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4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5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Masters/slideMaster13.xml" ContentType="application/vnd.openxmlformats-officedocument.presentationml.slideMaster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s/slide24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4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  <p:sldMasterId id="2147483650" r:id="rId2"/>
    <p:sldMasterId id="2147483651" r:id="rId3"/>
    <p:sldMasterId id="2147483652" r:id="rId4"/>
    <p:sldMasterId id="2147483653" r:id="rId5"/>
    <p:sldMasterId id="2147483654" r:id="rId6"/>
    <p:sldMasterId id="2147483655" r:id="rId7"/>
    <p:sldMasterId id="2147483656" r:id="rId8"/>
    <p:sldMasterId id="2147483657" r:id="rId9"/>
    <p:sldMasterId id="2147483658" r:id="rId10"/>
    <p:sldMasterId id="2147483659" r:id="rId11"/>
    <p:sldMasterId id="2147483660" r:id="rId12"/>
    <p:sldMasterId id="2147483661" r:id="rId13"/>
    <p:sldMasterId id="2147483662" r:id="rId14"/>
  </p:sldMasterIdLst>
  <p:notesMasterIdLst>
    <p:notesMasterId r:id="rId49"/>
  </p:notesMasterIdLst>
  <p:sldIdLst>
    <p:sldId id="257" r:id="rId15"/>
    <p:sldId id="294" r:id="rId16"/>
    <p:sldId id="270" r:id="rId17"/>
    <p:sldId id="295" r:id="rId18"/>
    <p:sldId id="271" r:id="rId19"/>
    <p:sldId id="260" r:id="rId20"/>
    <p:sldId id="278" r:id="rId21"/>
    <p:sldId id="262" r:id="rId22"/>
    <p:sldId id="267" r:id="rId23"/>
    <p:sldId id="272" r:id="rId24"/>
    <p:sldId id="285" r:id="rId25"/>
    <p:sldId id="296" r:id="rId26"/>
    <p:sldId id="277" r:id="rId27"/>
    <p:sldId id="276" r:id="rId28"/>
    <p:sldId id="280" r:id="rId29"/>
    <p:sldId id="281" r:id="rId30"/>
    <p:sldId id="304" r:id="rId31"/>
    <p:sldId id="283" r:id="rId32"/>
    <p:sldId id="300" r:id="rId33"/>
    <p:sldId id="303" r:id="rId34"/>
    <p:sldId id="284" r:id="rId35"/>
    <p:sldId id="305" r:id="rId36"/>
    <p:sldId id="307" r:id="rId37"/>
    <p:sldId id="290" r:id="rId38"/>
    <p:sldId id="308" r:id="rId39"/>
    <p:sldId id="310" r:id="rId40"/>
    <p:sldId id="306" r:id="rId41"/>
    <p:sldId id="266" r:id="rId42"/>
    <p:sldId id="297" r:id="rId43"/>
    <p:sldId id="298" r:id="rId44"/>
    <p:sldId id="275" r:id="rId45"/>
    <p:sldId id="273" r:id="rId46"/>
    <p:sldId id="289" r:id="rId47"/>
    <p:sldId id="299" r:id="rId48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rgbClr val="FFFFFF"/>
        </a:solidFill>
        <a:latin typeface="Gill Sans"/>
        <a:ea typeface="ヒラギノ角ゴ ProN W3"/>
        <a:cs typeface="ヒラギノ角ゴ ProN W3"/>
        <a:sym typeface="Gill San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rgbClr val="FFFFFF"/>
        </a:solidFill>
        <a:latin typeface="Gill Sans"/>
        <a:ea typeface="ヒラギノ角ゴ ProN W3"/>
        <a:cs typeface="ヒラギノ角ゴ ProN W3"/>
        <a:sym typeface="Gill San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rgbClr val="FFFFFF"/>
        </a:solidFill>
        <a:latin typeface="Gill Sans"/>
        <a:ea typeface="ヒラギノ角ゴ ProN W3"/>
        <a:cs typeface="ヒラギノ角ゴ ProN W3"/>
        <a:sym typeface="Gill San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rgbClr val="FFFFFF"/>
        </a:solidFill>
        <a:latin typeface="Gill Sans"/>
        <a:ea typeface="ヒラギノ角ゴ ProN W3"/>
        <a:cs typeface="ヒラギノ角ゴ ProN W3"/>
        <a:sym typeface="Gill San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rgbClr val="FFFFFF"/>
        </a:solidFill>
        <a:latin typeface="Gill Sans"/>
        <a:ea typeface="ヒラギノ角ゴ ProN W3"/>
        <a:cs typeface="ヒラギノ角ゴ ProN W3"/>
        <a:sym typeface="Gill Sans"/>
      </a:defRPr>
    </a:lvl5pPr>
    <a:lvl6pPr marL="2286000" algn="l" defTabSz="914400" rtl="0" eaLnBrk="1" latinLnBrk="0" hangingPunct="1">
      <a:defRPr sz="2400" kern="1200">
        <a:solidFill>
          <a:srgbClr val="FFFFFF"/>
        </a:solidFill>
        <a:latin typeface="Gill Sans"/>
        <a:ea typeface="ヒラギノ角ゴ ProN W3"/>
        <a:cs typeface="ヒラギノ角ゴ ProN W3"/>
        <a:sym typeface="Gill Sans"/>
      </a:defRPr>
    </a:lvl6pPr>
    <a:lvl7pPr marL="2743200" algn="l" defTabSz="914400" rtl="0" eaLnBrk="1" latinLnBrk="0" hangingPunct="1">
      <a:defRPr sz="2400" kern="1200">
        <a:solidFill>
          <a:srgbClr val="FFFFFF"/>
        </a:solidFill>
        <a:latin typeface="Gill Sans"/>
        <a:ea typeface="ヒラギノ角ゴ ProN W3"/>
        <a:cs typeface="ヒラギノ角ゴ ProN W3"/>
        <a:sym typeface="Gill Sans"/>
      </a:defRPr>
    </a:lvl7pPr>
    <a:lvl8pPr marL="3200400" algn="l" defTabSz="914400" rtl="0" eaLnBrk="1" latinLnBrk="0" hangingPunct="1">
      <a:defRPr sz="2400" kern="1200">
        <a:solidFill>
          <a:srgbClr val="FFFFFF"/>
        </a:solidFill>
        <a:latin typeface="Gill Sans"/>
        <a:ea typeface="ヒラギノ角ゴ ProN W3"/>
        <a:cs typeface="ヒラギノ角ゴ ProN W3"/>
        <a:sym typeface="Gill Sans"/>
      </a:defRPr>
    </a:lvl8pPr>
    <a:lvl9pPr marL="3657600" algn="l" defTabSz="914400" rtl="0" eaLnBrk="1" latinLnBrk="0" hangingPunct="1">
      <a:defRPr sz="2400" kern="1200">
        <a:solidFill>
          <a:srgbClr val="FFFFFF"/>
        </a:solidFill>
        <a:latin typeface="Gill Sans"/>
        <a:ea typeface="ヒラギノ角ゴ ProN W3"/>
        <a:cs typeface="ヒラギノ角ゴ ProN W3"/>
        <a:sym typeface="Gill San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C671"/>
    <a:srgbClr val="FF0000"/>
    <a:srgbClr val="5F5F5F"/>
    <a:srgbClr val="996600"/>
    <a:srgbClr val="FFFF99"/>
    <a:srgbClr val="B2B2B2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13" autoAdjust="0"/>
  </p:normalViewPr>
  <p:slideViewPr>
    <p:cSldViewPr snapToGrid="0">
      <p:cViewPr varScale="1">
        <p:scale>
          <a:sx n="91" d="100"/>
          <a:sy n="91" d="100"/>
        </p:scale>
        <p:origin x="-972" y="-96"/>
      </p:cViewPr>
      <p:guideLst>
        <p:guide orient="horz" pos="214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9" Type="http://schemas.openxmlformats.org/officeDocument/2006/relationships/slide" Target="slides/slide2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7.xml"/><Relationship Id="rId34" Type="http://schemas.openxmlformats.org/officeDocument/2006/relationships/slide" Target="slides/slide20.xml"/><Relationship Id="rId42" Type="http://schemas.openxmlformats.org/officeDocument/2006/relationships/slide" Target="slides/slide28.xml"/><Relationship Id="rId47" Type="http://schemas.openxmlformats.org/officeDocument/2006/relationships/slide" Target="slides/slide33.xml"/><Relationship Id="rId50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slide" Target="slides/slide24.xml"/><Relationship Id="rId46" Type="http://schemas.openxmlformats.org/officeDocument/2006/relationships/slide" Target="slides/slide3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slide" Target="slides/slide15.xml"/><Relationship Id="rId41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slide" Target="slides/slide23.xml"/><Relationship Id="rId40" Type="http://schemas.openxmlformats.org/officeDocument/2006/relationships/slide" Target="slides/slide26.xml"/><Relationship Id="rId45" Type="http://schemas.openxmlformats.org/officeDocument/2006/relationships/slide" Target="slides/slide31.xml"/><Relationship Id="rId53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slide" Target="slides/slide22.xml"/><Relationship Id="rId49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slide" Target="slides/slide17.xml"/><Relationship Id="rId44" Type="http://schemas.openxmlformats.org/officeDocument/2006/relationships/slide" Target="slides/slide30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slide" Target="slides/slide21.xml"/><Relationship Id="rId43" Type="http://schemas.openxmlformats.org/officeDocument/2006/relationships/slide" Target="slides/slide29.xml"/><Relationship Id="rId48" Type="http://schemas.openxmlformats.org/officeDocument/2006/relationships/slide" Target="slides/slide34.xml"/><Relationship Id="rId8" Type="http://schemas.openxmlformats.org/officeDocument/2006/relationships/slideMaster" Target="slideMasters/slideMaster8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fr-FR"/>
          </a:p>
        </p:txBody>
      </p:sp>
      <p:sp>
        <p:nvSpPr>
          <p:cNvPr id="1996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A9E03000-BB85-4B93-957F-0634E6D50762}" type="datetimeFigureOut">
              <a:rPr lang="fr-FR"/>
              <a:pPr/>
              <a:t>26/09/2013</a:t>
            </a:fld>
            <a:endParaRPr lang="fr-FR"/>
          </a:p>
        </p:txBody>
      </p:sp>
      <p:sp>
        <p:nvSpPr>
          <p:cNvPr id="173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96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1996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fr-FR"/>
          </a:p>
        </p:txBody>
      </p:sp>
      <p:sp>
        <p:nvSpPr>
          <p:cNvPr id="1996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07BB123A-D72D-4468-8899-E9A89F1FAFEC}" type="slidenum">
              <a:rPr lang="fr-FR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828800" y="4260850"/>
            <a:ext cx="20726400" cy="294005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25-09-2013</a:t>
            </a: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COST meeting "PPSW", Firenze; Sept. 23-26,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25F02C06-0EEC-4941-87E6-10DDB4A349F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25-09-2013</a:t>
            </a: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COST meeting "PPSW", Firenze; Sept. 23-26,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0AAC0B91-5718-4669-8BD0-856D2693486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828800" y="4260850"/>
            <a:ext cx="20726400" cy="294005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25638" y="8813800"/>
            <a:ext cx="20726400" cy="27241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925638" y="5813425"/>
            <a:ext cx="20726400" cy="30003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739900" y="3898900"/>
            <a:ext cx="5029200" cy="8547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921500" y="3898900"/>
            <a:ext cx="5029200" cy="8547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5600" cy="2286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219200" y="3070225"/>
            <a:ext cx="10774363" cy="12795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4363" cy="7902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12387263" y="3070225"/>
            <a:ext cx="10777537" cy="12795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12387263" y="4349750"/>
            <a:ext cx="10777537" cy="7902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19200" y="546100"/>
            <a:ext cx="8021638" cy="23241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532938" y="546100"/>
            <a:ext cx="13631862" cy="117062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219200" y="2870200"/>
            <a:ext cx="8021638" cy="93821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79963" y="9601200"/>
            <a:ext cx="14630400" cy="1133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4779963" y="1225550"/>
            <a:ext cx="14630400" cy="8229600"/>
          </a:xfrm>
        </p:spPr>
        <p:txBody>
          <a:bodyPr lIns="50800" tIns="50800" rIns="50800" bIns="5080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Gill Sans" charset="0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779963" y="10734675"/>
            <a:ext cx="14630400" cy="16097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17418050" y="355600"/>
            <a:ext cx="5226050" cy="1209040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739900" y="355600"/>
            <a:ext cx="15525750" cy="1209040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25-09-2013</a:t>
            </a: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COST meeting "PPSW", Firenze; Sept. 23-26,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119FCDA5-133D-45BF-9750-F5F929802FA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17418050" y="355600"/>
            <a:ext cx="5226050" cy="1209040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739900" y="355600"/>
            <a:ext cx="15525750" cy="1209040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828800" y="4260850"/>
            <a:ext cx="20726400" cy="294005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25638" y="8813800"/>
            <a:ext cx="20726400" cy="27241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925638" y="5813425"/>
            <a:ext cx="20726400" cy="30003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739900" y="3898900"/>
            <a:ext cx="10375900" cy="8547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2268200" y="3898900"/>
            <a:ext cx="10375900" cy="8547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5600" cy="2286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219200" y="3070225"/>
            <a:ext cx="10774363" cy="12795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4363" cy="7902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12387263" y="3070225"/>
            <a:ext cx="10777537" cy="12795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12387263" y="4349750"/>
            <a:ext cx="10777537" cy="7902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19200" y="546100"/>
            <a:ext cx="8021638" cy="23241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532938" y="546100"/>
            <a:ext cx="13631862" cy="117062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219200" y="2870200"/>
            <a:ext cx="8021638" cy="93821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79963" y="9601200"/>
            <a:ext cx="14630400" cy="1133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4779963" y="1225550"/>
            <a:ext cx="14630400" cy="8229600"/>
          </a:xfrm>
        </p:spPr>
        <p:txBody>
          <a:bodyPr lIns="50800" tIns="50800" rIns="50800" bIns="5080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Gill Sans" charset="0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779963" y="10734675"/>
            <a:ext cx="14630400" cy="16097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828800" y="4260850"/>
            <a:ext cx="20726400" cy="294005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17418050" y="355600"/>
            <a:ext cx="5226050" cy="1209040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739900" y="355600"/>
            <a:ext cx="15525750" cy="1209040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828800" y="4260850"/>
            <a:ext cx="20726400" cy="294005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25638" y="8813800"/>
            <a:ext cx="20726400" cy="27241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925638" y="5813425"/>
            <a:ext cx="20726400" cy="30003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</p:cSld>
  <p:clrMapOvr>
    <a:masterClrMapping/>
  </p:clrMapOvr>
  <p:transition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3284200" y="3898900"/>
            <a:ext cx="4603750" cy="8547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8040350" y="3898900"/>
            <a:ext cx="4603750" cy="8547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5600" cy="2286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219200" y="3070225"/>
            <a:ext cx="10774363" cy="12795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4363" cy="7902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12387263" y="3070225"/>
            <a:ext cx="10777537" cy="12795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12387263" y="4349750"/>
            <a:ext cx="10777537" cy="7902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19200" y="546100"/>
            <a:ext cx="8021638" cy="23241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532938" y="546100"/>
            <a:ext cx="13631862" cy="117062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219200" y="2870200"/>
            <a:ext cx="8021638" cy="93821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19200" y="3200400"/>
            <a:ext cx="21945600" cy="90519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79963" y="9601200"/>
            <a:ext cx="14630400" cy="1133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4779963" y="1225550"/>
            <a:ext cx="14630400" cy="8229600"/>
          </a:xfrm>
        </p:spPr>
        <p:txBody>
          <a:bodyPr lIns="50800" tIns="50800" rIns="50800" bIns="5080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Gill Sans" charset="0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779963" y="10734675"/>
            <a:ext cx="14630400" cy="16097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</p:cSld>
  <p:clrMapOvr>
    <a:masterClrMapping/>
  </p:clrMapOvr>
  <p:transition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17418050" y="355600"/>
            <a:ext cx="5226050" cy="1209040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739900" y="355600"/>
            <a:ext cx="15525750" cy="1209040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828800" y="4260850"/>
            <a:ext cx="20726400" cy="294005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25638" y="8813800"/>
            <a:ext cx="20726400" cy="27241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925638" y="5813425"/>
            <a:ext cx="20726400" cy="30003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</p:cSld>
  <p:clrMapOvr>
    <a:masterClrMapping/>
  </p:clrMapOvr>
  <p:transition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739900" y="3898900"/>
            <a:ext cx="5029200" cy="8547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921500" y="3898900"/>
            <a:ext cx="5029200" cy="8547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5600" cy="2286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219200" y="3070225"/>
            <a:ext cx="10774363" cy="12795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4363" cy="7902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12387263" y="3070225"/>
            <a:ext cx="10777537" cy="12795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12387263" y="4349750"/>
            <a:ext cx="10777537" cy="7902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25638" y="8813800"/>
            <a:ext cx="20726400" cy="27241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925638" y="5813425"/>
            <a:ext cx="20726400" cy="30003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</p:cSld>
  <p:clrMapOvr>
    <a:masterClrMapping/>
  </p:clrMapOvr>
  <p:transition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19200" y="546100"/>
            <a:ext cx="8021638" cy="23241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532938" y="546100"/>
            <a:ext cx="13631862" cy="117062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219200" y="2870200"/>
            <a:ext cx="8021638" cy="93821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</p:cSld>
  <p:clrMapOvr>
    <a:masterClrMapping/>
  </p:clrMapOvr>
  <p:transition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79963" y="9601200"/>
            <a:ext cx="14630400" cy="1133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4779963" y="1225550"/>
            <a:ext cx="14630400" cy="8229600"/>
          </a:xfrm>
        </p:spPr>
        <p:txBody>
          <a:bodyPr lIns="50800" tIns="50800" rIns="50800" bIns="5080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Gill Sans" charset="0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779963" y="10734675"/>
            <a:ext cx="14630400" cy="16097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</p:cSld>
  <p:clrMapOvr>
    <a:masterClrMapping/>
  </p:clrMapOvr>
  <p:transition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17418050" y="355600"/>
            <a:ext cx="5226050" cy="1209040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739900" y="355600"/>
            <a:ext cx="15525750" cy="1209040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828800" y="4260850"/>
            <a:ext cx="20726400" cy="294005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25638" y="8813800"/>
            <a:ext cx="20726400" cy="27241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925638" y="5813425"/>
            <a:ext cx="20726400" cy="30003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</p:cSld>
  <p:clrMapOvr>
    <a:masterClrMapping/>
  </p:clrMapOvr>
  <p:transition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739900" y="1778000"/>
            <a:ext cx="10375900" cy="10147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2268200" y="1778000"/>
            <a:ext cx="10375900" cy="10147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5600" cy="22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219200" y="3070225"/>
            <a:ext cx="10774363" cy="12795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4363" cy="7902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12387263" y="3070225"/>
            <a:ext cx="10777537" cy="12795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12387263" y="4349750"/>
            <a:ext cx="10777537" cy="7902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219200" y="3200400"/>
            <a:ext cx="10896600" cy="90519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2268200" y="3200400"/>
            <a:ext cx="10896600" cy="90519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19200" y="546100"/>
            <a:ext cx="8021638" cy="232410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532938" y="546100"/>
            <a:ext cx="13631862" cy="117062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219200" y="2870200"/>
            <a:ext cx="8021638" cy="93821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</p:cSld>
  <p:clrMapOvr>
    <a:masterClrMapping/>
  </p:clrMapOvr>
  <p:transition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79963" y="9601200"/>
            <a:ext cx="14630400" cy="113347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4779963" y="1225550"/>
            <a:ext cx="14630400" cy="8229600"/>
          </a:xfrm>
        </p:spPr>
        <p:txBody>
          <a:bodyPr lIns="50800" tIns="50800" rIns="50800" bIns="5080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Gill Sans" charset="0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779963" y="10734675"/>
            <a:ext cx="14630400" cy="16097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</p:cSld>
  <p:clrMapOvr>
    <a:masterClrMapping/>
  </p:clrMapOvr>
  <p:transition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17678400" y="549275"/>
            <a:ext cx="5486400" cy="113760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219200" y="549275"/>
            <a:ext cx="16306800" cy="113760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5600" cy="2286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219200" y="3070225"/>
            <a:ext cx="10774363" cy="12795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4363" cy="79025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12387263" y="3070225"/>
            <a:ext cx="10777537" cy="12795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12387263" y="4349750"/>
            <a:ext cx="10777537" cy="79025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19200" y="546100"/>
            <a:ext cx="8021638" cy="23241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532938" y="546100"/>
            <a:ext cx="13631862" cy="117062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219200" y="2870200"/>
            <a:ext cx="8021638" cy="9382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25-09-2013</a:t>
            </a: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COST meeting "PPSW", Firenze; Sept. 23-26,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56CA7D8A-2DC4-490E-97E0-B2309332417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79963" y="9601200"/>
            <a:ext cx="14630400" cy="1133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4779963" y="1225550"/>
            <a:ext cx="14630400" cy="822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Gill Sans" charset="0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779963" y="10734675"/>
            <a:ext cx="14630400" cy="1609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219200" y="3200400"/>
            <a:ext cx="21945600" cy="90519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17678400" y="3200400"/>
            <a:ext cx="5486400" cy="90519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219200" y="3200400"/>
            <a:ext cx="16306800" cy="90519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828800" y="4260850"/>
            <a:ext cx="20726400" cy="294005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25638" y="8813800"/>
            <a:ext cx="20726400" cy="27241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925638" y="5813425"/>
            <a:ext cx="20726400" cy="30003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739900" y="7061200"/>
            <a:ext cx="10375900" cy="1587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2268200" y="7061200"/>
            <a:ext cx="10375900" cy="1587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5600" cy="2286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219200" y="3070225"/>
            <a:ext cx="10774363" cy="12795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4363" cy="7902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12387263" y="3070225"/>
            <a:ext cx="10777537" cy="12795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12387263" y="4349750"/>
            <a:ext cx="10777537" cy="7902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25638" y="8813800"/>
            <a:ext cx="20726400" cy="27241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925638" y="5813425"/>
            <a:ext cx="20726400" cy="30003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25-09-2013</a:t>
            </a: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COST meeting "PPSW", Firenze; Sept. 23-26,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198B27BB-AB81-4393-849F-1D17CC1C6BA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19200" y="546100"/>
            <a:ext cx="8021638" cy="232410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532938" y="546100"/>
            <a:ext cx="13631862" cy="117062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219200" y="2870200"/>
            <a:ext cx="8021638" cy="93821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79963" y="9601200"/>
            <a:ext cx="14630400" cy="113347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4779963" y="1225550"/>
            <a:ext cx="14630400" cy="8229600"/>
          </a:xfrm>
        </p:spPr>
        <p:txBody>
          <a:bodyPr lIns="50800" tIns="50800" rIns="50800" bIns="5080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Gill Sans" charset="0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779963" y="10734675"/>
            <a:ext cx="14630400" cy="16097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17418050" y="2298700"/>
            <a:ext cx="5226050" cy="635000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739900" y="2298700"/>
            <a:ext cx="15525750" cy="635000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828800" y="4260850"/>
            <a:ext cx="20726400" cy="294005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19200" y="3200400"/>
            <a:ext cx="21945600" cy="90519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25638" y="8813800"/>
            <a:ext cx="20726400" cy="27241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925638" y="5813425"/>
            <a:ext cx="20726400" cy="30003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219200" y="3200400"/>
            <a:ext cx="10896600" cy="90519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2268200" y="3200400"/>
            <a:ext cx="10896600" cy="90519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5600" cy="2286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219200" y="3070225"/>
            <a:ext cx="10774363" cy="12795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4363" cy="79025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12387263" y="3070225"/>
            <a:ext cx="10777537" cy="12795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12387263" y="4349750"/>
            <a:ext cx="10777537" cy="79025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739900" y="3898900"/>
            <a:ext cx="10375900" cy="8547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2268200" y="3898900"/>
            <a:ext cx="10375900" cy="8547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25-09-2013</a:t>
            </a: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COST meeting "PPSW", Firenze; Sept. 23-26, 2013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7844E66-0CF0-498B-BDB3-581AC762638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19200" y="546100"/>
            <a:ext cx="8021638" cy="23241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532938" y="546100"/>
            <a:ext cx="13631862" cy="117062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219200" y="2870200"/>
            <a:ext cx="8021638" cy="9382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79963" y="9601200"/>
            <a:ext cx="14630400" cy="1133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4779963" y="1225550"/>
            <a:ext cx="14630400" cy="822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Gill Sans" charset="0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779963" y="10734675"/>
            <a:ext cx="14630400" cy="1609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219200" y="3200400"/>
            <a:ext cx="21945600" cy="90519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17678400" y="3200400"/>
            <a:ext cx="5486400" cy="955040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219200" y="3200400"/>
            <a:ext cx="16306800" cy="95504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828800" y="4260850"/>
            <a:ext cx="20726400" cy="294005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19200" y="3200400"/>
            <a:ext cx="21945600" cy="90519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25638" y="8813800"/>
            <a:ext cx="20726400" cy="27241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925638" y="5813425"/>
            <a:ext cx="20726400" cy="30003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219200" y="3200400"/>
            <a:ext cx="10896600" cy="90519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2268200" y="3200400"/>
            <a:ext cx="10896600" cy="90519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5600" cy="2286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219200" y="3070225"/>
            <a:ext cx="10774363" cy="12795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4363" cy="79025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12387263" y="3070225"/>
            <a:ext cx="10777537" cy="12795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12387263" y="4349750"/>
            <a:ext cx="10777537" cy="79025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5600" cy="2286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219200" y="3070225"/>
            <a:ext cx="10774363" cy="12795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4363" cy="7902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12387263" y="3070225"/>
            <a:ext cx="10777537" cy="12795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12387263" y="4349750"/>
            <a:ext cx="10777537" cy="7902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25-09-2013</a:t>
            </a: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COST meeting "PPSW", Firenze; Sept. 23-26, 2013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E868A1D6-0209-4ACF-B2B1-1F56BE3BF59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19200" y="546100"/>
            <a:ext cx="8021638" cy="23241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532938" y="546100"/>
            <a:ext cx="13631862" cy="117062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219200" y="2870200"/>
            <a:ext cx="8021638" cy="9382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79963" y="9601200"/>
            <a:ext cx="14630400" cy="1133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4779963" y="1225550"/>
            <a:ext cx="14630400" cy="822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Gill Sans" charset="0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779963" y="10734675"/>
            <a:ext cx="14630400" cy="1609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219200" y="3200400"/>
            <a:ext cx="21945600" cy="90519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17678400" y="3200400"/>
            <a:ext cx="5486400" cy="955040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219200" y="3200400"/>
            <a:ext cx="16306800" cy="95504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828800" y="4260850"/>
            <a:ext cx="20726400" cy="294005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25638" y="8813800"/>
            <a:ext cx="20726400" cy="27241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925638" y="5813425"/>
            <a:ext cx="20726400" cy="30003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739900" y="6896100"/>
            <a:ext cx="6197600" cy="4635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089900" y="6896100"/>
            <a:ext cx="6197600" cy="4635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25-09-2013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COST meeting "PPSW", Firenze; Sept. 23-26, 2013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2B1B5018-EBD0-4086-9482-A84907A00F5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5600" cy="2286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219200" y="3070225"/>
            <a:ext cx="10774363" cy="12795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4363" cy="7902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12387263" y="3070225"/>
            <a:ext cx="10777537" cy="12795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12387263" y="4349750"/>
            <a:ext cx="10777537" cy="7902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19200" y="546100"/>
            <a:ext cx="8021638" cy="232410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532938" y="546100"/>
            <a:ext cx="13631862" cy="117062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219200" y="2870200"/>
            <a:ext cx="8021638" cy="93821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79963" y="9601200"/>
            <a:ext cx="14630400" cy="113347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4779963" y="1225550"/>
            <a:ext cx="14630400" cy="8229600"/>
          </a:xfrm>
        </p:spPr>
        <p:txBody>
          <a:bodyPr lIns="50800" tIns="50800" rIns="50800" bIns="5080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Gill Sans" charset="0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779963" y="10734675"/>
            <a:ext cx="14630400" cy="16097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11150600" y="2146300"/>
            <a:ext cx="3136900" cy="938530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739900" y="2146300"/>
            <a:ext cx="9258300" cy="938530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828800" y="4260850"/>
            <a:ext cx="20726400" cy="294005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25638" y="8813800"/>
            <a:ext cx="20726400" cy="27241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925638" y="5813425"/>
            <a:ext cx="20726400" cy="30003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25-09-2013</a:t>
            </a: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COST meeting "PPSW", Firenze; Sept. 23-26, 2013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37E8CE0D-DA16-48F4-9911-2F361A2D240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739900" y="6896100"/>
            <a:ext cx="6197600" cy="4635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089900" y="6896100"/>
            <a:ext cx="6197600" cy="4635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5600" cy="2286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219200" y="3070225"/>
            <a:ext cx="10774363" cy="12795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4363" cy="7902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12387263" y="3070225"/>
            <a:ext cx="10777537" cy="12795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12387263" y="4349750"/>
            <a:ext cx="10777537" cy="7902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19200" y="546100"/>
            <a:ext cx="8021638" cy="232410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532938" y="546100"/>
            <a:ext cx="13631862" cy="117062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219200" y="2870200"/>
            <a:ext cx="8021638" cy="93821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79963" y="9601200"/>
            <a:ext cx="14630400" cy="113347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4779963" y="1225550"/>
            <a:ext cx="14630400" cy="8229600"/>
          </a:xfrm>
        </p:spPr>
        <p:txBody>
          <a:bodyPr lIns="50800" tIns="50800" rIns="50800" bIns="5080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Gill Sans" charset="0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779963" y="10734675"/>
            <a:ext cx="14630400" cy="16097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11150600" y="2146300"/>
            <a:ext cx="3136900" cy="938530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739900" y="2146300"/>
            <a:ext cx="9258300" cy="938530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828800" y="4260850"/>
            <a:ext cx="20726400" cy="294005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19200" y="3200400"/>
            <a:ext cx="21945600" cy="90519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19200" y="546100"/>
            <a:ext cx="8021638" cy="23241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532938" y="546100"/>
            <a:ext cx="13631862" cy="117062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219200" y="2870200"/>
            <a:ext cx="8021638" cy="93821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25-09-2013</a:t>
            </a: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COST meeting "PPSW", Firenze; Sept. 23-26, 2013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A2F854E0-7DF1-445A-8AFB-50C937121C9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25638" y="8813800"/>
            <a:ext cx="20726400" cy="27241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925638" y="5813425"/>
            <a:ext cx="20726400" cy="30003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219200" y="3200400"/>
            <a:ext cx="10896600" cy="90519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2268200" y="3200400"/>
            <a:ext cx="10896600" cy="90519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5600" cy="2286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219200" y="3070225"/>
            <a:ext cx="10774363" cy="12795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4363" cy="79025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12387263" y="3070225"/>
            <a:ext cx="10777537" cy="12795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12387263" y="4349750"/>
            <a:ext cx="10777537" cy="79025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19200" y="546100"/>
            <a:ext cx="8021638" cy="23241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532938" y="546100"/>
            <a:ext cx="13631862" cy="117062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219200" y="2870200"/>
            <a:ext cx="8021638" cy="9382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79963" y="9601200"/>
            <a:ext cx="14630400" cy="1133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4779963" y="1225550"/>
            <a:ext cx="14630400" cy="822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Gill Sans" charset="0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779963" y="10734675"/>
            <a:ext cx="14630400" cy="1609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219200" y="3200400"/>
            <a:ext cx="21945600" cy="90519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17678400" y="355600"/>
            <a:ext cx="5486400" cy="118967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219200" y="355600"/>
            <a:ext cx="16306800" cy="11896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828800" y="4260850"/>
            <a:ext cx="20726400" cy="294005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79963" y="9601200"/>
            <a:ext cx="14630400" cy="1133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4779963" y="1225550"/>
            <a:ext cx="14630400" cy="8229600"/>
          </a:xfrm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Gill Sans" charset="0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779963" y="10734675"/>
            <a:ext cx="14630400" cy="16097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25-09-2013</a:t>
            </a: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COST meeting "PPSW", Firenze; Sept. 23-26, 2013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5B0DAD33-92F7-425D-9267-25988235AE2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19200" y="3200400"/>
            <a:ext cx="21945600" cy="90519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25638" y="8813800"/>
            <a:ext cx="20726400" cy="27241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925638" y="5813425"/>
            <a:ext cx="20726400" cy="30003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219200" y="3200400"/>
            <a:ext cx="10896600" cy="90519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2268200" y="3200400"/>
            <a:ext cx="10896600" cy="90519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5600" cy="22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219200" y="3070225"/>
            <a:ext cx="10774363" cy="12795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4363" cy="79025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12387263" y="3070225"/>
            <a:ext cx="10777537" cy="12795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12387263" y="4349750"/>
            <a:ext cx="10777537" cy="79025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19200" y="546100"/>
            <a:ext cx="8021638" cy="232410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532938" y="546100"/>
            <a:ext cx="13631862" cy="117062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219200" y="2870200"/>
            <a:ext cx="8021638" cy="9382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79963" y="9601200"/>
            <a:ext cx="14630400" cy="113347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4779963" y="1225550"/>
            <a:ext cx="14630400" cy="822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Gill Sans" charset="0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779963" y="10734675"/>
            <a:ext cx="14630400" cy="1609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219200" y="3200400"/>
            <a:ext cx="21945600" cy="90519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17678400" y="549275"/>
            <a:ext cx="5486400" cy="11703050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219200" y="549275"/>
            <a:ext cx="16306800" cy="117030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1913" y="6527800"/>
            <a:ext cx="903287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38405" tIns="19202" rIns="38405" bIns="19202" numCol="1" anchor="ctr" anchorCtr="0" compatLnSpc="1">
            <a:prstTxWarp prst="textNoShape">
              <a:avLst/>
            </a:prstTxWarp>
            <a:spAutoFit/>
          </a:bodyPr>
          <a:lstStyle>
            <a:lvl1pPr algn="l">
              <a:defRPr sz="1200">
                <a:solidFill>
                  <a:srgbClr val="FFC671"/>
                </a:solidFill>
              </a:defRPr>
            </a:lvl1pPr>
          </a:lstStyle>
          <a:p>
            <a:pPr>
              <a:defRPr/>
            </a:pPr>
            <a:r>
              <a:rPr lang="en-US"/>
              <a:t>25-09-2013</a:t>
            </a:r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3838" y="6527800"/>
            <a:ext cx="1054100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38405" tIns="19202" rIns="38405" bIns="19202" numCol="1" anchor="ctr" anchorCtr="0" compatLnSpc="1">
            <a:prstTxWarp prst="textNoShape">
              <a:avLst/>
            </a:prstTxWarp>
            <a:spAutoFit/>
          </a:bodyPr>
          <a:lstStyle>
            <a:lvl1pPr algn="ctr">
              <a:defRPr sz="1200">
                <a:solidFill>
                  <a:srgbClr val="FFC671"/>
                </a:solidFill>
              </a:defRPr>
            </a:lvl1pPr>
          </a:lstStyle>
          <a:p>
            <a:pPr>
              <a:defRPr/>
            </a:pPr>
            <a:r>
              <a:rPr lang="fr-FR"/>
              <a:t>COST meeting "PPSW", Firenze; Sept. 23-26, 2013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2000" y="6527800"/>
            <a:ext cx="727075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38405" tIns="19202" rIns="38405" bIns="19202" numCol="1" anchor="ctr" anchorCtr="0" compatLnSpc="1">
            <a:prstTxWarp prst="textNoShape">
              <a:avLst/>
            </a:prstTxWarp>
            <a:spAutoFit/>
          </a:bodyPr>
          <a:lstStyle>
            <a:lvl1pPr algn="r">
              <a:defRPr sz="1200">
                <a:solidFill>
                  <a:srgbClr val="FFC671"/>
                </a:solidFill>
              </a:defRPr>
            </a:lvl1pPr>
          </a:lstStyle>
          <a:p>
            <a:pPr>
              <a:defRPr/>
            </a:pPr>
            <a:r>
              <a:rPr lang="en-US"/>
              <a:t>Slide </a:t>
            </a:r>
            <a:fld id="{720A3179-BE29-4CDB-8E31-6EA5D203DF7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pic>
        <p:nvPicPr>
          <p:cNvPr id="2" name="Picture 12"/>
          <p:cNvPicPr preferRelativeResize="0">
            <a:picLocks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1914525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3"/>
          <p:cNvPicPr preferRelativeResize="0">
            <a:picLocks noChangeAspect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7950200" y="0"/>
            <a:ext cx="1193800" cy="84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3" name="Line 9"/>
          <p:cNvSpPr>
            <a:spLocks noChangeShapeType="1"/>
          </p:cNvSpPr>
          <p:nvPr userDrawn="1"/>
        </p:nvSpPr>
        <p:spPr bwMode="auto">
          <a:xfrm>
            <a:off x="0" y="836613"/>
            <a:ext cx="9144000" cy="0"/>
          </a:xfrm>
          <a:prstGeom prst="line">
            <a:avLst/>
          </a:prstGeom>
          <a:noFill/>
          <a:ln w="9525">
            <a:solidFill>
              <a:srgbClr val="FFC67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560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2" r:id="rId2"/>
    <p:sldLayoutId id="2147483671" r:id="rId3"/>
    <p:sldLayoutId id="2147483670" r:id="rId4"/>
    <p:sldLayoutId id="2147483669" r:id="rId5"/>
    <p:sldLayoutId id="2147483668" r:id="rId6"/>
    <p:sldLayoutId id="2147483667" r:id="rId7"/>
    <p:sldLayoutId id="2147483666" r:id="rId8"/>
    <p:sldLayoutId id="2147483665" r:id="rId9"/>
    <p:sldLayoutId id="2147483664" r:id="rId10"/>
    <p:sldLayoutId id="2147483663" r:id="rId11"/>
  </p:sldLayoutIdLst>
  <p:transition/>
  <p:hf hdr="0"/>
  <p:txStyles>
    <p:titleStyle>
      <a:lvl1pPr algn="ctr" defTabSz="384175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+mj-lt"/>
          <a:ea typeface="+mj-ea"/>
          <a:cs typeface="+mj-cs"/>
          <a:sym typeface="Gill Sans"/>
        </a:defRPr>
      </a:lvl1pPr>
      <a:lvl2pPr algn="ctr" defTabSz="384175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2pPr>
      <a:lvl3pPr algn="ctr" defTabSz="384175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3pPr>
      <a:lvl4pPr algn="ctr" defTabSz="384175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4pPr>
      <a:lvl5pPr algn="ctr" defTabSz="384175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5pPr>
      <a:lvl6pPr marL="4572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447675" indent="-334963" algn="l" defTabSz="384175" rtl="0" eaLnBrk="0" fontAlgn="base" hangingPunct="0">
        <a:spcBef>
          <a:spcPts val="2188"/>
        </a:spcBef>
        <a:spcAft>
          <a:spcPct val="0"/>
        </a:spcAft>
        <a:buSzPct val="171000"/>
        <a:buFont typeface="Gill Sans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/>
        </a:defRPr>
      </a:lvl1pPr>
      <a:lvl2pPr marL="635000" indent="-336550" algn="l" defTabSz="384175" rtl="0" eaLnBrk="0" fontAlgn="base" hangingPunct="0">
        <a:spcBef>
          <a:spcPts val="2188"/>
        </a:spcBef>
        <a:spcAft>
          <a:spcPct val="0"/>
        </a:spcAft>
        <a:buSzPct val="171000"/>
        <a:buFont typeface="Gill Sans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/>
        </a:defRPr>
      </a:lvl2pPr>
      <a:lvl3pPr marL="820738" indent="-334963" algn="l" defTabSz="384175" rtl="0" eaLnBrk="0" fontAlgn="base" hangingPunct="0">
        <a:spcBef>
          <a:spcPts val="2188"/>
        </a:spcBef>
        <a:spcAft>
          <a:spcPct val="0"/>
        </a:spcAft>
        <a:buSzPct val="171000"/>
        <a:buFont typeface="Gill Sans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/>
        </a:defRPr>
      </a:lvl3pPr>
      <a:lvl4pPr marL="1008063" indent="-336550" algn="l" defTabSz="384175" rtl="0" eaLnBrk="0" fontAlgn="base" hangingPunct="0">
        <a:spcBef>
          <a:spcPts val="2188"/>
        </a:spcBef>
        <a:spcAft>
          <a:spcPct val="0"/>
        </a:spcAft>
        <a:buSzPct val="171000"/>
        <a:buFont typeface="Gill Sans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/>
        </a:defRPr>
      </a:lvl4pPr>
      <a:lvl5pPr marL="1195388" indent="-336550" algn="l" defTabSz="384175" rtl="0" eaLnBrk="0" fontAlgn="base" hangingPunct="0">
        <a:spcBef>
          <a:spcPts val="2188"/>
        </a:spcBef>
        <a:spcAft>
          <a:spcPct val="0"/>
        </a:spcAft>
        <a:buSzPct val="171000"/>
        <a:buFont typeface="Gill Sans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/>
        </a:defRPr>
      </a:lvl5pPr>
      <a:lvl6pPr marL="3302000" indent="-800100" algn="l" rtl="0" fontAlgn="base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759200" indent="-800100" algn="l" rtl="0" fontAlgn="base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4216400" indent="-800100" algn="l" rtl="0" fontAlgn="base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673600" indent="-800100" algn="l" rtl="0" fontAlgn="base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52463" y="177800"/>
            <a:ext cx="7839075" cy="172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1336" tIns="21336" rIns="21336" bIns="2133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/>
              </a:rPr>
              <a:t>Click to edit Master title style</a:t>
            </a:r>
          </a:p>
        </p:txBody>
      </p:sp>
      <p:sp>
        <p:nvSpPr>
          <p:cNvPr id="11161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2463" y="1949450"/>
            <a:ext cx="3829050" cy="42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1336" tIns="21336" rIns="21336" bIns="2133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/>
              </a:rPr>
              <a:t>Click to edit Master text styles</a:t>
            </a:r>
          </a:p>
          <a:p>
            <a:pPr lvl="1"/>
            <a:r>
              <a:rPr lang="en-US" smtClean="0">
                <a:sym typeface="Gill Sans"/>
              </a:rPr>
              <a:t>Second level</a:t>
            </a:r>
          </a:p>
          <a:p>
            <a:pPr lvl="2"/>
            <a:r>
              <a:rPr lang="en-US" smtClean="0">
                <a:sym typeface="Gill Sans"/>
              </a:rPr>
              <a:t>Third level</a:t>
            </a:r>
          </a:p>
          <a:p>
            <a:pPr lvl="3"/>
            <a:r>
              <a:rPr lang="en-US" smtClean="0">
                <a:sym typeface="Gill Sans"/>
              </a:rPr>
              <a:t>Fourth level</a:t>
            </a:r>
          </a:p>
          <a:p>
            <a:pPr lvl="4"/>
            <a:r>
              <a:rPr lang="en-US" smtClean="0">
                <a:sym typeface="Gill Sans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72" r:id="rId1"/>
    <p:sldLayoutId id="2147483771" r:id="rId2"/>
    <p:sldLayoutId id="2147483770" r:id="rId3"/>
    <p:sldLayoutId id="2147483769" r:id="rId4"/>
    <p:sldLayoutId id="2147483768" r:id="rId5"/>
    <p:sldLayoutId id="2147483767" r:id="rId6"/>
    <p:sldLayoutId id="2147483766" r:id="rId7"/>
    <p:sldLayoutId id="2147483765" r:id="rId8"/>
    <p:sldLayoutId id="2147483764" r:id="rId9"/>
    <p:sldLayoutId id="2147483763" r:id="rId10"/>
    <p:sldLayoutId id="2147483762" r:id="rId11"/>
  </p:sldLayoutIdLst>
  <p:transition/>
  <p:txStyles>
    <p:titleStyle>
      <a:lvl1pPr algn="ctr" defTabSz="384175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+mj-lt"/>
          <a:ea typeface="+mj-ea"/>
          <a:cs typeface="+mj-cs"/>
          <a:sym typeface="Gill Sans"/>
        </a:defRPr>
      </a:lvl1pPr>
      <a:lvl2pPr algn="ctr" defTabSz="384175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2pPr>
      <a:lvl3pPr algn="ctr" defTabSz="384175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3pPr>
      <a:lvl4pPr algn="ctr" defTabSz="384175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4pPr>
      <a:lvl5pPr algn="ctr" defTabSz="384175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5pPr>
      <a:lvl6pPr marL="4572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404813" indent="-292100" algn="l" defTabSz="384175" rtl="0" eaLnBrk="0" fontAlgn="base" hangingPunct="0">
        <a:spcBef>
          <a:spcPts val="2900"/>
        </a:spcBef>
        <a:spcAft>
          <a:spcPct val="0"/>
        </a:spcAft>
        <a:buSzPct val="171000"/>
        <a:buFont typeface="Gill Sans"/>
        <a:buChar char="•"/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1pPr>
      <a:lvl2pPr marL="592138" indent="-293688" algn="l" defTabSz="384175" rtl="0" eaLnBrk="0" fontAlgn="base" hangingPunct="0">
        <a:spcBef>
          <a:spcPts val="2900"/>
        </a:spcBef>
        <a:spcAft>
          <a:spcPct val="0"/>
        </a:spcAft>
        <a:buSzPct val="171000"/>
        <a:buFont typeface="Gill Sans"/>
        <a:buChar char="•"/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2pPr>
      <a:lvl3pPr marL="779463" indent="-293688" algn="l" defTabSz="384175" rtl="0" eaLnBrk="0" fontAlgn="base" hangingPunct="0">
        <a:spcBef>
          <a:spcPts val="2900"/>
        </a:spcBef>
        <a:spcAft>
          <a:spcPct val="0"/>
        </a:spcAft>
        <a:buSzPct val="171000"/>
        <a:buFont typeface="Gill Sans"/>
        <a:buChar char="•"/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3pPr>
      <a:lvl4pPr marL="965200" indent="-293688" algn="l" defTabSz="384175" rtl="0" eaLnBrk="0" fontAlgn="base" hangingPunct="0">
        <a:spcBef>
          <a:spcPts val="2900"/>
        </a:spcBef>
        <a:spcAft>
          <a:spcPct val="0"/>
        </a:spcAft>
        <a:buSzPct val="171000"/>
        <a:buFont typeface="Gill Sans"/>
        <a:buChar char="•"/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4pPr>
      <a:lvl5pPr marL="1152525" indent="-293688" algn="l" defTabSz="384175" rtl="0" eaLnBrk="0" fontAlgn="base" hangingPunct="0">
        <a:spcBef>
          <a:spcPts val="2900"/>
        </a:spcBef>
        <a:spcAft>
          <a:spcPct val="0"/>
        </a:spcAft>
        <a:buSzPct val="171000"/>
        <a:buFont typeface="Gill Sans"/>
        <a:buChar char="•"/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5pPr>
      <a:lvl6pPr marL="3200400" indent="-698500" algn="l" rtl="0" fontAlgn="base">
        <a:spcBef>
          <a:spcPts val="69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657600" indent="-698500" algn="l" rtl="0" fontAlgn="base">
        <a:spcBef>
          <a:spcPts val="69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4114800" indent="-698500" algn="l" rtl="0" fontAlgn="base">
        <a:spcBef>
          <a:spcPts val="69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572000" indent="-698500" algn="l" rtl="0" fontAlgn="base">
        <a:spcBef>
          <a:spcPts val="69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52463" y="177800"/>
            <a:ext cx="7839075" cy="172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1336" tIns="21336" rIns="21336" bIns="2133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/>
              </a:rPr>
              <a:t>Click to edit Master title style</a:t>
            </a:r>
          </a:p>
        </p:txBody>
      </p:sp>
      <p:sp>
        <p:nvSpPr>
          <p:cNvPr id="12390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2463" y="1949450"/>
            <a:ext cx="7839075" cy="42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1336" tIns="21336" rIns="21336" bIns="2133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/>
              </a:rPr>
              <a:t>Click to edit Master text styles</a:t>
            </a:r>
          </a:p>
          <a:p>
            <a:pPr lvl="1"/>
            <a:r>
              <a:rPr lang="en-US" smtClean="0">
                <a:sym typeface="Gill Sans"/>
              </a:rPr>
              <a:t>Second level</a:t>
            </a:r>
          </a:p>
          <a:p>
            <a:pPr lvl="2"/>
            <a:r>
              <a:rPr lang="en-US" smtClean="0">
                <a:sym typeface="Gill Sans"/>
              </a:rPr>
              <a:t>Third level</a:t>
            </a:r>
          </a:p>
          <a:p>
            <a:pPr lvl="3"/>
            <a:r>
              <a:rPr lang="en-US" smtClean="0">
                <a:sym typeface="Gill Sans"/>
              </a:rPr>
              <a:t>Fourth level</a:t>
            </a:r>
          </a:p>
          <a:p>
            <a:pPr lvl="4"/>
            <a:r>
              <a:rPr lang="en-US" smtClean="0">
                <a:sym typeface="Gill Sans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83" r:id="rId1"/>
    <p:sldLayoutId id="2147483782" r:id="rId2"/>
    <p:sldLayoutId id="2147483781" r:id="rId3"/>
    <p:sldLayoutId id="2147483780" r:id="rId4"/>
    <p:sldLayoutId id="2147483779" r:id="rId5"/>
    <p:sldLayoutId id="2147483778" r:id="rId6"/>
    <p:sldLayoutId id="2147483777" r:id="rId7"/>
    <p:sldLayoutId id="2147483776" r:id="rId8"/>
    <p:sldLayoutId id="2147483775" r:id="rId9"/>
    <p:sldLayoutId id="2147483774" r:id="rId10"/>
    <p:sldLayoutId id="2147483773" r:id="rId11"/>
  </p:sldLayoutIdLst>
  <p:transition/>
  <p:txStyles>
    <p:titleStyle>
      <a:lvl1pPr algn="ctr" defTabSz="384175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+mj-lt"/>
          <a:ea typeface="+mj-ea"/>
          <a:cs typeface="+mj-cs"/>
          <a:sym typeface="Gill Sans"/>
        </a:defRPr>
      </a:lvl1pPr>
      <a:lvl2pPr algn="ctr" defTabSz="384175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2pPr>
      <a:lvl3pPr algn="ctr" defTabSz="384175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3pPr>
      <a:lvl4pPr algn="ctr" defTabSz="384175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4pPr>
      <a:lvl5pPr algn="ctr" defTabSz="384175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5pPr>
      <a:lvl6pPr marL="4572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404813" indent="-292100" algn="l" defTabSz="384175" rtl="0" eaLnBrk="0" fontAlgn="base" hangingPunct="0">
        <a:spcBef>
          <a:spcPts val="2188"/>
        </a:spcBef>
        <a:spcAft>
          <a:spcPct val="0"/>
        </a:spcAft>
        <a:buSzPct val="171000"/>
        <a:buFont typeface="Gill Sans"/>
        <a:buChar char="•"/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1pPr>
      <a:lvl2pPr marL="592138" indent="-293688" algn="l" defTabSz="384175" rtl="0" eaLnBrk="0" fontAlgn="base" hangingPunct="0">
        <a:spcBef>
          <a:spcPts val="2188"/>
        </a:spcBef>
        <a:spcAft>
          <a:spcPct val="0"/>
        </a:spcAft>
        <a:buSzPct val="171000"/>
        <a:buFont typeface="Gill Sans"/>
        <a:buChar char="•"/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2pPr>
      <a:lvl3pPr marL="779463" indent="-293688" algn="l" defTabSz="384175" rtl="0" eaLnBrk="0" fontAlgn="base" hangingPunct="0">
        <a:spcBef>
          <a:spcPts val="2188"/>
        </a:spcBef>
        <a:spcAft>
          <a:spcPct val="0"/>
        </a:spcAft>
        <a:buSzPct val="171000"/>
        <a:buFont typeface="Gill Sans"/>
        <a:buChar char="•"/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3pPr>
      <a:lvl4pPr marL="965200" indent="-293688" algn="l" defTabSz="384175" rtl="0" eaLnBrk="0" fontAlgn="base" hangingPunct="0">
        <a:spcBef>
          <a:spcPts val="2188"/>
        </a:spcBef>
        <a:spcAft>
          <a:spcPct val="0"/>
        </a:spcAft>
        <a:buSzPct val="171000"/>
        <a:buFont typeface="Gill Sans"/>
        <a:buChar char="•"/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4pPr>
      <a:lvl5pPr marL="1152525" indent="-293688" algn="l" defTabSz="384175" rtl="0" eaLnBrk="0" fontAlgn="base" hangingPunct="0">
        <a:spcBef>
          <a:spcPts val="2188"/>
        </a:spcBef>
        <a:spcAft>
          <a:spcPct val="0"/>
        </a:spcAft>
        <a:buSzPct val="171000"/>
        <a:buFont typeface="Gill Sans"/>
        <a:buChar char="•"/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5pPr>
      <a:lvl6pPr marL="3200400" indent="-698500" algn="l" rtl="0" fontAlgn="base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657600" indent="-698500" algn="l" rtl="0" fontAlgn="base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4114800" indent="-698500" algn="l" rtl="0" fontAlgn="base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572000" indent="-698500" algn="l" rtl="0" fontAlgn="base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52463" y="177800"/>
            <a:ext cx="7839075" cy="172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1336" tIns="21336" rIns="21336" bIns="2133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/>
              </a:rPr>
              <a:t>Click to edit Master title style</a:t>
            </a:r>
          </a:p>
        </p:txBody>
      </p:sp>
      <p:sp>
        <p:nvSpPr>
          <p:cNvPr id="13619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81575" y="1949450"/>
            <a:ext cx="3509963" cy="42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1336" tIns="21336" rIns="21336" bIns="2133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/>
              </a:rPr>
              <a:t>Click to edit Master text styles</a:t>
            </a:r>
          </a:p>
          <a:p>
            <a:pPr lvl="1"/>
            <a:r>
              <a:rPr lang="en-US" smtClean="0">
                <a:sym typeface="Gill Sans"/>
              </a:rPr>
              <a:t>Second level</a:t>
            </a:r>
          </a:p>
          <a:p>
            <a:pPr lvl="2"/>
            <a:r>
              <a:rPr lang="en-US" smtClean="0">
                <a:sym typeface="Gill Sans"/>
              </a:rPr>
              <a:t>Third level</a:t>
            </a:r>
          </a:p>
          <a:p>
            <a:pPr lvl="3"/>
            <a:r>
              <a:rPr lang="en-US" smtClean="0">
                <a:sym typeface="Gill Sans"/>
              </a:rPr>
              <a:t>Fourth level</a:t>
            </a:r>
          </a:p>
          <a:p>
            <a:pPr lvl="4"/>
            <a:r>
              <a:rPr lang="en-US" smtClean="0">
                <a:sym typeface="Gill Sans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94" r:id="rId1"/>
    <p:sldLayoutId id="2147483793" r:id="rId2"/>
    <p:sldLayoutId id="2147483792" r:id="rId3"/>
    <p:sldLayoutId id="2147483791" r:id="rId4"/>
    <p:sldLayoutId id="2147483790" r:id="rId5"/>
    <p:sldLayoutId id="2147483789" r:id="rId6"/>
    <p:sldLayoutId id="2147483788" r:id="rId7"/>
    <p:sldLayoutId id="2147483787" r:id="rId8"/>
    <p:sldLayoutId id="2147483786" r:id="rId9"/>
    <p:sldLayoutId id="2147483785" r:id="rId10"/>
    <p:sldLayoutId id="2147483784" r:id="rId11"/>
  </p:sldLayoutIdLst>
  <p:transition/>
  <p:txStyles>
    <p:titleStyle>
      <a:lvl1pPr algn="ctr" defTabSz="384175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+mj-lt"/>
          <a:ea typeface="+mj-ea"/>
          <a:cs typeface="+mj-cs"/>
          <a:sym typeface="Gill Sans"/>
        </a:defRPr>
      </a:lvl1pPr>
      <a:lvl2pPr algn="ctr" defTabSz="384175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2pPr>
      <a:lvl3pPr algn="ctr" defTabSz="384175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3pPr>
      <a:lvl4pPr algn="ctr" defTabSz="384175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4pPr>
      <a:lvl5pPr algn="ctr" defTabSz="384175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5pPr>
      <a:lvl6pPr marL="4572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404813" indent="-292100" algn="l" defTabSz="384175" rtl="0" eaLnBrk="0" fontAlgn="base" hangingPunct="0">
        <a:spcBef>
          <a:spcPts val="2900"/>
        </a:spcBef>
        <a:spcAft>
          <a:spcPct val="0"/>
        </a:spcAft>
        <a:buSzPct val="171000"/>
        <a:buFont typeface="Gill Sans"/>
        <a:buChar char="•"/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1pPr>
      <a:lvl2pPr marL="592138" indent="-293688" algn="l" defTabSz="384175" rtl="0" eaLnBrk="0" fontAlgn="base" hangingPunct="0">
        <a:spcBef>
          <a:spcPts val="2900"/>
        </a:spcBef>
        <a:spcAft>
          <a:spcPct val="0"/>
        </a:spcAft>
        <a:buSzPct val="171000"/>
        <a:buFont typeface="Gill Sans"/>
        <a:buChar char="•"/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2pPr>
      <a:lvl3pPr marL="779463" indent="-293688" algn="l" defTabSz="384175" rtl="0" eaLnBrk="0" fontAlgn="base" hangingPunct="0">
        <a:spcBef>
          <a:spcPts val="2900"/>
        </a:spcBef>
        <a:spcAft>
          <a:spcPct val="0"/>
        </a:spcAft>
        <a:buSzPct val="171000"/>
        <a:buFont typeface="Gill Sans"/>
        <a:buChar char="•"/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3pPr>
      <a:lvl4pPr marL="965200" indent="-293688" algn="l" defTabSz="384175" rtl="0" eaLnBrk="0" fontAlgn="base" hangingPunct="0">
        <a:spcBef>
          <a:spcPts val="2900"/>
        </a:spcBef>
        <a:spcAft>
          <a:spcPct val="0"/>
        </a:spcAft>
        <a:buSzPct val="171000"/>
        <a:buFont typeface="Gill Sans"/>
        <a:buChar char="•"/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4pPr>
      <a:lvl5pPr marL="1152525" indent="-293688" algn="l" defTabSz="384175" rtl="0" eaLnBrk="0" fontAlgn="base" hangingPunct="0">
        <a:spcBef>
          <a:spcPts val="2900"/>
        </a:spcBef>
        <a:spcAft>
          <a:spcPct val="0"/>
        </a:spcAft>
        <a:buSzPct val="171000"/>
        <a:buFont typeface="Gill Sans"/>
        <a:buChar char="•"/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5pPr>
      <a:lvl6pPr marL="3200400" indent="-698500" algn="l" rtl="0" fontAlgn="base">
        <a:spcBef>
          <a:spcPts val="69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657600" indent="-698500" algn="l" rtl="0" fontAlgn="base">
        <a:spcBef>
          <a:spcPts val="69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4114800" indent="-698500" algn="l" rtl="0" fontAlgn="base">
        <a:spcBef>
          <a:spcPts val="69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572000" indent="-698500" algn="l" rtl="0" fontAlgn="base">
        <a:spcBef>
          <a:spcPts val="69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2463" y="1949450"/>
            <a:ext cx="3829050" cy="42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1336" tIns="21336" rIns="21336" bIns="2133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/>
              </a:rPr>
              <a:t>Click to edit Master text styles</a:t>
            </a:r>
          </a:p>
          <a:p>
            <a:pPr lvl="1"/>
            <a:r>
              <a:rPr lang="en-US" smtClean="0">
                <a:sym typeface="Gill Sans"/>
              </a:rPr>
              <a:t>Second level</a:t>
            </a:r>
          </a:p>
          <a:p>
            <a:pPr lvl="2"/>
            <a:r>
              <a:rPr lang="en-US" smtClean="0">
                <a:sym typeface="Gill Sans"/>
              </a:rPr>
              <a:t>Third level</a:t>
            </a:r>
          </a:p>
          <a:p>
            <a:pPr lvl="3"/>
            <a:r>
              <a:rPr lang="en-US" smtClean="0">
                <a:sym typeface="Gill Sans"/>
              </a:rPr>
              <a:t>Fourth level</a:t>
            </a:r>
          </a:p>
          <a:p>
            <a:pPr lvl="4"/>
            <a:r>
              <a:rPr lang="en-US" smtClean="0">
                <a:sym typeface="Gill Sans"/>
              </a:rPr>
              <a:t>Fifth level</a:t>
            </a:r>
          </a:p>
        </p:txBody>
      </p:sp>
      <p:sp>
        <p:nvSpPr>
          <p:cNvPr id="14848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52463" y="177800"/>
            <a:ext cx="7839075" cy="172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1336" tIns="21336" rIns="21336" bIns="2133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05" r:id="rId1"/>
    <p:sldLayoutId id="2147483804" r:id="rId2"/>
    <p:sldLayoutId id="2147483803" r:id="rId3"/>
    <p:sldLayoutId id="2147483802" r:id="rId4"/>
    <p:sldLayoutId id="2147483801" r:id="rId5"/>
    <p:sldLayoutId id="2147483800" r:id="rId6"/>
    <p:sldLayoutId id="2147483799" r:id="rId7"/>
    <p:sldLayoutId id="2147483798" r:id="rId8"/>
    <p:sldLayoutId id="2147483797" r:id="rId9"/>
    <p:sldLayoutId id="2147483796" r:id="rId10"/>
    <p:sldLayoutId id="2147483795" r:id="rId11"/>
  </p:sldLayoutIdLst>
  <p:transition/>
  <p:txStyles>
    <p:titleStyle>
      <a:lvl1pPr algn="ctr" defTabSz="384175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+mj-lt"/>
          <a:ea typeface="+mj-ea"/>
          <a:cs typeface="+mj-cs"/>
          <a:sym typeface="Gill Sans"/>
        </a:defRPr>
      </a:lvl1pPr>
      <a:lvl2pPr algn="ctr" defTabSz="384175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2pPr>
      <a:lvl3pPr algn="ctr" defTabSz="384175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3pPr>
      <a:lvl4pPr algn="ctr" defTabSz="384175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4pPr>
      <a:lvl5pPr algn="ctr" defTabSz="384175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5pPr>
      <a:lvl6pPr marL="4572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404813" indent="-292100" algn="l" defTabSz="384175" rtl="0" eaLnBrk="0" fontAlgn="base" hangingPunct="0">
        <a:spcBef>
          <a:spcPts val="2900"/>
        </a:spcBef>
        <a:spcAft>
          <a:spcPct val="0"/>
        </a:spcAft>
        <a:buSzPct val="171000"/>
        <a:buFont typeface="Gill Sans"/>
        <a:buChar char="•"/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1pPr>
      <a:lvl2pPr marL="592138" indent="-293688" algn="l" defTabSz="384175" rtl="0" eaLnBrk="0" fontAlgn="base" hangingPunct="0">
        <a:spcBef>
          <a:spcPts val="2900"/>
        </a:spcBef>
        <a:spcAft>
          <a:spcPct val="0"/>
        </a:spcAft>
        <a:buSzPct val="171000"/>
        <a:buFont typeface="Gill Sans"/>
        <a:buChar char="•"/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2pPr>
      <a:lvl3pPr marL="779463" indent="-293688" algn="l" defTabSz="384175" rtl="0" eaLnBrk="0" fontAlgn="base" hangingPunct="0">
        <a:spcBef>
          <a:spcPts val="2900"/>
        </a:spcBef>
        <a:spcAft>
          <a:spcPct val="0"/>
        </a:spcAft>
        <a:buSzPct val="171000"/>
        <a:buFont typeface="Gill Sans"/>
        <a:buChar char="•"/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3pPr>
      <a:lvl4pPr marL="965200" indent="-293688" algn="l" defTabSz="384175" rtl="0" eaLnBrk="0" fontAlgn="base" hangingPunct="0">
        <a:spcBef>
          <a:spcPts val="2900"/>
        </a:spcBef>
        <a:spcAft>
          <a:spcPct val="0"/>
        </a:spcAft>
        <a:buSzPct val="171000"/>
        <a:buFont typeface="Gill Sans"/>
        <a:buChar char="•"/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4pPr>
      <a:lvl5pPr marL="1152525" indent="-293688" algn="l" defTabSz="384175" rtl="0" eaLnBrk="0" fontAlgn="base" hangingPunct="0">
        <a:spcBef>
          <a:spcPts val="2900"/>
        </a:spcBef>
        <a:spcAft>
          <a:spcPct val="0"/>
        </a:spcAft>
        <a:buSzPct val="171000"/>
        <a:buFont typeface="Gill Sans"/>
        <a:buChar char="•"/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5pPr>
      <a:lvl6pPr marL="3200400" indent="-698500" algn="l" rtl="0" fontAlgn="base">
        <a:spcBef>
          <a:spcPts val="69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657600" indent="-698500" algn="l" rtl="0" fontAlgn="base">
        <a:spcBef>
          <a:spcPts val="69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4114800" indent="-698500" algn="l" rtl="0" fontAlgn="base">
        <a:spcBef>
          <a:spcPts val="69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572000" indent="-698500" algn="l" rtl="0" fontAlgn="base">
        <a:spcBef>
          <a:spcPts val="69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2463" y="889000"/>
            <a:ext cx="7839075" cy="507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1336" tIns="21336" rIns="21336" bIns="2133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/>
              </a:rPr>
              <a:t>Click to edit Master text styles</a:t>
            </a:r>
          </a:p>
          <a:p>
            <a:pPr lvl="1"/>
            <a:r>
              <a:rPr lang="en-US" smtClean="0">
                <a:sym typeface="Gill Sans"/>
              </a:rPr>
              <a:t>Second level</a:t>
            </a:r>
          </a:p>
          <a:p>
            <a:pPr lvl="2"/>
            <a:r>
              <a:rPr lang="en-US" smtClean="0">
                <a:sym typeface="Gill Sans"/>
              </a:rPr>
              <a:t>Third level</a:t>
            </a:r>
          </a:p>
          <a:p>
            <a:pPr lvl="3"/>
            <a:r>
              <a:rPr lang="en-US" smtClean="0">
                <a:sym typeface="Gill Sans"/>
              </a:rPr>
              <a:t>Fourth level</a:t>
            </a:r>
          </a:p>
          <a:p>
            <a:pPr lvl="4"/>
            <a:r>
              <a:rPr lang="en-US" smtClean="0">
                <a:sym typeface="Gill Sans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16" r:id="rId1"/>
    <p:sldLayoutId id="2147483815" r:id="rId2"/>
    <p:sldLayoutId id="2147483814" r:id="rId3"/>
    <p:sldLayoutId id="2147483813" r:id="rId4"/>
    <p:sldLayoutId id="2147483812" r:id="rId5"/>
    <p:sldLayoutId id="2147483811" r:id="rId6"/>
    <p:sldLayoutId id="2147483810" r:id="rId7"/>
    <p:sldLayoutId id="2147483809" r:id="rId8"/>
    <p:sldLayoutId id="2147483808" r:id="rId9"/>
    <p:sldLayoutId id="2147483807" r:id="rId10"/>
    <p:sldLayoutId id="2147483806" r:id="rId11"/>
  </p:sldLayoutIdLst>
  <p:transition/>
  <p:txStyles>
    <p:titleStyle>
      <a:lvl1pPr algn="ctr" defTabSz="384175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+mj-lt"/>
          <a:ea typeface="+mj-ea"/>
          <a:cs typeface="+mj-cs"/>
          <a:sym typeface="Gill Sans"/>
        </a:defRPr>
      </a:lvl1pPr>
      <a:lvl2pPr algn="ctr" defTabSz="384175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2pPr>
      <a:lvl3pPr algn="ctr" defTabSz="384175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3pPr>
      <a:lvl4pPr algn="ctr" defTabSz="384175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4pPr>
      <a:lvl5pPr algn="ctr" defTabSz="384175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5pPr>
      <a:lvl6pPr marL="4572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447675" indent="-334963" algn="l" defTabSz="384175" rtl="0" eaLnBrk="0" fontAlgn="base" hangingPunct="0">
        <a:spcBef>
          <a:spcPts val="3063"/>
        </a:spcBef>
        <a:spcAft>
          <a:spcPct val="0"/>
        </a:spcAft>
        <a:buSzPct val="171000"/>
        <a:buFont typeface="Gill Sans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/>
        </a:defRPr>
      </a:lvl1pPr>
      <a:lvl2pPr marL="635000" indent="-336550" algn="l" defTabSz="384175" rtl="0" eaLnBrk="0" fontAlgn="base" hangingPunct="0">
        <a:spcBef>
          <a:spcPts val="3063"/>
        </a:spcBef>
        <a:spcAft>
          <a:spcPct val="0"/>
        </a:spcAft>
        <a:buSzPct val="171000"/>
        <a:buFont typeface="Gill Sans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/>
        </a:defRPr>
      </a:lvl2pPr>
      <a:lvl3pPr marL="820738" indent="-334963" algn="l" defTabSz="384175" rtl="0" eaLnBrk="0" fontAlgn="base" hangingPunct="0">
        <a:spcBef>
          <a:spcPts val="3063"/>
        </a:spcBef>
        <a:spcAft>
          <a:spcPct val="0"/>
        </a:spcAft>
        <a:buSzPct val="171000"/>
        <a:buFont typeface="Gill Sans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/>
        </a:defRPr>
      </a:lvl3pPr>
      <a:lvl4pPr marL="1008063" indent="-336550" algn="l" defTabSz="384175" rtl="0" eaLnBrk="0" fontAlgn="base" hangingPunct="0">
        <a:spcBef>
          <a:spcPts val="3063"/>
        </a:spcBef>
        <a:spcAft>
          <a:spcPct val="0"/>
        </a:spcAft>
        <a:buSzPct val="171000"/>
        <a:buFont typeface="Gill Sans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/>
        </a:defRPr>
      </a:lvl4pPr>
      <a:lvl5pPr marL="1195388" indent="-336550" algn="l" defTabSz="384175" rtl="0" eaLnBrk="0" fontAlgn="base" hangingPunct="0">
        <a:spcBef>
          <a:spcPts val="3063"/>
        </a:spcBef>
        <a:spcAft>
          <a:spcPct val="0"/>
        </a:spcAft>
        <a:buSzPct val="171000"/>
        <a:buFont typeface="Gill Sans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/>
        </a:defRPr>
      </a:lvl5pPr>
      <a:lvl6pPr marL="3302000" indent="-800100" algn="l" rtl="0" fontAlgn="base">
        <a:spcBef>
          <a:spcPts val="7300"/>
        </a:spcBef>
        <a:spcAft>
          <a:spcPct val="0"/>
        </a:spcAft>
        <a:buSzPct val="171000"/>
        <a:buFont typeface="Gill Sans" charset="0"/>
        <a:buChar char="•"/>
        <a:defRPr sz="5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759200" indent="-800100" algn="l" rtl="0" fontAlgn="base">
        <a:spcBef>
          <a:spcPts val="7300"/>
        </a:spcBef>
        <a:spcAft>
          <a:spcPct val="0"/>
        </a:spcAft>
        <a:buSzPct val="171000"/>
        <a:buFont typeface="Gill Sans" charset="0"/>
        <a:buChar char="•"/>
        <a:defRPr sz="5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4216400" indent="-800100" algn="l" rtl="0" fontAlgn="base">
        <a:spcBef>
          <a:spcPts val="7300"/>
        </a:spcBef>
        <a:spcAft>
          <a:spcPct val="0"/>
        </a:spcAft>
        <a:buSzPct val="171000"/>
        <a:buFont typeface="Gill Sans" charset="0"/>
        <a:buChar char="•"/>
        <a:defRPr sz="5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673600" indent="-800100" algn="l" rtl="0" fontAlgn="base">
        <a:spcBef>
          <a:spcPts val="7300"/>
        </a:spcBef>
        <a:spcAft>
          <a:spcPct val="0"/>
        </a:spcAft>
        <a:buSzPct val="171000"/>
        <a:buFont typeface="Gill Sans" charset="0"/>
        <a:buChar char="•"/>
        <a:defRPr sz="5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52463" y="2089150"/>
            <a:ext cx="7839075" cy="267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1336" tIns="21336" rIns="21336" bIns="2133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4" r:id="rId1"/>
    <p:sldLayoutId id="2147483683" r:id="rId2"/>
    <p:sldLayoutId id="2147483682" r:id="rId3"/>
    <p:sldLayoutId id="2147483681" r:id="rId4"/>
    <p:sldLayoutId id="2147483680" r:id="rId5"/>
    <p:sldLayoutId id="2147483679" r:id="rId6"/>
    <p:sldLayoutId id="2147483678" r:id="rId7"/>
    <p:sldLayoutId id="2147483677" r:id="rId8"/>
    <p:sldLayoutId id="2147483676" r:id="rId9"/>
    <p:sldLayoutId id="2147483675" r:id="rId10"/>
    <p:sldLayoutId id="2147483674" r:id="rId11"/>
  </p:sldLayoutIdLst>
  <p:transition/>
  <p:txStyles>
    <p:titleStyle>
      <a:lvl1pPr algn="ctr" defTabSz="384175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+mj-lt"/>
          <a:ea typeface="+mj-ea"/>
          <a:cs typeface="+mj-cs"/>
          <a:sym typeface="Gill Sans"/>
        </a:defRPr>
      </a:lvl1pPr>
      <a:lvl2pPr algn="ctr" defTabSz="384175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2pPr>
      <a:lvl3pPr algn="ctr" defTabSz="384175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3pPr>
      <a:lvl4pPr algn="ctr" defTabSz="384175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4pPr>
      <a:lvl5pPr algn="ctr" defTabSz="384175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5pPr>
      <a:lvl6pPr marL="4572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defTabSz="384175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Gill Sans"/>
        </a:defRPr>
      </a:lvl1pPr>
      <a:lvl2pPr algn="ctr" defTabSz="384175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Gill Sans"/>
        </a:defRPr>
      </a:lvl2pPr>
      <a:lvl3pPr algn="ctr" defTabSz="384175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Gill Sans"/>
        </a:defRPr>
      </a:lvl3pPr>
      <a:lvl4pPr algn="ctr" defTabSz="384175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Gill Sans"/>
        </a:defRPr>
      </a:lvl4pPr>
      <a:lvl5pPr algn="ctr" defTabSz="384175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Gill Sans"/>
        </a:defRPr>
      </a:lvl5pPr>
      <a:lvl6pPr marL="4572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52463" y="1149350"/>
            <a:ext cx="7839075" cy="231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1336" tIns="21336" rIns="21336" bIns="21336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/>
              </a:rPr>
              <a:t>Click to edit Master title style</a:t>
            </a:r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2463" y="3530600"/>
            <a:ext cx="7839075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1336" tIns="21336" rIns="21336" bIns="2133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/>
              </a:rPr>
              <a:t>Click to edit Master text styles</a:t>
            </a:r>
          </a:p>
          <a:p>
            <a:pPr lvl="1"/>
            <a:r>
              <a:rPr lang="en-US" smtClean="0">
                <a:sym typeface="Gill Sans"/>
              </a:rPr>
              <a:t>Second level</a:t>
            </a:r>
          </a:p>
          <a:p>
            <a:pPr lvl="2"/>
            <a:r>
              <a:rPr lang="en-US" smtClean="0">
                <a:sym typeface="Gill Sans"/>
              </a:rPr>
              <a:t>Third level</a:t>
            </a:r>
          </a:p>
          <a:p>
            <a:pPr lvl="3"/>
            <a:r>
              <a:rPr lang="en-US" smtClean="0">
                <a:sym typeface="Gill Sans"/>
              </a:rPr>
              <a:t>Fourth level</a:t>
            </a:r>
          </a:p>
          <a:p>
            <a:pPr lvl="4"/>
            <a:r>
              <a:rPr lang="en-US" smtClean="0">
                <a:sym typeface="Gill Sans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5" r:id="rId1"/>
    <p:sldLayoutId id="2147483694" r:id="rId2"/>
    <p:sldLayoutId id="2147483693" r:id="rId3"/>
    <p:sldLayoutId id="2147483692" r:id="rId4"/>
    <p:sldLayoutId id="2147483691" r:id="rId5"/>
    <p:sldLayoutId id="2147483690" r:id="rId6"/>
    <p:sldLayoutId id="2147483689" r:id="rId7"/>
    <p:sldLayoutId id="2147483688" r:id="rId8"/>
    <p:sldLayoutId id="2147483687" r:id="rId9"/>
    <p:sldLayoutId id="2147483686" r:id="rId10"/>
    <p:sldLayoutId id="2147483685" r:id="rId11"/>
  </p:sldLayoutIdLst>
  <p:transition/>
  <p:txStyles>
    <p:titleStyle>
      <a:lvl1pPr algn="ctr" defTabSz="384175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+mj-lt"/>
          <a:ea typeface="+mj-ea"/>
          <a:cs typeface="+mj-cs"/>
          <a:sym typeface="Gill Sans"/>
        </a:defRPr>
      </a:lvl1pPr>
      <a:lvl2pPr algn="ctr" defTabSz="384175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2pPr>
      <a:lvl3pPr algn="ctr" defTabSz="384175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3pPr>
      <a:lvl4pPr algn="ctr" defTabSz="384175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4pPr>
      <a:lvl5pPr algn="ctr" defTabSz="384175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5pPr>
      <a:lvl6pPr marL="4572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defTabSz="384175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Gill Sans"/>
        </a:defRPr>
      </a:lvl1pPr>
      <a:lvl2pPr algn="ctr" defTabSz="384175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Gill Sans"/>
        </a:defRPr>
      </a:lvl2pPr>
      <a:lvl3pPr algn="ctr" defTabSz="384175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Gill Sans"/>
        </a:defRPr>
      </a:lvl3pPr>
      <a:lvl4pPr algn="ctr" defTabSz="384175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Gill Sans"/>
        </a:defRPr>
      </a:lvl4pPr>
      <a:lvl5pPr algn="ctr" defTabSz="384175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Gill Sans"/>
        </a:defRPr>
      </a:lvl5pPr>
      <a:lvl6pPr marL="4572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52463" y="5181600"/>
            <a:ext cx="7839075" cy="119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1336" tIns="21336" rIns="21336" bIns="2133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6" r:id="rId1"/>
    <p:sldLayoutId id="2147483705" r:id="rId2"/>
    <p:sldLayoutId id="2147483704" r:id="rId3"/>
    <p:sldLayoutId id="2147483703" r:id="rId4"/>
    <p:sldLayoutId id="2147483702" r:id="rId5"/>
    <p:sldLayoutId id="2147483701" r:id="rId6"/>
    <p:sldLayoutId id="2147483700" r:id="rId7"/>
    <p:sldLayoutId id="2147483699" r:id="rId8"/>
    <p:sldLayoutId id="2147483698" r:id="rId9"/>
    <p:sldLayoutId id="2147483697" r:id="rId10"/>
    <p:sldLayoutId id="2147483696" r:id="rId11"/>
  </p:sldLayoutIdLst>
  <p:transition/>
  <p:txStyles>
    <p:titleStyle>
      <a:lvl1pPr algn="ctr" defTabSz="384175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+mj-lt"/>
          <a:ea typeface="+mj-ea"/>
          <a:cs typeface="+mj-cs"/>
          <a:sym typeface="Gill Sans"/>
        </a:defRPr>
      </a:lvl1pPr>
      <a:lvl2pPr algn="ctr" defTabSz="384175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2pPr>
      <a:lvl3pPr algn="ctr" defTabSz="384175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3pPr>
      <a:lvl4pPr algn="ctr" defTabSz="384175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4pPr>
      <a:lvl5pPr algn="ctr" defTabSz="384175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5pPr>
      <a:lvl6pPr marL="4572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defTabSz="384175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Gill Sans"/>
        </a:defRPr>
      </a:lvl1pPr>
      <a:lvl2pPr algn="ctr" defTabSz="384175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Gill Sans"/>
        </a:defRPr>
      </a:lvl2pPr>
      <a:lvl3pPr algn="ctr" defTabSz="384175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Gill Sans"/>
        </a:defRPr>
      </a:lvl3pPr>
      <a:lvl4pPr algn="ctr" defTabSz="384175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Gill Sans"/>
        </a:defRPr>
      </a:lvl4pPr>
      <a:lvl5pPr algn="ctr" defTabSz="384175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Gill Sans"/>
        </a:defRPr>
      </a:lvl5pPr>
      <a:lvl6pPr marL="4572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52463" y="5181600"/>
            <a:ext cx="7839075" cy="119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1336" tIns="21336" rIns="21336" bIns="2133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7" r:id="rId1"/>
    <p:sldLayoutId id="2147483716" r:id="rId2"/>
    <p:sldLayoutId id="2147483715" r:id="rId3"/>
    <p:sldLayoutId id="2147483714" r:id="rId4"/>
    <p:sldLayoutId id="2147483713" r:id="rId5"/>
    <p:sldLayoutId id="2147483712" r:id="rId6"/>
    <p:sldLayoutId id="2147483711" r:id="rId7"/>
    <p:sldLayoutId id="2147483710" r:id="rId8"/>
    <p:sldLayoutId id="2147483709" r:id="rId9"/>
    <p:sldLayoutId id="2147483708" r:id="rId10"/>
    <p:sldLayoutId id="2147483707" r:id="rId11"/>
  </p:sldLayoutIdLst>
  <p:transition/>
  <p:txStyles>
    <p:titleStyle>
      <a:lvl1pPr algn="ctr" defTabSz="384175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+mj-lt"/>
          <a:ea typeface="+mj-ea"/>
          <a:cs typeface="+mj-cs"/>
          <a:sym typeface="Gill Sans"/>
        </a:defRPr>
      </a:lvl1pPr>
      <a:lvl2pPr algn="ctr" defTabSz="384175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2pPr>
      <a:lvl3pPr algn="ctr" defTabSz="384175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3pPr>
      <a:lvl4pPr algn="ctr" defTabSz="384175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4pPr>
      <a:lvl5pPr algn="ctr" defTabSz="384175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5pPr>
      <a:lvl6pPr marL="4572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defTabSz="384175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Gill Sans"/>
        </a:defRPr>
      </a:lvl1pPr>
      <a:lvl2pPr algn="ctr" defTabSz="384175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Gill Sans"/>
        </a:defRPr>
      </a:lvl2pPr>
      <a:lvl3pPr algn="ctr" defTabSz="384175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Gill Sans"/>
        </a:defRPr>
      </a:lvl3pPr>
      <a:lvl4pPr algn="ctr" defTabSz="384175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Gill Sans"/>
        </a:defRPr>
      </a:lvl4pPr>
      <a:lvl5pPr algn="ctr" defTabSz="384175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Gill Sans"/>
        </a:defRPr>
      </a:lvl5pPr>
      <a:lvl6pPr marL="4572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52463" y="1073150"/>
            <a:ext cx="4705350" cy="231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1336" tIns="21336" rIns="21336" bIns="21336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/>
              </a:rPr>
              <a:t>Click to edit Master title style</a:t>
            </a:r>
          </a:p>
        </p:txBody>
      </p:sp>
      <p:sp>
        <p:nvSpPr>
          <p:cNvPr id="6246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2463" y="3448050"/>
            <a:ext cx="4705350" cy="231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1336" tIns="21336" rIns="21336" bIns="2133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/>
              </a:rPr>
              <a:t>Click to edit Master text styles</a:t>
            </a:r>
          </a:p>
          <a:p>
            <a:pPr lvl="1"/>
            <a:r>
              <a:rPr lang="en-US" smtClean="0">
                <a:sym typeface="Gill Sans"/>
              </a:rPr>
              <a:t>Second level</a:t>
            </a:r>
          </a:p>
          <a:p>
            <a:pPr lvl="2"/>
            <a:r>
              <a:rPr lang="en-US" smtClean="0">
                <a:sym typeface="Gill Sans"/>
              </a:rPr>
              <a:t>Third level</a:t>
            </a:r>
          </a:p>
          <a:p>
            <a:pPr lvl="3"/>
            <a:r>
              <a:rPr lang="en-US" smtClean="0">
                <a:sym typeface="Gill Sans"/>
              </a:rPr>
              <a:t>Fourth level</a:t>
            </a:r>
          </a:p>
          <a:p>
            <a:pPr lvl="4"/>
            <a:r>
              <a:rPr lang="en-US" smtClean="0">
                <a:sym typeface="Gill Sans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8" r:id="rId1"/>
    <p:sldLayoutId id="2147483727" r:id="rId2"/>
    <p:sldLayoutId id="2147483726" r:id="rId3"/>
    <p:sldLayoutId id="2147483725" r:id="rId4"/>
    <p:sldLayoutId id="2147483724" r:id="rId5"/>
    <p:sldLayoutId id="2147483723" r:id="rId6"/>
    <p:sldLayoutId id="2147483722" r:id="rId7"/>
    <p:sldLayoutId id="2147483721" r:id="rId8"/>
    <p:sldLayoutId id="2147483720" r:id="rId9"/>
    <p:sldLayoutId id="2147483719" r:id="rId10"/>
    <p:sldLayoutId id="2147483718" r:id="rId11"/>
  </p:sldLayoutIdLst>
  <p:transition/>
  <p:txStyles>
    <p:titleStyle>
      <a:lvl1pPr algn="ctr" defTabSz="384175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  <a:sym typeface="Gill Sans"/>
        </a:defRPr>
      </a:lvl1pPr>
      <a:lvl2pPr algn="ctr" defTabSz="384175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2pPr>
      <a:lvl3pPr algn="ctr" defTabSz="384175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3pPr>
      <a:lvl4pPr algn="ctr" defTabSz="384175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4pPr>
      <a:lvl5pPr algn="ctr" defTabSz="384175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5pPr>
      <a:lvl6pPr marL="457200" algn="ctr" rtl="0" fontAlgn="base">
        <a:spcBef>
          <a:spcPct val="0"/>
        </a:spcBef>
        <a:spcAft>
          <a:spcPct val="0"/>
        </a:spcAft>
        <a:defRPr sz="9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9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9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9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defTabSz="384175" rtl="0" eaLnBrk="0" fontAlgn="base" hangingPunct="0">
        <a:spcBef>
          <a:spcPct val="0"/>
        </a:spcBef>
        <a:spcAft>
          <a:spcPct val="0"/>
        </a:spcAft>
        <a:defRPr sz="1900">
          <a:solidFill>
            <a:schemeClr val="tx1"/>
          </a:solidFill>
          <a:latin typeface="+mn-lt"/>
          <a:ea typeface="+mn-ea"/>
          <a:cs typeface="+mn-cs"/>
          <a:sym typeface="Gill Sans"/>
        </a:defRPr>
      </a:lvl1pPr>
      <a:lvl2pPr algn="ctr" defTabSz="384175" rtl="0" eaLnBrk="0" fontAlgn="base" hangingPunct="0">
        <a:spcBef>
          <a:spcPct val="0"/>
        </a:spcBef>
        <a:spcAft>
          <a:spcPct val="0"/>
        </a:spcAft>
        <a:defRPr sz="1900">
          <a:solidFill>
            <a:schemeClr val="tx1"/>
          </a:solidFill>
          <a:latin typeface="+mn-lt"/>
          <a:ea typeface="+mn-ea"/>
          <a:cs typeface="+mn-cs"/>
          <a:sym typeface="Gill Sans"/>
        </a:defRPr>
      </a:lvl2pPr>
      <a:lvl3pPr algn="ctr" defTabSz="384175" rtl="0" eaLnBrk="0" fontAlgn="base" hangingPunct="0">
        <a:spcBef>
          <a:spcPct val="0"/>
        </a:spcBef>
        <a:spcAft>
          <a:spcPct val="0"/>
        </a:spcAft>
        <a:defRPr sz="1900">
          <a:solidFill>
            <a:schemeClr val="tx1"/>
          </a:solidFill>
          <a:latin typeface="+mn-lt"/>
          <a:ea typeface="+mn-ea"/>
          <a:cs typeface="+mn-cs"/>
          <a:sym typeface="Gill Sans"/>
        </a:defRPr>
      </a:lvl3pPr>
      <a:lvl4pPr algn="ctr" defTabSz="384175" rtl="0" eaLnBrk="0" fontAlgn="base" hangingPunct="0">
        <a:spcBef>
          <a:spcPct val="0"/>
        </a:spcBef>
        <a:spcAft>
          <a:spcPct val="0"/>
        </a:spcAft>
        <a:defRPr sz="1900">
          <a:solidFill>
            <a:schemeClr val="tx1"/>
          </a:solidFill>
          <a:latin typeface="+mn-lt"/>
          <a:ea typeface="+mn-ea"/>
          <a:cs typeface="+mn-cs"/>
          <a:sym typeface="Gill Sans"/>
        </a:defRPr>
      </a:lvl4pPr>
      <a:lvl5pPr algn="ctr" defTabSz="384175" rtl="0" eaLnBrk="0" fontAlgn="base" hangingPunct="0">
        <a:spcBef>
          <a:spcPct val="0"/>
        </a:spcBef>
        <a:spcAft>
          <a:spcPct val="0"/>
        </a:spcAft>
        <a:defRPr sz="1900">
          <a:solidFill>
            <a:schemeClr val="tx1"/>
          </a:solidFill>
          <a:latin typeface="+mn-lt"/>
          <a:ea typeface="+mn-ea"/>
          <a:cs typeface="+mn-cs"/>
          <a:sym typeface="Gill Sans"/>
        </a:defRPr>
      </a:lvl5pPr>
      <a:lvl6pPr marL="457200" algn="ctr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52463" y="1073150"/>
            <a:ext cx="4705350" cy="231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1336" tIns="21336" rIns="21336" bIns="21336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/>
              </a:rPr>
              <a:t>Click to edit Master title style</a:t>
            </a:r>
          </a:p>
        </p:txBody>
      </p:sp>
      <p:sp>
        <p:nvSpPr>
          <p:cNvPr id="7475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2463" y="3448050"/>
            <a:ext cx="4705350" cy="231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1336" tIns="21336" rIns="21336" bIns="2133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/>
              </a:rPr>
              <a:t>Click to edit Master text styles</a:t>
            </a:r>
          </a:p>
          <a:p>
            <a:pPr lvl="1"/>
            <a:r>
              <a:rPr lang="en-US" smtClean="0">
                <a:sym typeface="Gill Sans"/>
              </a:rPr>
              <a:t>Second level</a:t>
            </a:r>
          </a:p>
          <a:p>
            <a:pPr lvl="2"/>
            <a:r>
              <a:rPr lang="en-US" smtClean="0">
                <a:sym typeface="Gill Sans"/>
              </a:rPr>
              <a:t>Third level</a:t>
            </a:r>
          </a:p>
          <a:p>
            <a:pPr lvl="3"/>
            <a:r>
              <a:rPr lang="en-US" smtClean="0">
                <a:sym typeface="Gill Sans"/>
              </a:rPr>
              <a:t>Fourth level</a:t>
            </a:r>
          </a:p>
          <a:p>
            <a:pPr lvl="4"/>
            <a:r>
              <a:rPr lang="en-US" smtClean="0">
                <a:sym typeface="Gill Sans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9" r:id="rId1"/>
    <p:sldLayoutId id="2147483738" r:id="rId2"/>
    <p:sldLayoutId id="2147483737" r:id="rId3"/>
    <p:sldLayoutId id="2147483736" r:id="rId4"/>
    <p:sldLayoutId id="2147483735" r:id="rId5"/>
    <p:sldLayoutId id="2147483734" r:id="rId6"/>
    <p:sldLayoutId id="2147483733" r:id="rId7"/>
    <p:sldLayoutId id="2147483732" r:id="rId8"/>
    <p:sldLayoutId id="2147483731" r:id="rId9"/>
    <p:sldLayoutId id="2147483730" r:id="rId10"/>
    <p:sldLayoutId id="2147483729" r:id="rId11"/>
  </p:sldLayoutIdLst>
  <p:transition/>
  <p:txStyles>
    <p:titleStyle>
      <a:lvl1pPr algn="ctr" defTabSz="384175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  <a:sym typeface="Gill Sans"/>
        </a:defRPr>
      </a:lvl1pPr>
      <a:lvl2pPr algn="ctr" defTabSz="384175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2pPr>
      <a:lvl3pPr algn="ctr" defTabSz="384175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3pPr>
      <a:lvl4pPr algn="ctr" defTabSz="384175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4pPr>
      <a:lvl5pPr algn="ctr" defTabSz="384175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5pPr>
      <a:lvl6pPr marL="457200" algn="ctr" rtl="0" fontAlgn="base">
        <a:spcBef>
          <a:spcPct val="0"/>
        </a:spcBef>
        <a:spcAft>
          <a:spcPct val="0"/>
        </a:spcAft>
        <a:defRPr sz="9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9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9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9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defTabSz="384175" rtl="0" eaLnBrk="0" fontAlgn="base" hangingPunct="0">
        <a:spcBef>
          <a:spcPct val="0"/>
        </a:spcBef>
        <a:spcAft>
          <a:spcPct val="0"/>
        </a:spcAft>
        <a:defRPr sz="1900">
          <a:solidFill>
            <a:schemeClr val="tx1"/>
          </a:solidFill>
          <a:latin typeface="+mn-lt"/>
          <a:ea typeface="+mn-ea"/>
          <a:cs typeface="+mn-cs"/>
          <a:sym typeface="Gill Sans"/>
        </a:defRPr>
      </a:lvl1pPr>
      <a:lvl2pPr algn="ctr" defTabSz="384175" rtl="0" eaLnBrk="0" fontAlgn="base" hangingPunct="0">
        <a:spcBef>
          <a:spcPct val="0"/>
        </a:spcBef>
        <a:spcAft>
          <a:spcPct val="0"/>
        </a:spcAft>
        <a:defRPr sz="1900">
          <a:solidFill>
            <a:schemeClr val="tx1"/>
          </a:solidFill>
          <a:latin typeface="+mn-lt"/>
          <a:ea typeface="+mn-ea"/>
          <a:cs typeface="+mn-cs"/>
          <a:sym typeface="Gill Sans"/>
        </a:defRPr>
      </a:lvl2pPr>
      <a:lvl3pPr algn="ctr" defTabSz="384175" rtl="0" eaLnBrk="0" fontAlgn="base" hangingPunct="0">
        <a:spcBef>
          <a:spcPct val="0"/>
        </a:spcBef>
        <a:spcAft>
          <a:spcPct val="0"/>
        </a:spcAft>
        <a:defRPr sz="1900">
          <a:solidFill>
            <a:schemeClr val="tx1"/>
          </a:solidFill>
          <a:latin typeface="+mn-lt"/>
          <a:ea typeface="+mn-ea"/>
          <a:cs typeface="+mn-cs"/>
          <a:sym typeface="Gill Sans"/>
        </a:defRPr>
      </a:lvl3pPr>
      <a:lvl4pPr algn="ctr" defTabSz="384175" rtl="0" eaLnBrk="0" fontAlgn="base" hangingPunct="0">
        <a:spcBef>
          <a:spcPct val="0"/>
        </a:spcBef>
        <a:spcAft>
          <a:spcPct val="0"/>
        </a:spcAft>
        <a:defRPr sz="1900">
          <a:solidFill>
            <a:schemeClr val="tx1"/>
          </a:solidFill>
          <a:latin typeface="+mn-lt"/>
          <a:ea typeface="+mn-ea"/>
          <a:cs typeface="+mn-cs"/>
          <a:sym typeface="Gill Sans"/>
        </a:defRPr>
      </a:lvl4pPr>
      <a:lvl5pPr algn="ctr" defTabSz="384175" rtl="0" eaLnBrk="0" fontAlgn="base" hangingPunct="0">
        <a:spcBef>
          <a:spcPct val="0"/>
        </a:spcBef>
        <a:spcAft>
          <a:spcPct val="0"/>
        </a:spcAft>
        <a:defRPr sz="1900">
          <a:solidFill>
            <a:schemeClr val="tx1"/>
          </a:solidFill>
          <a:latin typeface="+mn-lt"/>
          <a:ea typeface="+mn-ea"/>
          <a:cs typeface="+mn-cs"/>
          <a:sym typeface="Gill Sans"/>
        </a:defRPr>
      </a:lvl5pPr>
      <a:lvl6pPr marL="457200" algn="ctr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33450" y="177800"/>
            <a:ext cx="7277100" cy="172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1336" tIns="21336" rIns="21336" bIns="2133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50" r:id="rId1"/>
    <p:sldLayoutId id="2147483749" r:id="rId2"/>
    <p:sldLayoutId id="2147483748" r:id="rId3"/>
    <p:sldLayoutId id="2147483747" r:id="rId4"/>
    <p:sldLayoutId id="2147483746" r:id="rId5"/>
    <p:sldLayoutId id="2147483745" r:id="rId6"/>
    <p:sldLayoutId id="2147483744" r:id="rId7"/>
    <p:sldLayoutId id="2147483743" r:id="rId8"/>
    <p:sldLayoutId id="2147483742" r:id="rId9"/>
    <p:sldLayoutId id="2147483741" r:id="rId10"/>
    <p:sldLayoutId id="2147483740" r:id="rId11"/>
  </p:sldLayoutIdLst>
  <p:transition/>
  <p:txStyles>
    <p:titleStyle>
      <a:lvl1pPr algn="ctr" defTabSz="384175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+mj-lt"/>
          <a:ea typeface="+mj-ea"/>
          <a:cs typeface="+mj-cs"/>
          <a:sym typeface="Gill Sans"/>
        </a:defRPr>
      </a:lvl1pPr>
      <a:lvl2pPr algn="ctr" defTabSz="384175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2pPr>
      <a:lvl3pPr algn="ctr" defTabSz="384175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3pPr>
      <a:lvl4pPr algn="ctr" defTabSz="384175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4pPr>
      <a:lvl5pPr algn="ctr" defTabSz="384175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5pPr>
      <a:lvl6pPr marL="4572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469900" indent="-336550" algn="l" defTabSz="384175" rtl="0" eaLnBrk="0" fontAlgn="base" hangingPunct="0">
        <a:spcBef>
          <a:spcPts val="2188"/>
        </a:spcBef>
        <a:spcAft>
          <a:spcPct val="0"/>
        </a:spcAft>
        <a:buSzPct val="171000"/>
        <a:buFont typeface="Gill Sans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/>
        </a:defRPr>
      </a:lvl1pPr>
      <a:lvl2pPr marL="655638" indent="-334963" algn="l" defTabSz="384175" rtl="0" eaLnBrk="0" fontAlgn="base" hangingPunct="0">
        <a:spcBef>
          <a:spcPts val="2188"/>
        </a:spcBef>
        <a:spcAft>
          <a:spcPct val="0"/>
        </a:spcAft>
        <a:buSzPct val="171000"/>
        <a:buFont typeface="Gill Sans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/>
        </a:defRPr>
      </a:lvl2pPr>
      <a:lvl3pPr marL="842963" indent="-336550" algn="l" defTabSz="384175" rtl="0" eaLnBrk="0" fontAlgn="base" hangingPunct="0">
        <a:spcBef>
          <a:spcPts val="2188"/>
        </a:spcBef>
        <a:spcAft>
          <a:spcPct val="0"/>
        </a:spcAft>
        <a:buSzPct val="171000"/>
        <a:buFont typeface="Gill Sans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/>
        </a:defRPr>
      </a:lvl3pPr>
      <a:lvl4pPr marL="1028700" indent="-334963" algn="l" defTabSz="384175" rtl="0" eaLnBrk="0" fontAlgn="base" hangingPunct="0">
        <a:spcBef>
          <a:spcPts val="2188"/>
        </a:spcBef>
        <a:spcAft>
          <a:spcPct val="0"/>
        </a:spcAft>
        <a:buSzPct val="171000"/>
        <a:buFont typeface="Gill Sans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/>
        </a:defRPr>
      </a:lvl4pPr>
      <a:lvl5pPr marL="1216025" indent="-336550" algn="l" defTabSz="384175" rtl="0" eaLnBrk="0" fontAlgn="base" hangingPunct="0">
        <a:spcBef>
          <a:spcPts val="2188"/>
        </a:spcBef>
        <a:spcAft>
          <a:spcPct val="0"/>
        </a:spcAft>
        <a:buSzPct val="171000"/>
        <a:buFont typeface="Gill Sans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/>
        </a:defRPr>
      </a:lvl5pPr>
      <a:lvl6pPr marL="3352800" indent="-800100" algn="l" rtl="0" fontAlgn="base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810000" indent="-800100" algn="l" rtl="0" fontAlgn="base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4267200" indent="-800100" algn="l" rtl="0" fontAlgn="base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724400" indent="-800100" algn="l" rtl="0" fontAlgn="base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dk2" tx1="lt1" bg2="dk1" tx2="lt2" accent1="accent1" accent2="accent2" accent3="accent3" accent4="accent4" accent5="accent5" accent6="accent6" hlink="hlink" folHlink="folHlink"/>
  <p:sldLayoutIdLst>
    <p:sldLayoutId id="2147483761" r:id="rId1"/>
    <p:sldLayoutId id="2147483760" r:id="rId2"/>
    <p:sldLayoutId id="2147483759" r:id="rId3"/>
    <p:sldLayoutId id="2147483758" r:id="rId4"/>
    <p:sldLayoutId id="2147483757" r:id="rId5"/>
    <p:sldLayoutId id="2147483756" r:id="rId6"/>
    <p:sldLayoutId id="2147483755" r:id="rId7"/>
    <p:sldLayoutId id="2147483754" r:id="rId8"/>
    <p:sldLayoutId id="2147483753" r:id="rId9"/>
    <p:sldLayoutId id="2147483752" r:id="rId10"/>
    <p:sldLayoutId id="2147483751" r:id="rId11"/>
  </p:sldLayoutIdLst>
  <p:transition/>
  <p:txStyles>
    <p:titleStyle>
      <a:lvl1pPr algn="ctr" defTabSz="384175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+mj-lt"/>
          <a:ea typeface="+mj-ea"/>
          <a:cs typeface="+mj-cs"/>
          <a:sym typeface="Gill Sans"/>
        </a:defRPr>
      </a:lvl1pPr>
      <a:lvl2pPr algn="ctr" defTabSz="384175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2pPr>
      <a:lvl3pPr algn="ctr" defTabSz="384175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3pPr>
      <a:lvl4pPr algn="ctr" defTabSz="384175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4pPr>
      <a:lvl5pPr algn="ctr" defTabSz="384175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5pPr>
      <a:lvl6pPr marL="4572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469900" indent="-336550" algn="l" defTabSz="384175" rtl="0" eaLnBrk="0" fontAlgn="base" hangingPunct="0">
        <a:spcBef>
          <a:spcPts val="2188"/>
        </a:spcBef>
        <a:spcAft>
          <a:spcPct val="0"/>
        </a:spcAft>
        <a:buSzPct val="171000"/>
        <a:buFont typeface="Gill Sans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/>
        </a:defRPr>
      </a:lvl1pPr>
      <a:lvl2pPr marL="655638" indent="-334963" algn="l" defTabSz="384175" rtl="0" eaLnBrk="0" fontAlgn="base" hangingPunct="0">
        <a:spcBef>
          <a:spcPts val="2188"/>
        </a:spcBef>
        <a:spcAft>
          <a:spcPct val="0"/>
        </a:spcAft>
        <a:buSzPct val="171000"/>
        <a:buFont typeface="Gill Sans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/>
        </a:defRPr>
      </a:lvl2pPr>
      <a:lvl3pPr marL="842963" indent="-336550" algn="l" defTabSz="384175" rtl="0" eaLnBrk="0" fontAlgn="base" hangingPunct="0">
        <a:spcBef>
          <a:spcPts val="2188"/>
        </a:spcBef>
        <a:spcAft>
          <a:spcPct val="0"/>
        </a:spcAft>
        <a:buSzPct val="171000"/>
        <a:buFont typeface="Gill Sans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/>
        </a:defRPr>
      </a:lvl3pPr>
      <a:lvl4pPr marL="1028700" indent="-334963" algn="l" defTabSz="384175" rtl="0" eaLnBrk="0" fontAlgn="base" hangingPunct="0">
        <a:spcBef>
          <a:spcPts val="2188"/>
        </a:spcBef>
        <a:spcAft>
          <a:spcPct val="0"/>
        </a:spcAft>
        <a:buSzPct val="171000"/>
        <a:buFont typeface="Gill Sans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/>
        </a:defRPr>
      </a:lvl4pPr>
      <a:lvl5pPr marL="1216025" indent="-336550" algn="l" defTabSz="384175" rtl="0" eaLnBrk="0" fontAlgn="base" hangingPunct="0">
        <a:spcBef>
          <a:spcPts val="2188"/>
        </a:spcBef>
        <a:spcAft>
          <a:spcPct val="0"/>
        </a:spcAft>
        <a:buSzPct val="171000"/>
        <a:buFont typeface="Gill Sans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/>
        </a:defRPr>
      </a:lvl5pPr>
      <a:lvl6pPr marL="3352800" indent="-800100" algn="l" rtl="0" fontAlgn="base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810000" indent="-800100" algn="l" rtl="0" fontAlgn="base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4267200" indent="-800100" algn="l" rtl="0" fontAlgn="base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724400" indent="-800100" algn="l" rtl="0" fontAlgn="base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c2pu.oca.eu/spip.php?article53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3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dx.doi.org/10.1117/12.466129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dx.doi.org/10.1117/12.925933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c2pu.oca.eu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mailto:c2pu@oca.eu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2pu.oca.eu/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slide" Target="slide12.xml"/><Relationship Id="rId4" Type="http://schemas.openxmlformats.org/officeDocument/2006/relationships/image" Target="../media/image3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1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hyperlink" Target="https://c2pu.oca.eu/spip.php?rubrique24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/>
          </p:cNvSpPr>
          <p:nvPr/>
        </p:nvSpPr>
        <p:spPr bwMode="auto">
          <a:xfrm>
            <a:off x="2800350" y="296863"/>
            <a:ext cx="354171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>
            <a:spAutoFit/>
          </a:bodyPr>
          <a:lstStyle/>
          <a:p>
            <a:pPr algn="ctr" defTabSz="384175">
              <a:defRPr/>
            </a:pPr>
            <a:r>
              <a:rPr lang="en-US" sz="4000" b="1">
                <a:solidFill>
                  <a:srgbClr val="FD9A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CAPS @ C2PU</a:t>
            </a:r>
            <a:endParaRPr lang="en-US" sz="4000"/>
          </a:p>
        </p:txBody>
      </p:sp>
      <p:sp>
        <p:nvSpPr>
          <p:cNvPr id="16386" name="Rectangle 2"/>
          <p:cNvSpPr>
            <a:spLocks/>
          </p:cNvSpPr>
          <p:nvPr/>
        </p:nvSpPr>
        <p:spPr bwMode="auto">
          <a:xfrm>
            <a:off x="909638" y="1169988"/>
            <a:ext cx="7324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>
            <a:spAutoFit/>
          </a:bodyPr>
          <a:lstStyle/>
          <a:p>
            <a:pPr algn="ctr" defTabSz="384175">
              <a:defRPr/>
            </a:pPr>
            <a:r>
              <a:rPr lang="en-US" sz="2300" i="1">
                <a:solidFill>
                  <a:srgbClr val="FFC67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Gill Sans"/>
                <a:cs typeface="Gill Sans"/>
              </a:rPr>
              <a:t>C</a:t>
            </a:r>
            <a:r>
              <a:rPr lang="en-US" sz="2300" i="1">
                <a:solidFill>
                  <a:schemeClr val="tx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ea typeface="Gill Sans"/>
                <a:cs typeface="Gill Sans"/>
              </a:rPr>
              <a:t>alern </a:t>
            </a:r>
            <a:r>
              <a:rPr lang="en-US" sz="2300" i="1">
                <a:solidFill>
                  <a:srgbClr val="FFC67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Gill Sans"/>
                <a:cs typeface="Gill Sans"/>
              </a:rPr>
              <a:t>A</a:t>
            </a:r>
            <a:r>
              <a:rPr lang="en-US" sz="2300" i="1">
                <a:solidFill>
                  <a:schemeClr val="tx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ea typeface="Gill Sans"/>
                <a:cs typeface="Gill Sans"/>
              </a:rPr>
              <a:t>steroids </a:t>
            </a:r>
            <a:r>
              <a:rPr lang="en-US" sz="2300" i="1">
                <a:solidFill>
                  <a:srgbClr val="FFC67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Gill Sans"/>
                <a:cs typeface="Gill Sans"/>
              </a:rPr>
              <a:t>P</a:t>
            </a:r>
            <a:r>
              <a:rPr lang="en-US" sz="2300" i="1">
                <a:solidFill>
                  <a:schemeClr val="tx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ea typeface="Gill Sans"/>
                <a:cs typeface="Gill Sans"/>
              </a:rPr>
              <a:t>olarimetric </a:t>
            </a:r>
            <a:r>
              <a:rPr lang="en-US" sz="2300" i="1">
                <a:solidFill>
                  <a:srgbClr val="FFC67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Gill Sans"/>
                <a:cs typeface="Gill Sans"/>
              </a:rPr>
              <a:t>S</a:t>
            </a:r>
            <a:r>
              <a:rPr lang="en-US" sz="2300" i="1">
                <a:solidFill>
                  <a:schemeClr val="tx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ea typeface="Gill Sans"/>
                <a:cs typeface="Gill Sans"/>
              </a:rPr>
              <a:t>urvey    @</a:t>
            </a:r>
          </a:p>
          <a:p>
            <a:pPr algn="ctr" defTabSz="384175">
              <a:defRPr/>
            </a:pPr>
            <a:r>
              <a:rPr lang="en-US" sz="2300" i="1">
                <a:solidFill>
                  <a:srgbClr val="FFC67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Gill Sans"/>
                <a:cs typeface="Gill Sans"/>
              </a:rPr>
              <a:t>C</a:t>
            </a:r>
            <a:r>
              <a:rPr lang="en-US" sz="2300" i="1">
                <a:solidFill>
                  <a:schemeClr val="tx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ea typeface="Gill Sans"/>
                <a:cs typeface="Gill Sans"/>
              </a:rPr>
              <a:t>enter for </a:t>
            </a:r>
            <a:r>
              <a:rPr lang="en-US" sz="2300" i="1">
                <a:solidFill>
                  <a:srgbClr val="FFC67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Gill Sans"/>
                <a:cs typeface="Gill Sans"/>
              </a:rPr>
              <a:t>P</a:t>
            </a:r>
            <a:r>
              <a:rPr lang="en-US" sz="2300" i="1">
                <a:solidFill>
                  <a:schemeClr val="tx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ea typeface="Gill Sans"/>
                <a:cs typeface="Gill Sans"/>
              </a:rPr>
              <a:t>edagogy in </a:t>
            </a:r>
            <a:r>
              <a:rPr lang="en-US" sz="2300" i="1">
                <a:solidFill>
                  <a:srgbClr val="FFC67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Gill Sans"/>
                <a:cs typeface="Gill Sans"/>
              </a:rPr>
              <a:t>P</a:t>
            </a:r>
            <a:r>
              <a:rPr lang="en-US" sz="2300" i="1">
                <a:solidFill>
                  <a:schemeClr val="tx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ea typeface="Gill Sans"/>
                <a:cs typeface="Gill Sans"/>
              </a:rPr>
              <a:t>lanetary and </a:t>
            </a:r>
            <a:r>
              <a:rPr lang="en-US" sz="2300" i="1">
                <a:solidFill>
                  <a:srgbClr val="FFC67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Gill Sans"/>
                <a:cs typeface="Gill Sans"/>
              </a:rPr>
              <a:t>U</a:t>
            </a:r>
            <a:r>
              <a:rPr lang="en-US" sz="2300" i="1">
                <a:solidFill>
                  <a:schemeClr val="tx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ea typeface="Gill Sans"/>
                <a:cs typeface="Gill Sans"/>
              </a:rPr>
              <a:t>niverse sciences</a:t>
            </a:r>
            <a:endParaRPr lang="en-US" sz="2300">
              <a:solidFill>
                <a:schemeClr val="tx1"/>
              </a:solidFill>
              <a:effectLst>
                <a:outerShdw blurRad="38100" dist="38100" dir="2700000" algn="tl">
                  <a:srgbClr val="808080"/>
                </a:outerShdw>
              </a:effectLst>
              <a:ea typeface="Gill Sans"/>
              <a:cs typeface="Gill Sans"/>
            </a:endParaRPr>
          </a:p>
        </p:txBody>
      </p:sp>
      <p:sp>
        <p:nvSpPr>
          <p:cNvPr id="174084" name="Text Box 15"/>
          <p:cNvSpPr txBox="1">
            <a:spLocks noChangeArrowheads="1"/>
          </p:cNvSpPr>
          <p:nvPr/>
        </p:nvSpPr>
        <p:spPr bwMode="auto">
          <a:xfrm>
            <a:off x="736600" y="4991100"/>
            <a:ext cx="7670800" cy="150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8405" tIns="19202" rIns="38405" bIns="19202">
            <a:spAutoFit/>
          </a:bodyPr>
          <a:lstStyle/>
          <a:p>
            <a:pPr algn="ctr" defTabSz="384175"/>
            <a:r>
              <a:rPr lang="fr-FR" sz="2000" b="1">
                <a:solidFill>
                  <a:srgbClr val="FFC671"/>
                </a:solidFill>
              </a:rPr>
              <a:t>J.-P. Rivet, Ph. Bendjoya, L. Abe, O. Suarez </a:t>
            </a:r>
          </a:p>
          <a:p>
            <a:pPr algn="ctr" defTabSz="384175"/>
            <a:r>
              <a:rPr lang="fr-FR" sz="1800"/>
              <a:t>Observatoire de la Côte d’Azur, CNRS, Université de Nice-Sophia Antipolis</a:t>
            </a:r>
          </a:p>
          <a:p>
            <a:pPr algn="ctr" defTabSz="384175"/>
            <a:r>
              <a:rPr lang="fr-FR" sz="1800">
                <a:solidFill>
                  <a:srgbClr val="FFFF00"/>
                </a:solidFill>
              </a:rPr>
              <a:t>In collaboration with:</a:t>
            </a:r>
          </a:p>
          <a:p>
            <a:pPr algn="ctr" defTabSz="384175"/>
            <a:r>
              <a:rPr lang="fr-FR" sz="2000" b="1">
                <a:solidFill>
                  <a:srgbClr val="FFC671"/>
                </a:solidFill>
              </a:rPr>
              <a:t>A. Cellino, C. Pernechele, G. Massone</a:t>
            </a:r>
          </a:p>
          <a:p>
            <a:pPr algn="ctr" defTabSz="384175"/>
            <a:r>
              <a:rPr lang="fr-FR" sz="1800"/>
              <a:t>INAF, Osservatorio Astrofisico di Torino</a:t>
            </a:r>
            <a:r>
              <a:rPr lang="fr-FR" sz="2000"/>
              <a:t> </a:t>
            </a:r>
          </a:p>
        </p:txBody>
      </p:sp>
      <p:pic>
        <p:nvPicPr>
          <p:cNvPr id="174085" name="Picture 1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762125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086" name="Picture 1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56550" y="0"/>
            <a:ext cx="118745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087" name="Picture 4"/>
          <p:cNvPicPr preferRelativeResize="0"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40050" y="2224088"/>
            <a:ext cx="3263900" cy="242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088" name="Picture 5"/>
          <p:cNvPicPr preferRelativeResize="0"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54813" y="2224088"/>
            <a:ext cx="2054225" cy="242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089" name="Picture 10" descr="P101075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7050" y="2224088"/>
            <a:ext cx="1909763" cy="243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25-09-2013</a:t>
            </a:r>
            <a:endParaRPr lang="fr-FR" smtClean="0"/>
          </a:p>
        </p:txBody>
      </p:sp>
      <p:sp>
        <p:nvSpPr>
          <p:cNvPr id="183298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r-FR" smtClean="0"/>
              <a:t>COST meeting "PPSW", Firenze; Sept. 23-26, 2013</a:t>
            </a:r>
          </a:p>
        </p:txBody>
      </p:sp>
      <p:sp>
        <p:nvSpPr>
          <p:cNvPr id="183299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EA46C5E6-5C84-445E-AA85-BF28EDBBFA4A}" type="slidenum">
              <a:rPr lang="fr-FR" smtClean="0"/>
              <a:pPr/>
              <a:t>10</a:t>
            </a:fld>
            <a:endParaRPr lang="fr-FR" smtClean="0"/>
          </a:p>
        </p:txBody>
      </p:sp>
      <p:sp>
        <p:nvSpPr>
          <p:cNvPr id="183300" name="Rectangle 1"/>
          <p:cNvSpPr>
            <a:spLocks/>
          </p:cNvSpPr>
          <p:nvPr/>
        </p:nvSpPr>
        <p:spPr bwMode="auto">
          <a:xfrm>
            <a:off x="2547938" y="1214438"/>
            <a:ext cx="6067425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marL="287338" indent="-287338" defTabSz="384175">
              <a:buClr>
                <a:srgbClr val="FFFFFF"/>
              </a:buClr>
              <a:buSzPct val="100000"/>
              <a:buFont typeface="Wingdings" pitchFamily="2" charset="2"/>
              <a:buChar char="ü"/>
            </a:pPr>
            <a:r>
              <a:rPr lang="en-US" sz="1800">
                <a:solidFill>
                  <a:schemeClr val="tx1"/>
                </a:solidFill>
                <a:ea typeface="Gill Sans"/>
                <a:cs typeface="Gill Sans"/>
              </a:rPr>
              <a:t>1 CCD </a:t>
            </a:r>
            <a:r>
              <a:rPr lang="en-US" sz="1800">
                <a:solidFill>
                  <a:srgbClr val="FFC671"/>
                </a:solidFill>
                <a:ea typeface="Gill Sans"/>
                <a:cs typeface="Gill Sans"/>
              </a:rPr>
              <a:t>SBIG STX16803</a:t>
            </a:r>
            <a:r>
              <a:rPr lang="en-US" sz="1800">
                <a:solidFill>
                  <a:schemeClr val="tx1"/>
                </a:solidFill>
                <a:ea typeface="Gill Sans"/>
                <a:cs typeface="Gill Sans"/>
              </a:rPr>
              <a:t> 4k </a:t>
            </a:r>
            <a:r>
              <a:rPr lang="en-US" sz="1800">
                <a:solidFill>
                  <a:schemeClr val="tx1"/>
                </a:solidFill>
                <a:ea typeface="Gill Sans"/>
                <a:cs typeface="Gill Sans"/>
                <a:sym typeface="Symbol" pitchFamily="18" charset="2"/>
              </a:rPr>
              <a:t></a:t>
            </a:r>
            <a:r>
              <a:rPr lang="en-US" sz="1800">
                <a:solidFill>
                  <a:schemeClr val="tx1"/>
                </a:solidFill>
                <a:ea typeface="Gill Sans"/>
                <a:cs typeface="Gill Sans"/>
              </a:rPr>
              <a:t> 4k (38’ FoV @ prime focus)</a:t>
            </a:r>
          </a:p>
          <a:p>
            <a:pPr marL="287338" indent="-287338" defTabSz="384175">
              <a:buClr>
                <a:srgbClr val="FFFFFF"/>
              </a:buClr>
              <a:buSzPct val="100000"/>
              <a:buFont typeface="Wingdings" pitchFamily="2" charset="2"/>
              <a:buChar char="ü"/>
            </a:pPr>
            <a:r>
              <a:rPr lang="en-US" sz="1800">
                <a:solidFill>
                  <a:schemeClr val="tx1"/>
                </a:solidFill>
                <a:ea typeface="Gill Sans"/>
                <a:cs typeface="Gill Sans"/>
              </a:rPr>
              <a:t>1 CCD </a:t>
            </a:r>
            <a:r>
              <a:rPr lang="en-US" sz="1800">
                <a:solidFill>
                  <a:srgbClr val="FFC671"/>
                </a:solidFill>
                <a:ea typeface="Gill Sans"/>
                <a:cs typeface="Gill Sans"/>
              </a:rPr>
              <a:t>QSI 632WS</a:t>
            </a:r>
            <a:r>
              <a:rPr lang="en-US" sz="1800">
                <a:solidFill>
                  <a:schemeClr val="tx1"/>
                </a:solidFill>
                <a:ea typeface="Gill Sans"/>
                <a:cs typeface="Gill Sans"/>
              </a:rPr>
              <a:t> 2.1k </a:t>
            </a:r>
            <a:r>
              <a:rPr lang="en-US" sz="1800">
                <a:solidFill>
                  <a:schemeClr val="tx1"/>
                </a:solidFill>
                <a:ea typeface="Gill Sans"/>
                <a:cs typeface="Gill Sans"/>
                <a:sym typeface="Symbol" pitchFamily="18" charset="2"/>
              </a:rPr>
              <a:t></a:t>
            </a:r>
            <a:r>
              <a:rPr lang="en-US" sz="1800">
                <a:solidFill>
                  <a:schemeClr val="tx1"/>
                </a:solidFill>
                <a:ea typeface="Gill Sans"/>
                <a:cs typeface="Gill Sans"/>
              </a:rPr>
              <a:t> 1.5k (with filter wheel)</a:t>
            </a:r>
          </a:p>
          <a:p>
            <a:pPr marL="287338" indent="-287338" defTabSz="384175">
              <a:buClr>
                <a:srgbClr val="FFFFFF"/>
              </a:buClr>
              <a:buSzPct val="100000"/>
              <a:buFont typeface="Wingdings" pitchFamily="2" charset="2"/>
              <a:buChar char="ü"/>
            </a:pPr>
            <a:r>
              <a:rPr lang="en-US" sz="1800">
                <a:solidFill>
                  <a:schemeClr val="tx1"/>
                </a:solidFill>
                <a:ea typeface="Gill Sans"/>
                <a:cs typeface="Gill Sans"/>
              </a:rPr>
              <a:t>1 EMCCD </a:t>
            </a:r>
            <a:r>
              <a:rPr lang="en-US" sz="1800">
                <a:solidFill>
                  <a:srgbClr val="FFC671"/>
                </a:solidFill>
                <a:ea typeface="Gill Sans"/>
                <a:cs typeface="Gill Sans"/>
              </a:rPr>
              <a:t>Andor Ixon 897</a:t>
            </a:r>
            <a:r>
              <a:rPr lang="en-US" sz="1800">
                <a:solidFill>
                  <a:schemeClr val="tx1"/>
                </a:solidFill>
                <a:ea typeface="Gill Sans"/>
                <a:cs typeface="Gill Sans"/>
              </a:rPr>
              <a:t> 512 </a:t>
            </a:r>
            <a:r>
              <a:rPr lang="en-US" sz="1800">
                <a:solidFill>
                  <a:schemeClr val="tx1"/>
                </a:solidFill>
                <a:ea typeface="Gill Sans"/>
                <a:cs typeface="Gill Sans"/>
                <a:sym typeface="Symbol" pitchFamily="18" charset="2"/>
              </a:rPr>
              <a:t></a:t>
            </a:r>
            <a:r>
              <a:rPr lang="en-US" sz="1800">
                <a:solidFill>
                  <a:schemeClr val="tx1"/>
                </a:solidFill>
                <a:ea typeface="Gill Sans"/>
                <a:cs typeface="Gill Sans"/>
              </a:rPr>
              <a:t> 512 (56fps full frame)</a:t>
            </a:r>
          </a:p>
          <a:p>
            <a:pPr marL="287338" indent="-287338" defTabSz="384175">
              <a:buClr>
                <a:srgbClr val="FFFFFF"/>
              </a:buClr>
              <a:buSzPct val="100000"/>
              <a:buFont typeface="Wingdings" pitchFamily="2" charset="2"/>
              <a:buChar char="ü"/>
            </a:pPr>
            <a:r>
              <a:rPr lang="en-US" sz="1800">
                <a:solidFill>
                  <a:schemeClr val="tx1"/>
                </a:solidFill>
                <a:ea typeface="Gill Sans"/>
                <a:cs typeface="Gill Sans"/>
              </a:rPr>
              <a:t>2 CCD </a:t>
            </a:r>
            <a:r>
              <a:rPr lang="en-US" sz="1800">
                <a:solidFill>
                  <a:srgbClr val="FFC671"/>
                </a:solidFill>
                <a:ea typeface="Gill Sans"/>
                <a:cs typeface="Gill Sans"/>
              </a:rPr>
              <a:t>SBIG ST402ME</a:t>
            </a:r>
            <a:r>
              <a:rPr lang="en-US" sz="1800">
                <a:solidFill>
                  <a:schemeClr val="tx1"/>
                </a:solidFill>
                <a:ea typeface="Gill Sans"/>
                <a:cs typeface="Gill Sans"/>
              </a:rPr>
              <a:t> 765 </a:t>
            </a:r>
            <a:r>
              <a:rPr lang="en-US" sz="1800">
                <a:solidFill>
                  <a:schemeClr val="tx1"/>
                </a:solidFill>
                <a:ea typeface="Gill Sans"/>
                <a:cs typeface="Gill Sans"/>
                <a:sym typeface="Symbol" pitchFamily="18" charset="2"/>
              </a:rPr>
              <a:t></a:t>
            </a:r>
            <a:r>
              <a:rPr lang="en-US" sz="1800">
                <a:solidFill>
                  <a:schemeClr val="tx1"/>
                </a:solidFill>
                <a:ea typeface="Gill Sans"/>
                <a:cs typeface="Gill Sans"/>
              </a:rPr>
              <a:t> 510 (one with filter wheel)</a:t>
            </a:r>
          </a:p>
          <a:p>
            <a:pPr marL="287338" indent="-287338" defTabSz="384175">
              <a:buClr>
                <a:srgbClr val="FFFFFF"/>
              </a:buClr>
              <a:buSzPct val="100000"/>
              <a:buFont typeface="Wingdings" pitchFamily="2" charset="2"/>
              <a:buChar char="ü"/>
            </a:pPr>
            <a:r>
              <a:rPr lang="en-US" sz="1800">
                <a:solidFill>
                  <a:schemeClr val="tx1"/>
                </a:solidFill>
                <a:ea typeface="Gill Sans"/>
                <a:cs typeface="Gill Sans"/>
              </a:rPr>
              <a:t>1 CCD </a:t>
            </a:r>
            <a:r>
              <a:rPr lang="en-US" sz="1800">
                <a:solidFill>
                  <a:srgbClr val="FFC671"/>
                </a:solidFill>
                <a:ea typeface="Gill Sans"/>
                <a:cs typeface="Gill Sans"/>
              </a:rPr>
              <a:t>SBIG ST7XME</a:t>
            </a:r>
            <a:r>
              <a:rPr lang="en-US" sz="1800">
                <a:solidFill>
                  <a:schemeClr val="tx1"/>
                </a:solidFill>
                <a:ea typeface="Gill Sans"/>
                <a:cs typeface="Gill Sans"/>
              </a:rPr>
              <a:t> 765 </a:t>
            </a:r>
            <a:r>
              <a:rPr lang="en-US" sz="1800">
                <a:solidFill>
                  <a:schemeClr val="tx1"/>
                </a:solidFill>
                <a:ea typeface="Gill Sans"/>
                <a:cs typeface="Gill Sans"/>
                <a:sym typeface="Symbol" pitchFamily="18" charset="2"/>
              </a:rPr>
              <a:t></a:t>
            </a:r>
            <a:r>
              <a:rPr lang="en-US" sz="1800">
                <a:solidFill>
                  <a:schemeClr val="tx1"/>
                </a:solidFill>
                <a:ea typeface="Gill Sans"/>
                <a:cs typeface="Gill Sans"/>
              </a:rPr>
              <a:t> 510</a:t>
            </a:r>
          </a:p>
        </p:txBody>
      </p:sp>
      <p:sp>
        <p:nvSpPr>
          <p:cNvPr id="183301" name="Rectangle 2"/>
          <p:cNvSpPr>
            <a:spLocks/>
          </p:cNvSpPr>
          <p:nvPr/>
        </p:nvSpPr>
        <p:spPr bwMode="auto">
          <a:xfrm>
            <a:off x="2465388" y="207963"/>
            <a:ext cx="4214812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384175"/>
            <a:r>
              <a:rPr lang="en-US" sz="3000" b="1">
                <a:solidFill>
                  <a:srgbClr val="FD9A00"/>
                </a:solidFill>
                <a:ea typeface="Gill Sans"/>
                <a:cs typeface="Gill Sans"/>
              </a:rPr>
              <a:t>Equipments</a:t>
            </a:r>
          </a:p>
        </p:txBody>
      </p:sp>
      <p:sp>
        <p:nvSpPr>
          <p:cNvPr id="183302" name="Rectangle 3"/>
          <p:cNvSpPr>
            <a:spLocks/>
          </p:cNvSpPr>
          <p:nvPr/>
        </p:nvSpPr>
        <p:spPr bwMode="auto">
          <a:xfrm>
            <a:off x="892175" y="1214438"/>
            <a:ext cx="1544638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17068" bIns="0">
            <a:spAutoFit/>
          </a:bodyPr>
          <a:lstStyle/>
          <a:p>
            <a:pPr marL="17463" algn="ctr" defTabSz="384175"/>
            <a:r>
              <a:rPr lang="en-US" b="1">
                <a:solidFill>
                  <a:srgbClr val="FFFF33"/>
                </a:solidFill>
                <a:ea typeface="Gill Sans"/>
                <a:cs typeface="Gill Sans"/>
              </a:rPr>
              <a:t>Available</a:t>
            </a:r>
          </a:p>
          <a:p>
            <a:pPr marL="17463" algn="ctr" defTabSz="384175"/>
            <a:r>
              <a:rPr lang="en-US" b="1">
                <a:solidFill>
                  <a:srgbClr val="FFFF33"/>
                </a:solidFill>
                <a:ea typeface="Gill Sans"/>
                <a:cs typeface="Gill Sans"/>
              </a:rPr>
              <a:t>cameras : </a:t>
            </a:r>
          </a:p>
        </p:txBody>
      </p:sp>
      <p:sp>
        <p:nvSpPr>
          <p:cNvPr id="183303" name="Rectangle 4"/>
          <p:cNvSpPr>
            <a:spLocks/>
          </p:cNvSpPr>
          <p:nvPr/>
        </p:nvSpPr>
        <p:spPr bwMode="auto">
          <a:xfrm>
            <a:off x="2547938" y="2832100"/>
            <a:ext cx="6205537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287338" indent="-287338" defTabSz="384175">
              <a:buClr>
                <a:srgbClr val="FFFFFF"/>
              </a:buClr>
              <a:buSzPct val="100000"/>
              <a:buFont typeface="Wingdings" pitchFamily="2" charset="2"/>
              <a:buChar char="ü"/>
            </a:pPr>
            <a:r>
              <a:rPr lang="en-US" sz="1800">
                <a:solidFill>
                  <a:schemeClr val="tx1"/>
                </a:solidFill>
                <a:ea typeface="Gill Sans"/>
                <a:cs typeface="Gill Sans"/>
              </a:rPr>
              <a:t>Meinberg GPS board (PCI bus) on a PC</a:t>
            </a:r>
          </a:p>
          <a:p>
            <a:pPr marL="287338" indent="-287338" defTabSz="384175">
              <a:buClr>
                <a:srgbClr val="FFFFFF"/>
              </a:buClr>
              <a:buSzPct val="100000"/>
              <a:buFont typeface="Wingdings" pitchFamily="2" charset="2"/>
              <a:buChar char="ü"/>
            </a:pPr>
            <a:r>
              <a:rPr lang="en-US" sz="1800">
                <a:solidFill>
                  <a:schemeClr val="tx1"/>
                </a:solidFill>
                <a:ea typeface="Gill Sans"/>
                <a:cs typeface="Gill Sans"/>
              </a:rPr>
              <a:t>2’’ Focal reducer for secondary Cassegrain focus</a:t>
            </a:r>
          </a:p>
          <a:p>
            <a:pPr marL="287338" indent="-287338" defTabSz="384175">
              <a:buClr>
                <a:srgbClr val="FFFFFF"/>
              </a:buClr>
              <a:buSzPct val="100000"/>
              <a:buFont typeface="Wingdings" pitchFamily="2" charset="2"/>
              <a:buChar char="ü"/>
            </a:pPr>
            <a:r>
              <a:rPr lang="en-US" sz="1800">
                <a:solidFill>
                  <a:schemeClr val="tx1"/>
                </a:solidFill>
                <a:ea typeface="Gill Sans"/>
                <a:cs typeface="Gill Sans"/>
              </a:rPr>
              <a:t>Filter sets</a:t>
            </a:r>
          </a:p>
          <a:p>
            <a:pPr marL="287338" indent="-287338" defTabSz="384175">
              <a:buClr>
                <a:srgbClr val="FFFFFF"/>
              </a:buClr>
              <a:buSzPct val="100000"/>
              <a:buFont typeface="Wingdings" pitchFamily="2" charset="2"/>
              <a:buChar char="ü"/>
            </a:pPr>
            <a:r>
              <a:rPr lang="en-US" sz="1800">
                <a:solidFill>
                  <a:schemeClr val="tx1"/>
                </a:solidFill>
                <a:ea typeface="Gill Sans"/>
                <a:cs typeface="Gill Sans"/>
              </a:rPr>
              <a:t>2 LHIRES III Spectrographs (2400,1200,300,150 gr/mm)</a:t>
            </a:r>
          </a:p>
          <a:p>
            <a:pPr marL="287338" indent="-287338" defTabSz="384175">
              <a:buClr>
                <a:srgbClr val="FFFFFF"/>
              </a:buClr>
              <a:buSzPct val="100000"/>
              <a:buFont typeface="Wingdings" pitchFamily="2" charset="2"/>
              <a:buChar char="ü"/>
            </a:pPr>
            <a:r>
              <a:rPr lang="en-US" sz="1800">
                <a:solidFill>
                  <a:schemeClr val="tx1"/>
                </a:solidFill>
                <a:ea typeface="Gill Sans"/>
                <a:cs typeface="Gill Sans"/>
              </a:rPr>
              <a:t>Custom </a:t>
            </a:r>
            <a:r>
              <a:rPr lang="en-US" sz="1800">
                <a:solidFill>
                  <a:srgbClr val="FF0000"/>
                </a:solidFill>
                <a:ea typeface="Gill Sans"/>
                <a:cs typeface="Gill Sans"/>
              </a:rPr>
              <a:t>Polarimeter: CAPS </a:t>
            </a:r>
            <a:r>
              <a:rPr lang="en-US" sz="1800">
                <a:solidFill>
                  <a:schemeClr val="tx1"/>
                </a:solidFill>
                <a:ea typeface="Gill Sans"/>
                <a:cs typeface="Gill Sans"/>
              </a:rPr>
              <a:t>(design / manufacture / owner:</a:t>
            </a:r>
          </a:p>
          <a:p>
            <a:pPr marL="287338" indent="-287338" defTabSz="384175">
              <a:buClr>
                <a:srgbClr val="FFFFFF"/>
              </a:buClr>
              <a:buSzPct val="100000"/>
              <a:buFont typeface="Wingdings" pitchFamily="2" charset="2"/>
              <a:buNone/>
            </a:pPr>
            <a:r>
              <a:rPr lang="en-US" sz="1800">
                <a:solidFill>
                  <a:schemeClr val="tx1"/>
                </a:solidFill>
                <a:ea typeface="Gill Sans"/>
                <a:cs typeface="Gill Sans"/>
              </a:rPr>
              <a:t>    </a:t>
            </a:r>
            <a:r>
              <a:rPr lang="en-US" sz="1800">
                <a:solidFill>
                  <a:srgbClr val="FF0000"/>
                </a:solidFill>
                <a:ea typeface="Gill Sans"/>
                <a:cs typeface="Gill Sans"/>
              </a:rPr>
              <a:t>Osservatorio Astrofisico di Torino.</a:t>
            </a:r>
            <a:r>
              <a:rPr lang="en-US" sz="1800">
                <a:solidFill>
                  <a:schemeClr val="tx1"/>
                </a:solidFill>
                <a:ea typeface="Gill Sans"/>
                <a:cs typeface="Gill Sans"/>
              </a:rPr>
              <a:t>)</a:t>
            </a:r>
          </a:p>
          <a:p>
            <a:pPr marL="287338" indent="-287338" defTabSz="384175">
              <a:buClr>
                <a:srgbClr val="FFFFFF"/>
              </a:buClr>
              <a:buSzPct val="100000"/>
              <a:buFont typeface="Wingdings" pitchFamily="2" charset="2"/>
              <a:buChar char="ü"/>
            </a:pPr>
            <a:r>
              <a:rPr lang="en-US" sz="1800">
                <a:solidFill>
                  <a:schemeClr val="tx1"/>
                </a:solidFill>
                <a:ea typeface="Gill Sans"/>
                <a:cs typeface="Gill Sans"/>
              </a:rPr>
              <a:t>Within 1 year: </a:t>
            </a:r>
            <a:r>
              <a:rPr lang="en-US" sz="1800">
                <a:solidFill>
                  <a:srgbClr val="FFC671"/>
                </a:solidFill>
                <a:ea typeface="Gill Sans"/>
                <a:cs typeface="Gill Sans"/>
              </a:rPr>
              <a:t>PISCO speckle camera</a:t>
            </a:r>
            <a:r>
              <a:rPr lang="en-US" sz="1800">
                <a:solidFill>
                  <a:schemeClr val="tx1"/>
                </a:solidFill>
                <a:ea typeface="Gill Sans"/>
                <a:cs typeface="Gill Sans"/>
              </a:rPr>
              <a:t> (Collab. </a:t>
            </a:r>
            <a:r>
              <a:rPr lang="en-US" sz="1800">
                <a:solidFill>
                  <a:srgbClr val="FFC671"/>
                </a:solidFill>
                <a:ea typeface="Gill Sans"/>
                <a:cs typeface="Gill Sans"/>
              </a:rPr>
              <a:t>M. Scardia</a:t>
            </a:r>
          </a:p>
          <a:p>
            <a:pPr marL="287338" indent="-287338" defTabSz="384175">
              <a:buClr>
                <a:srgbClr val="FFFFFF"/>
              </a:buClr>
              <a:buSzPct val="100000"/>
              <a:buFont typeface="Wingdings" pitchFamily="2" charset="2"/>
              <a:buNone/>
            </a:pPr>
            <a:r>
              <a:rPr lang="en-US" sz="1800">
                <a:solidFill>
                  <a:srgbClr val="FFC671"/>
                </a:solidFill>
                <a:ea typeface="Gill Sans"/>
                <a:cs typeface="Gill Sans"/>
              </a:rPr>
              <a:t>    Osservatorio Brera di Merate</a:t>
            </a:r>
            <a:r>
              <a:rPr lang="en-US" sz="1800">
                <a:solidFill>
                  <a:schemeClr val="tx1"/>
                </a:solidFill>
                <a:ea typeface="Gill Sans"/>
                <a:cs typeface="Gill Sans"/>
              </a:rPr>
              <a:t>)</a:t>
            </a:r>
          </a:p>
        </p:txBody>
      </p:sp>
      <p:sp>
        <p:nvSpPr>
          <p:cNvPr id="183304" name="Rectangle 5"/>
          <p:cNvSpPr>
            <a:spLocks/>
          </p:cNvSpPr>
          <p:nvPr/>
        </p:nvSpPr>
        <p:spPr bwMode="auto">
          <a:xfrm>
            <a:off x="373063" y="2832100"/>
            <a:ext cx="1965325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17068" bIns="0">
            <a:spAutoFit/>
          </a:bodyPr>
          <a:lstStyle/>
          <a:p>
            <a:pPr marL="17463" algn="r" defTabSz="384175"/>
            <a:r>
              <a:rPr lang="fr-FR" b="1">
                <a:solidFill>
                  <a:srgbClr val="FFFF33"/>
                </a:solidFill>
                <a:ea typeface="Gill Sans"/>
                <a:cs typeface="Gill Sans"/>
              </a:rPr>
              <a:t>Equipment &amp;</a:t>
            </a:r>
            <a:endParaRPr lang="en-US" b="1">
              <a:solidFill>
                <a:srgbClr val="FFFF33"/>
              </a:solidFill>
              <a:ea typeface="Gill Sans"/>
              <a:cs typeface="Gill Sans"/>
            </a:endParaRPr>
          </a:p>
          <a:p>
            <a:pPr marL="17463" algn="r" defTabSz="384175"/>
            <a:r>
              <a:rPr lang="en-US" b="1">
                <a:solidFill>
                  <a:srgbClr val="FFFF33"/>
                </a:solidFill>
                <a:ea typeface="Gill Sans"/>
                <a:cs typeface="Gill Sans"/>
              </a:rPr>
              <a:t>Instruments :</a:t>
            </a:r>
          </a:p>
        </p:txBody>
      </p:sp>
      <p:sp>
        <p:nvSpPr>
          <p:cNvPr id="183305" name="Rectangle 6"/>
          <p:cNvSpPr>
            <a:spLocks/>
          </p:cNvSpPr>
          <p:nvPr/>
        </p:nvSpPr>
        <p:spPr bwMode="auto">
          <a:xfrm>
            <a:off x="160338" y="5365750"/>
            <a:ext cx="217805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17068" bIns="0"/>
          <a:lstStyle/>
          <a:p>
            <a:pPr marL="17463" algn="r" defTabSz="384175"/>
            <a:r>
              <a:rPr lang="en-US" b="1">
                <a:solidFill>
                  <a:srgbClr val="FFFF33"/>
                </a:solidFill>
                <a:ea typeface="Gill Sans"/>
                <a:cs typeface="Gill Sans"/>
              </a:rPr>
              <a:t>More detailed Information : </a:t>
            </a:r>
          </a:p>
        </p:txBody>
      </p:sp>
      <p:sp>
        <p:nvSpPr>
          <p:cNvPr id="183306" name="Rectangle 7"/>
          <p:cNvSpPr>
            <a:spLocks/>
          </p:cNvSpPr>
          <p:nvPr/>
        </p:nvSpPr>
        <p:spPr bwMode="auto">
          <a:xfrm>
            <a:off x="2547938" y="5365750"/>
            <a:ext cx="420052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17068" bIns="0">
            <a:spAutoFit/>
          </a:bodyPr>
          <a:lstStyle/>
          <a:p>
            <a:pPr marL="17463" defTabSz="384175"/>
            <a:r>
              <a:rPr lang="en-US" sz="1800">
                <a:solidFill>
                  <a:schemeClr val="tx1"/>
                </a:solidFill>
                <a:ea typeface="Gill Sans"/>
                <a:cs typeface="Gill Sans"/>
              </a:rPr>
              <a:t>downloadable EXCEL spreadsheet from</a:t>
            </a:r>
          </a:p>
          <a:p>
            <a:pPr marL="17463" defTabSz="384175"/>
            <a:r>
              <a:rPr lang="en-US" sz="1800" b="1" u="sng">
                <a:solidFill>
                  <a:srgbClr val="FFFF33"/>
                </a:solidFill>
                <a:ea typeface="Gill Sans"/>
                <a:cs typeface="Gill Sans"/>
                <a:hlinkClick r:id="rId2"/>
              </a:rPr>
              <a:t>https://c2pu.oca.eu/spip.php?article53</a:t>
            </a:r>
            <a:endParaRPr lang="en-US" sz="1800" b="1" u="sng">
              <a:solidFill>
                <a:srgbClr val="FFFF33"/>
              </a:solidFill>
              <a:ea typeface="Gill Sans"/>
              <a:cs typeface="Gill San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1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25-09-2013</a:t>
            </a:r>
            <a:endParaRPr lang="fr-FR" smtClean="0"/>
          </a:p>
        </p:txBody>
      </p:sp>
      <p:sp>
        <p:nvSpPr>
          <p:cNvPr id="184322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r-FR" smtClean="0"/>
              <a:t>COST meeting "PPSW", Firenze; Sept. 23-26, 2013</a:t>
            </a:r>
          </a:p>
        </p:txBody>
      </p:sp>
      <p:sp>
        <p:nvSpPr>
          <p:cNvPr id="184323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485188" y="6527800"/>
            <a:ext cx="623887" cy="220663"/>
          </a:xfrm>
          <a:noFill/>
        </p:spPr>
        <p:txBody>
          <a:bodyPr/>
          <a:lstStyle/>
          <a:p>
            <a:r>
              <a:rPr lang="en-US" smtClean="0"/>
              <a:t>Slide </a:t>
            </a:r>
            <a:fld id="{28C412BB-6905-466F-BC0A-D79841A59B60}" type="slidenum">
              <a:rPr lang="fr-FR" smtClean="0"/>
              <a:pPr/>
              <a:t>11</a:t>
            </a:fld>
            <a:endParaRPr lang="fr-FR" smtClean="0"/>
          </a:p>
        </p:txBody>
      </p:sp>
      <p:sp>
        <p:nvSpPr>
          <p:cNvPr id="184324" name="Rectangle 2"/>
          <p:cNvSpPr>
            <a:spLocks/>
          </p:cNvSpPr>
          <p:nvPr/>
        </p:nvSpPr>
        <p:spPr bwMode="auto">
          <a:xfrm>
            <a:off x="406400" y="822325"/>
            <a:ext cx="8320088" cy="73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8006" tIns="48006" rIns="91438" bIns="48006">
            <a:spAutoFit/>
          </a:bodyPr>
          <a:lstStyle/>
          <a:p>
            <a:pPr algn="ctr" defTabSz="384175"/>
            <a:r>
              <a:rPr lang="en-US">
                <a:solidFill>
                  <a:srgbClr val="FF0000"/>
                </a:solidFill>
                <a:ea typeface="Gill Sans"/>
                <a:cs typeface="Gill Sans"/>
              </a:rPr>
              <a:t>An extension of the C2PU concept to pre-university students</a:t>
            </a:r>
          </a:p>
          <a:p>
            <a:pPr algn="ctr" defTabSz="384175"/>
            <a:r>
              <a:rPr lang="en-US" sz="1800">
                <a:solidFill>
                  <a:schemeClr val="tx1"/>
                </a:solidFill>
                <a:ea typeface="Gill Sans"/>
                <a:cs typeface="Gill Sans"/>
              </a:rPr>
              <a:t>Leader: </a:t>
            </a:r>
            <a:r>
              <a:rPr lang="en-US" sz="1800">
                <a:solidFill>
                  <a:srgbClr val="FFC671"/>
                </a:solidFill>
                <a:ea typeface="Gill Sans"/>
                <a:cs typeface="Gill Sans"/>
              </a:rPr>
              <a:t>Olga SUAREZ</a:t>
            </a:r>
          </a:p>
        </p:txBody>
      </p:sp>
      <p:sp>
        <p:nvSpPr>
          <p:cNvPr id="184325" name="Rectangle 1"/>
          <p:cNvSpPr>
            <a:spLocks/>
          </p:cNvSpPr>
          <p:nvPr/>
        </p:nvSpPr>
        <p:spPr bwMode="auto">
          <a:xfrm>
            <a:off x="3292475" y="190500"/>
            <a:ext cx="2497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>
            <a:spAutoFit/>
          </a:bodyPr>
          <a:lstStyle/>
          <a:p>
            <a:pPr algn="ctr" defTabSz="384175"/>
            <a:r>
              <a:rPr lang="en-US" sz="3000" b="1">
                <a:solidFill>
                  <a:srgbClr val="FD9A00"/>
                </a:solidFill>
                <a:ea typeface="Gill Sans"/>
                <a:cs typeface="Gill Sans"/>
              </a:rPr>
              <a:t>EDUCOSMOS</a:t>
            </a:r>
          </a:p>
        </p:txBody>
      </p:sp>
      <p:sp>
        <p:nvSpPr>
          <p:cNvPr id="184326" name="Rectangle 2"/>
          <p:cNvSpPr>
            <a:spLocks/>
          </p:cNvSpPr>
          <p:nvPr/>
        </p:nvSpPr>
        <p:spPr bwMode="auto">
          <a:xfrm>
            <a:off x="217488" y="1760538"/>
            <a:ext cx="7681912" cy="190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8006" tIns="48006" rIns="91438" bIns="48006" anchor="ctr" anchorCtr="1">
            <a:spAutoFit/>
          </a:bodyPr>
          <a:lstStyle/>
          <a:p>
            <a:pPr defTabSz="384175">
              <a:buFontTx/>
              <a:buChar char="•"/>
            </a:pPr>
            <a:r>
              <a:rPr lang="en-US" sz="1700">
                <a:solidFill>
                  <a:schemeClr val="tx1"/>
                </a:solidFill>
                <a:ea typeface="Gill Sans"/>
                <a:cs typeface="Gill Sans"/>
              </a:rPr>
              <a:t> Secondary-school classes participate in a real research project</a:t>
            </a:r>
          </a:p>
          <a:p>
            <a:pPr defTabSz="384175">
              <a:buFontTx/>
              <a:buChar char="•"/>
            </a:pPr>
            <a:r>
              <a:rPr lang="en-US" sz="1700">
                <a:solidFill>
                  <a:schemeClr val="tx1"/>
                </a:solidFill>
                <a:ea typeface="Gill Sans"/>
                <a:cs typeface="Gill Sans"/>
              </a:rPr>
              <a:t> Teacher training provided by OCA</a:t>
            </a:r>
          </a:p>
          <a:p>
            <a:pPr defTabSz="384175">
              <a:buFontTx/>
              <a:buChar char="•"/>
            </a:pPr>
            <a:r>
              <a:rPr lang="en-US" sz="1700">
                <a:solidFill>
                  <a:schemeClr val="tx1"/>
                </a:solidFill>
                <a:ea typeface="Gill Sans"/>
                <a:cs typeface="Gill Sans"/>
              </a:rPr>
              <a:t> Preparation of teachers-students with the help of the EduCosmos team</a:t>
            </a:r>
          </a:p>
          <a:p>
            <a:pPr defTabSz="384175">
              <a:buFontTx/>
              <a:buChar char="•"/>
            </a:pPr>
            <a:r>
              <a:rPr lang="en-US" sz="1700">
                <a:solidFill>
                  <a:schemeClr val="tx1"/>
                </a:solidFill>
                <a:ea typeface="Gill Sans"/>
                <a:cs typeface="Gill Sans"/>
              </a:rPr>
              <a:t> Telescope remote access</a:t>
            </a:r>
          </a:p>
          <a:p>
            <a:pPr defTabSz="384175">
              <a:buFontTx/>
              <a:buChar char="•"/>
            </a:pPr>
            <a:r>
              <a:rPr lang="en-US" sz="1700">
                <a:solidFill>
                  <a:schemeClr val="tx1"/>
                </a:solidFill>
                <a:ea typeface="Gill Sans"/>
                <a:cs typeface="Gill Sans"/>
              </a:rPr>
              <a:t> </a:t>
            </a:r>
            <a:r>
              <a:rPr lang="en-US" sz="1700">
                <a:solidFill>
                  <a:srgbClr val="FF0000"/>
                </a:solidFill>
                <a:ea typeface="Gill Sans"/>
                <a:cs typeface="Gill Sans"/>
              </a:rPr>
              <a:t>First observations:</a:t>
            </a:r>
            <a:r>
              <a:rPr lang="en-US" sz="1700">
                <a:solidFill>
                  <a:schemeClr val="tx1"/>
                </a:solidFill>
                <a:ea typeface="Gill Sans"/>
                <a:cs typeface="Gill Sans"/>
              </a:rPr>
              <a:t> 25 June 2013: </a:t>
            </a:r>
            <a:r>
              <a:rPr lang="en-US" sz="1700">
                <a:solidFill>
                  <a:srgbClr val="FFC671"/>
                </a:solidFill>
                <a:ea typeface="Gill Sans"/>
                <a:cs typeface="Gill Sans"/>
              </a:rPr>
              <a:t>remote control</a:t>
            </a:r>
            <a:r>
              <a:rPr lang="en-US" sz="1700">
                <a:solidFill>
                  <a:schemeClr val="tx1"/>
                </a:solidFill>
                <a:ea typeface="Gill Sans"/>
                <a:cs typeface="Gill Sans"/>
              </a:rPr>
              <a:t> of </a:t>
            </a:r>
            <a:r>
              <a:rPr lang="en-US" sz="1700">
                <a:solidFill>
                  <a:srgbClr val="FFC671"/>
                </a:solidFill>
                <a:ea typeface="Gill Sans"/>
                <a:cs typeface="Gill Sans"/>
              </a:rPr>
              <a:t>Omicron@C2PU</a:t>
            </a:r>
            <a:r>
              <a:rPr lang="en-US" sz="1700">
                <a:solidFill>
                  <a:schemeClr val="tx1"/>
                </a:solidFill>
                <a:ea typeface="Gill Sans"/>
                <a:cs typeface="Gill Sans"/>
              </a:rPr>
              <a:t> telescope by </a:t>
            </a:r>
            <a:r>
              <a:rPr lang="en-US" sz="1700">
                <a:solidFill>
                  <a:srgbClr val="FFC671"/>
                </a:solidFill>
                <a:ea typeface="Gill Sans"/>
                <a:cs typeface="Gill Sans"/>
              </a:rPr>
              <a:t>13-year-old students</a:t>
            </a:r>
            <a:r>
              <a:rPr lang="en-US" sz="1700">
                <a:solidFill>
                  <a:schemeClr val="tx1"/>
                </a:solidFill>
                <a:ea typeface="Gill Sans"/>
                <a:cs typeface="Gill Sans"/>
              </a:rPr>
              <a:t> from “Collège Vernier” (Nice, France)</a:t>
            </a:r>
          </a:p>
          <a:p>
            <a:pPr defTabSz="384175">
              <a:buFontTx/>
              <a:buChar char="•"/>
            </a:pPr>
            <a:r>
              <a:rPr lang="en-US" sz="1700">
                <a:solidFill>
                  <a:schemeClr val="tx1"/>
                </a:solidFill>
                <a:ea typeface="Gill Sans"/>
                <a:cs typeface="Gill Sans"/>
              </a:rPr>
              <a:t> </a:t>
            </a:r>
            <a:r>
              <a:rPr lang="en-US" sz="1700">
                <a:solidFill>
                  <a:schemeClr val="tx1"/>
                </a:solidFill>
              </a:rPr>
              <a:t>Scope: asteroid photometry + data reduction; M51 imaging + data reduction</a:t>
            </a:r>
            <a:endParaRPr lang="en-US" sz="1700">
              <a:solidFill>
                <a:srgbClr val="FFC671"/>
              </a:solidFill>
              <a:ea typeface="Gill Sans"/>
              <a:cs typeface="Gill Sans"/>
            </a:endParaRPr>
          </a:p>
        </p:txBody>
      </p:sp>
      <p:pic>
        <p:nvPicPr>
          <p:cNvPr id="184327" name="Picture 5" descr="DSC_3536_smal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8175" y="3943350"/>
            <a:ext cx="3425825" cy="218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28" name="Picture 6" descr="M51_20130625_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5888" y="3943350"/>
            <a:ext cx="2970212" cy="2187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84329" name="Text Box 7"/>
          <p:cNvSpPr txBox="1">
            <a:spLocks noChangeArrowheads="1"/>
          </p:cNvSpPr>
          <p:nvPr/>
        </p:nvSpPr>
        <p:spPr bwMode="auto">
          <a:xfrm>
            <a:off x="3159125" y="3943350"/>
            <a:ext cx="19843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8405" tIns="19202" rIns="38405" bIns="19202">
            <a:spAutoFit/>
          </a:bodyPr>
          <a:lstStyle/>
          <a:p>
            <a:pPr defTabSz="384175"/>
            <a:r>
              <a:rPr lang="en-US" sz="1500" i="1"/>
              <a:t>Sample image of M51 </a:t>
            </a:r>
          </a:p>
          <a:p>
            <a:pPr defTabSz="384175"/>
            <a:r>
              <a:rPr lang="en-US" sz="1500" i="1"/>
              <a:t>done by students</a:t>
            </a:r>
          </a:p>
        </p:txBody>
      </p:sp>
      <p:sp>
        <p:nvSpPr>
          <p:cNvPr id="184330" name="Text Box 8"/>
          <p:cNvSpPr txBox="1">
            <a:spLocks noChangeArrowheads="1"/>
          </p:cNvSpPr>
          <p:nvPr/>
        </p:nvSpPr>
        <p:spPr bwMode="auto">
          <a:xfrm>
            <a:off x="3282950" y="5667375"/>
            <a:ext cx="2354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8405" tIns="19202" rIns="38405" bIns="19202">
            <a:spAutoFit/>
          </a:bodyPr>
          <a:lstStyle/>
          <a:p>
            <a:pPr algn="r" defTabSz="384175"/>
            <a:r>
              <a:rPr lang="en-US" sz="1500" i="1"/>
              <a:t>Ph. Bendjoya, the students</a:t>
            </a:r>
          </a:p>
          <a:p>
            <a:pPr algn="r" defTabSz="384175"/>
            <a:r>
              <a:rPr lang="en-US" sz="1500" i="1"/>
              <a:t>and </a:t>
            </a:r>
            <a:r>
              <a:rPr lang="en-US" sz="1500" i="1">
                <a:solidFill>
                  <a:schemeClr val="tx1"/>
                </a:solidFill>
              </a:rPr>
              <a:t>Olga Suarez</a:t>
            </a:r>
          </a:p>
        </p:txBody>
      </p:sp>
      <p:pic>
        <p:nvPicPr>
          <p:cNvPr id="184331" name="Picture 12" descr="Identite_Olg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34275" y="1368425"/>
            <a:ext cx="1609725" cy="171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32" name="Line 13"/>
          <p:cNvSpPr>
            <a:spLocks noChangeShapeType="1"/>
          </p:cNvSpPr>
          <p:nvPr/>
        </p:nvSpPr>
        <p:spPr bwMode="auto">
          <a:xfrm>
            <a:off x="5694363" y="1371600"/>
            <a:ext cx="1784350" cy="563563"/>
          </a:xfrm>
          <a:prstGeom prst="line">
            <a:avLst/>
          </a:prstGeom>
          <a:noFill/>
          <a:ln w="12700">
            <a:solidFill>
              <a:srgbClr val="FFC67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5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25-09-2013</a:t>
            </a:r>
            <a:endParaRPr lang="fr-FR" smtClean="0"/>
          </a:p>
        </p:txBody>
      </p:sp>
      <p:sp>
        <p:nvSpPr>
          <p:cNvPr id="185346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r-FR" smtClean="0"/>
              <a:t>COST meeting "PPSW", Firenze; Sept. 23-26, 2013</a:t>
            </a:r>
          </a:p>
        </p:txBody>
      </p:sp>
      <p:sp>
        <p:nvSpPr>
          <p:cNvPr id="18534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485188" y="6527800"/>
            <a:ext cx="623887" cy="220663"/>
          </a:xfrm>
          <a:noFill/>
        </p:spPr>
        <p:txBody>
          <a:bodyPr/>
          <a:lstStyle/>
          <a:p>
            <a:r>
              <a:rPr lang="en-US" smtClean="0"/>
              <a:t>Slide </a:t>
            </a:r>
            <a:fld id="{D52C28D9-174C-478A-B397-DD98E5DDB3A7}" type="slidenum">
              <a:rPr lang="fr-FR" smtClean="0"/>
              <a:pPr/>
              <a:t>12</a:t>
            </a:fld>
            <a:endParaRPr lang="fr-FR" smtClean="0"/>
          </a:p>
        </p:txBody>
      </p:sp>
      <p:sp>
        <p:nvSpPr>
          <p:cNvPr id="185348" name="Rectangle 1"/>
          <p:cNvSpPr>
            <a:spLocks/>
          </p:cNvSpPr>
          <p:nvPr/>
        </p:nvSpPr>
        <p:spPr bwMode="auto">
          <a:xfrm>
            <a:off x="1211263" y="1071563"/>
            <a:ext cx="6721475" cy="427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marL="287338" indent="-287338" defTabSz="384175">
              <a:lnSpc>
                <a:spcPct val="200000"/>
              </a:lnSpc>
              <a:buClr>
                <a:srgbClr val="FFFFFF"/>
              </a:buClr>
              <a:buSzPct val="100000"/>
              <a:buFont typeface="Wingdings" pitchFamily="2" charset="2"/>
              <a:buChar char="ü"/>
            </a:pPr>
            <a:r>
              <a:rPr lang="en-US" sz="2800">
                <a:solidFill>
                  <a:schemeClr val="tx1"/>
                </a:solidFill>
                <a:ea typeface="Gill Sans"/>
                <a:cs typeface="Gill Sans"/>
              </a:rPr>
              <a:t> Asteroids / TNO occultations</a:t>
            </a:r>
          </a:p>
          <a:p>
            <a:pPr marL="287338" indent="-287338" defTabSz="384175">
              <a:lnSpc>
                <a:spcPct val="200000"/>
              </a:lnSpc>
              <a:buClr>
                <a:srgbClr val="FFFFFF"/>
              </a:buClr>
              <a:buSzPct val="100000"/>
              <a:buFont typeface="Wingdings" pitchFamily="2" charset="2"/>
              <a:buChar char="ü"/>
            </a:pPr>
            <a:r>
              <a:rPr lang="en-US" sz="2800">
                <a:solidFill>
                  <a:schemeClr val="tx1"/>
                </a:solidFill>
                <a:ea typeface="Gill Sans"/>
                <a:cs typeface="Gill Sans"/>
              </a:rPr>
              <a:t> </a:t>
            </a:r>
            <a:r>
              <a:rPr lang="en-US" sz="2800">
                <a:solidFill>
                  <a:srgbClr val="FFC671"/>
                </a:solidFill>
                <a:ea typeface="Gill Sans"/>
                <a:cs typeface="Gill Sans"/>
              </a:rPr>
              <a:t>Asteroids polarimetry (CAPS)</a:t>
            </a:r>
          </a:p>
          <a:p>
            <a:pPr marL="287338" indent="-287338" defTabSz="384175">
              <a:lnSpc>
                <a:spcPct val="200000"/>
              </a:lnSpc>
              <a:buClr>
                <a:srgbClr val="FFFFFF"/>
              </a:buClr>
              <a:buSzPct val="100000"/>
              <a:buFont typeface="Wingdings" pitchFamily="2" charset="2"/>
              <a:buChar char="ü"/>
            </a:pPr>
            <a:r>
              <a:rPr lang="en-US" sz="2800">
                <a:solidFill>
                  <a:srgbClr val="FFC671"/>
                </a:solidFill>
                <a:ea typeface="Gill Sans"/>
                <a:cs typeface="Gill Sans"/>
              </a:rPr>
              <a:t> </a:t>
            </a:r>
            <a:r>
              <a:rPr lang="en-US" sz="2800">
                <a:solidFill>
                  <a:schemeClr val="tx1"/>
                </a:solidFill>
                <a:ea typeface="Gill Sans"/>
                <a:cs typeface="Gill Sans"/>
              </a:rPr>
              <a:t>Asteroids photometry (rotators)</a:t>
            </a:r>
            <a:endParaRPr lang="en-US" sz="2800">
              <a:solidFill>
                <a:srgbClr val="FFC671"/>
              </a:solidFill>
              <a:ea typeface="Gill Sans"/>
              <a:cs typeface="Gill Sans"/>
            </a:endParaRPr>
          </a:p>
          <a:p>
            <a:pPr marL="287338" indent="-287338" defTabSz="384175">
              <a:lnSpc>
                <a:spcPct val="200000"/>
              </a:lnSpc>
              <a:buClr>
                <a:srgbClr val="FFFFFF"/>
              </a:buClr>
              <a:buSzPct val="100000"/>
              <a:buFont typeface="Wingdings" pitchFamily="2" charset="2"/>
              <a:buChar char="ü"/>
            </a:pPr>
            <a:r>
              <a:rPr lang="en-US" sz="2800">
                <a:solidFill>
                  <a:schemeClr val="tx1"/>
                </a:solidFill>
                <a:ea typeface="Gill Sans"/>
                <a:cs typeface="Gill Sans"/>
              </a:rPr>
              <a:t> Transiting exoplanets discovery / survey</a:t>
            </a:r>
          </a:p>
          <a:p>
            <a:pPr marL="287338" indent="-287338" defTabSz="384175">
              <a:lnSpc>
                <a:spcPct val="200000"/>
              </a:lnSpc>
              <a:buClr>
                <a:srgbClr val="FFFFFF"/>
              </a:buClr>
              <a:buSzPct val="100000"/>
              <a:buFont typeface="Wingdings" pitchFamily="2" charset="2"/>
              <a:buChar char="ü"/>
            </a:pPr>
            <a:r>
              <a:rPr lang="en-US" sz="2800">
                <a:solidFill>
                  <a:schemeClr val="tx1"/>
                </a:solidFill>
                <a:ea typeface="Gill Sans"/>
                <a:cs typeface="Gill Sans"/>
              </a:rPr>
              <a:t> GAIA-FUN (astrometry, photometry)</a:t>
            </a:r>
          </a:p>
        </p:txBody>
      </p:sp>
      <p:sp>
        <p:nvSpPr>
          <p:cNvPr id="185349" name="Rectangle 2"/>
          <p:cNvSpPr>
            <a:spLocks/>
          </p:cNvSpPr>
          <p:nvPr/>
        </p:nvSpPr>
        <p:spPr bwMode="auto">
          <a:xfrm>
            <a:off x="2709863" y="185738"/>
            <a:ext cx="37258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>
            <a:spAutoFit/>
          </a:bodyPr>
          <a:lstStyle/>
          <a:p>
            <a:pPr algn="ctr" defTabSz="384175"/>
            <a:r>
              <a:rPr lang="en-US" sz="3000" b="1">
                <a:solidFill>
                  <a:srgbClr val="FD9A00"/>
                </a:solidFill>
                <a:ea typeface="Gill Sans"/>
                <a:cs typeface="Gill Sans"/>
              </a:rPr>
              <a:t>Main science topics:</a:t>
            </a:r>
          </a:p>
        </p:txBody>
      </p:sp>
      <p:sp>
        <p:nvSpPr>
          <p:cNvPr id="185350" name="AutoShape 9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678113" y="5557838"/>
            <a:ext cx="3787775" cy="519112"/>
          </a:xfrm>
          <a:prstGeom prst="actionButtonBlank">
            <a:avLst/>
          </a:prstGeom>
          <a:solidFill>
            <a:srgbClr val="333333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defTabSz="384175"/>
            <a:r>
              <a:rPr lang="en-US"/>
              <a:t>Want some more details 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69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25-09-2013</a:t>
            </a:r>
            <a:endParaRPr lang="fr-FR" smtClean="0"/>
          </a:p>
        </p:txBody>
      </p:sp>
      <p:sp>
        <p:nvSpPr>
          <p:cNvPr id="186370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r-FR" smtClean="0"/>
              <a:t>COST meeting "PPSW", Firenze; Sept. 23-26, 2013</a:t>
            </a:r>
          </a:p>
        </p:txBody>
      </p:sp>
      <p:sp>
        <p:nvSpPr>
          <p:cNvPr id="186371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485188" y="6527800"/>
            <a:ext cx="623887" cy="220663"/>
          </a:xfrm>
          <a:noFill/>
        </p:spPr>
        <p:txBody>
          <a:bodyPr/>
          <a:lstStyle/>
          <a:p>
            <a:r>
              <a:rPr lang="en-US" smtClean="0"/>
              <a:t>Slide </a:t>
            </a:r>
            <a:fld id="{9CDF493A-02C8-4445-A499-C2633953EA1A}" type="slidenum">
              <a:rPr lang="fr-FR" smtClean="0"/>
              <a:pPr/>
              <a:t>13</a:t>
            </a:fld>
            <a:endParaRPr lang="fr-FR" smtClean="0"/>
          </a:p>
        </p:txBody>
      </p:sp>
      <p:sp>
        <p:nvSpPr>
          <p:cNvPr id="186372" name="Rectangle 2"/>
          <p:cNvSpPr>
            <a:spLocks/>
          </p:cNvSpPr>
          <p:nvPr/>
        </p:nvSpPr>
        <p:spPr bwMode="auto">
          <a:xfrm>
            <a:off x="339725" y="1363663"/>
            <a:ext cx="8466138" cy="438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8006" tIns="48006" rIns="91438" bIns="48006">
            <a:spAutoFit/>
          </a:bodyPr>
          <a:lstStyle/>
          <a:p>
            <a:pPr defTabSz="384175">
              <a:lnSpc>
                <a:spcPct val="120000"/>
              </a:lnSpc>
            </a:pPr>
            <a:r>
              <a:rPr lang="en-US">
                <a:solidFill>
                  <a:srgbClr val="FF0000"/>
                </a:solidFill>
                <a:ea typeface="Gill Sans"/>
                <a:cs typeface="Gill Sans"/>
              </a:rPr>
              <a:t>West “Omicron” Telescope:</a:t>
            </a:r>
          </a:p>
          <a:p>
            <a:pPr defTabSz="384175">
              <a:lnSpc>
                <a:spcPct val="120000"/>
              </a:lnSpc>
              <a:buFontTx/>
              <a:buChar char="•"/>
            </a:pPr>
            <a:r>
              <a:rPr lang="en-US" sz="1800">
                <a:solidFill>
                  <a:schemeClr val="tx1"/>
                </a:solidFill>
                <a:ea typeface="Gill Sans"/>
                <a:cs typeface="Gill Sans"/>
              </a:rPr>
              <a:t> Mechanics, Optics and Software:	</a:t>
            </a:r>
            <a:r>
              <a:rPr lang="en-US" sz="1800">
                <a:solidFill>
                  <a:srgbClr val="FFC671"/>
                </a:solidFill>
                <a:ea typeface="Gill Sans"/>
                <a:cs typeface="Gill Sans"/>
              </a:rPr>
              <a:t>OK </a:t>
            </a:r>
            <a:r>
              <a:rPr lang="en-US" sz="1800">
                <a:solidFill>
                  <a:schemeClr val="tx1"/>
                </a:solidFill>
                <a:ea typeface="Gill Sans"/>
                <a:cs typeface="Gill Sans"/>
              </a:rPr>
              <a:t>(June 2013)</a:t>
            </a:r>
          </a:p>
          <a:p>
            <a:pPr defTabSz="384175">
              <a:lnSpc>
                <a:spcPct val="120000"/>
              </a:lnSpc>
              <a:buFontTx/>
              <a:buChar char="•"/>
            </a:pPr>
            <a:r>
              <a:rPr lang="en-US" sz="1800">
                <a:solidFill>
                  <a:schemeClr val="tx1"/>
                </a:solidFill>
                <a:ea typeface="Gill Sans"/>
                <a:cs typeface="Gill Sans"/>
              </a:rPr>
              <a:t> F/12.5 focus: 							</a:t>
            </a:r>
            <a:r>
              <a:rPr lang="en-US" sz="1800">
                <a:solidFill>
                  <a:srgbClr val="FFC671"/>
                </a:solidFill>
                <a:ea typeface="Gill Sans"/>
                <a:cs typeface="Gill Sans"/>
              </a:rPr>
              <a:t>Fully operational</a:t>
            </a:r>
          </a:p>
          <a:p>
            <a:pPr defTabSz="384175">
              <a:lnSpc>
                <a:spcPct val="120000"/>
              </a:lnSpc>
              <a:buFontTx/>
              <a:buChar char="•"/>
            </a:pPr>
            <a:r>
              <a:rPr lang="en-US" sz="1800">
                <a:solidFill>
                  <a:schemeClr val="tx1"/>
                </a:solidFill>
                <a:ea typeface="Gill Sans"/>
                <a:cs typeface="Gill Sans"/>
              </a:rPr>
              <a:t> F/3.2 focus: 							</a:t>
            </a:r>
            <a:r>
              <a:rPr lang="en-US" sz="1800">
                <a:solidFill>
                  <a:srgbClr val="FFC671"/>
                </a:solidFill>
                <a:ea typeface="Gill Sans"/>
                <a:cs typeface="Gill Sans"/>
              </a:rPr>
              <a:t>Operational w/o filter wheel</a:t>
            </a:r>
          </a:p>
          <a:p>
            <a:pPr defTabSz="384175">
              <a:lnSpc>
                <a:spcPct val="120000"/>
              </a:lnSpc>
              <a:buFontTx/>
              <a:buChar char="•"/>
            </a:pPr>
            <a:r>
              <a:rPr lang="en-US" sz="1800">
                <a:solidFill>
                  <a:schemeClr val="tx1"/>
                </a:solidFill>
                <a:ea typeface="Gill Sans"/>
                <a:cs typeface="Gill Sans"/>
              </a:rPr>
              <a:t> CAPS polarimeter:		</a:t>
            </a:r>
            <a:r>
              <a:rPr lang="en-US" sz="1800">
                <a:solidFill>
                  <a:srgbClr val="FFC671"/>
                </a:solidFill>
                <a:ea typeface="Gill Sans"/>
                <a:cs typeface="Gill Sans"/>
              </a:rPr>
              <a:t>			</a:t>
            </a:r>
            <a:r>
              <a:rPr lang="en-US" sz="1800">
                <a:solidFill>
                  <a:srgbClr val="FF0000"/>
                </a:solidFill>
                <a:ea typeface="Gill Sans"/>
                <a:cs typeface="Gill Sans"/>
              </a:rPr>
              <a:t>Installed; calibration in progress</a:t>
            </a:r>
          </a:p>
          <a:p>
            <a:pPr defTabSz="384175">
              <a:lnSpc>
                <a:spcPct val="120000"/>
              </a:lnSpc>
              <a:buFontTx/>
              <a:buChar char="•"/>
            </a:pPr>
            <a:r>
              <a:rPr lang="en-US" sz="1800">
                <a:solidFill>
                  <a:schemeClr val="tx1"/>
                </a:solidFill>
                <a:ea typeface="Gill Sans"/>
                <a:cs typeface="Gill Sans"/>
              </a:rPr>
              <a:t> Remote access: 						</a:t>
            </a:r>
            <a:r>
              <a:rPr lang="en-US" sz="1800">
                <a:solidFill>
                  <a:srgbClr val="FFC671"/>
                </a:solidFill>
                <a:ea typeface="Gill Sans"/>
                <a:cs typeface="Gill Sans"/>
              </a:rPr>
              <a:t>Successfully tested (June 2013)</a:t>
            </a:r>
          </a:p>
          <a:p>
            <a:pPr defTabSz="384175">
              <a:lnSpc>
                <a:spcPct val="120000"/>
              </a:lnSpc>
              <a:buClr>
                <a:srgbClr val="FFFFFF"/>
              </a:buClr>
              <a:buSzPct val="100000"/>
              <a:buFont typeface="Arial" charset="0"/>
              <a:buChar char="•"/>
            </a:pPr>
            <a:endParaRPr lang="en-US">
              <a:solidFill>
                <a:srgbClr val="FFC671"/>
              </a:solidFill>
              <a:ea typeface="Gill Sans"/>
              <a:cs typeface="Gill Sans"/>
            </a:endParaRPr>
          </a:p>
          <a:p>
            <a:pPr defTabSz="384175">
              <a:lnSpc>
                <a:spcPct val="120000"/>
              </a:lnSpc>
            </a:pPr>
            <a:r>
              <a:rPr lang="en-US">
                <a:solidFill>
                  <a:srgbClr val="FF0000"/>
                </a:solidFill>
                <a:ea typeface="Gill Sans"/>
                <a:cs typeface="Gill Sans"/>
              </a:rPr>
              <a:t>East “Epsilon” Telescope:</a:t>
            </a:r>
          </a:p>
          <a:p>
            <a:pPr defTabSz="384175">
              <a:lnSpc>
                <a:spcPct val="120000"/>
              </a:lnSpc>
              <a:buFontTx/>
              <a:buChar char="•"/>
            </a:pPr>
            <a:r>
              <a:rPr lang="en-US" sz="1800">
                <a:solidFill>
                  <a:schemeClr val="tx1"/>
                </a:solidFill>
                <a:ea typeface="Gill Sans"/>
                <a:cs typeface="Gill Sans"/>
              </a:rPr>
              <a:t> Primary mirror:						</a:t>
            </a:r>
            <a:r>
              <a:rPr lang="en-US" sz="1800">
                <a:solidFill>
                  <a:srgbClr val="FFC671"/>
                </a:solidFill>
                <a:ea typeface="Gill Sans"/>
                <a:cs typeface="Gill Sans"/>
              </a:rPr>
              <a:t>Parabolization in progress </a:t>
            </a:r>
            <a:r>
              <a:rPr lang="en-US" sz="1800">
                <a:solidFill>
                  <a:srgbClr val="FFC671"/>
                </a:solidFill>
                <a:ea typeface="Gill Sans"/>
                <a:cs typeface="Gill Sans"/>
                <a:sym typeface="Wingdings" pitchFamily="2" charset="2"/>
              </a:rPr>
              <a:t>(</a:t>
            </a:r>
            <a:r>
              <a:rPr lang="en-US" sz="1800">
                <a:solidFill>
                  <a:srgbClr val="FFC671"/>
                </a:solidFill>
                <a:ea typeface="Gill Sans"/>
                <a:cs typeface="Gill Sans"/>
              </a:rPr>
              <a:t>exp. Q1.2014)</a:t>
            </a:r>
          </a:p>
          <a:p>
            <a:pPr defTabSz="384175">
              <a:lnSpc>
                <a:spcPct val="120000"/>
              </a:lnSpc>
              <a:buFontTx/>
              <a:buChar char="•"/>
            </a:pPr>
            <a:r>
              <a:rPr lang="en-US" sz="1800">
                <a:solidFill>
                  <a:schemeClr val="tx1"/>
                </a:solidFill>
                <a:ea typeface="Gill Sans"/>
                <a:cs typeface="Gill Sans"/>
              </a:rPr>
              <a:t> Mechanics:	</a:t>
            </a:r>
            <a:r>
              <a:rPr lang="en-US" sz="1800">
                <a:solidFill>
                  <a:srgbClr val="FFC671"/>
                </a:solidFill>
                <a:ea typeface="Gill Sans"/>
                <a:cs typeface="Gill Sans"/>
              </a:rPr>
              <a:t>						Design of barrel in progress </a:t>
            </a:r>
            <a:r>
              <a:rPr lang="en-US" sz="1800">
                <a:solidFill>
                  <a:srgbClr val="FFC671"/>
                </a:solidFill>
                <a:ea typeface="Gill Sans"/>
                <a:cs typeface="Gill Sans"/>
                <a:sym typeface="Wingdings" pitchFamily="2" charset="2"/>
              </a:rPr>
              <a:t>(</a:t>
            </a:r>
            <a:r>
              <a:rPr lang="en-US" sz="1800">
                <a:solidFill>
                  <a:srgbClr val="FFC671"/>
                </a:solidFill>
                <a:ea typeface="Gill Sans"/>
                <a:cs typeface="Gill Sans"/>
              </a:rPr>
              <a:t>exp. Q1.2014)</a:t>
            </a:r>
          </a:p>
          <a:p>
            <a:pPr defTabSz="384175">
              <a:lnSpc>
                <a:spcPct val="120000"/>
              </a:lnSpc>
              <a:buFontTx/>
              <a:buChar char="•"/>
            </a:pPr>
            <a:r>
              <a:rPr lang="en-US" sz="1800">
                <a:solidFill>
                  <a:schemeClr val="tx1"/>
                </a:solidFill>
                <a:ea typeface="Gill Sans"/>
                <a:cs typeface="Gill Sans"/>
              </a:rPr>
              <a:t> First light on F/12.5:					</a:t>
            </a:r>
            <a:r>
              <a:rPr lang="en-US" sz="1800">
                <a:solidFill>
                  <a:srgbClr val="FFC671"/>
                </a:solidFill>
                <a:ea typeface="Gill Sans"/>
                <a:cs typeface="Gill Sans"/>
              </a:rPr>
              <a:t>Expected by the end of 2014</a:t>
            </a:r>
          </a:p>
          <a:p>
            <a:pPr defTabSz="384175">
              <a:lnSpc>
                <a:spcPct val="120000"/>
              </a:lnSpc>
              <a:buFontTx/>
              <a:buChar char="•"/>
            </a:pPr>
            <a:r>
              <a:rPr lang="en-US" sz="1800">
                <a:solidFill>
                  <a:schemeClr val="tx1"/>
                </a:solidFill>
                <a:ea typeface="Gill Sans"/>
                <a:cs typeface="Gill Sans"/>
              </a:rPr>
              <a:t> PISCO speckle camera:				</a:t>
            </a:r>
            <a:r>
              <a:rPr lang="en-US" sz="1800">
                <a:solidFill>
                  <a:srgbClr val="FFC671"/>
                </a:solidFill>
                <a:ea typeface="Gill Sans"/>
                <a:cs typeface="Gill Sans"/>
              </a:rPr>
              <a:t>Installation expected mid 2014</a:t>
            </a:r>
          </a:p>
        </p:txBody>
      </p:sp>
      <p:sp>
        <p:nvSpPr>
          <p:cNvPr id="186373" name="Rectangle 1"/>
          <p:cNvSpPr>
            <a:spLocks/>
          </p:cNvSpPr>
          <p:nvPr/>
        </p:nvSpPr>
        <p:spPr bwMode="auto">
          <a:xfrm>
            <a:off x="2816225" y="190500"/>
            <a:ext cx="3448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>
            <a:spAutoFit/>
          </a:bodyPr>
          <a:lstStyle/>
          <a:p>
            <a:pPr algn="ctr" defTabSz="384175"/>
            <a:r>
              <a:rPr lang="en-US" sz="3000" b="1">
                <a:solidFill>
                  <a:srgbClr val="FD9A00"/>
                </a:solidFill>
                <a:ea typeface="Gill Sans"/>
                <a:cs typeface="Gill Sans"/>
              </a:rPr>
              <a:t>C2PU status report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3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25-09-2013</a:t>
            </a:r>
            <a:endParaRPr lang="fr-FR" smtClean="0"/>
          </a:p>
        </p:txBody>
      </p:sp>
      <p:sp>
        <p:nvSpPr>
          <p:cNvPr id="187394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r-FR" smtClean="0"/>
              <a:t>COST meeting "PPSW", Firenze; Sept. 23-26, 2013</a:t>
            </a:r>
          </a:p>
        </p:txBody>
      </p:sp>
      <p:sp>
        <p:nvSpPr>
          <p:cNvPr id="187395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3223047C-1491-49E9-A478-D3A8E828044B}" type="slidenum">
              <a:rPr lang="fr-FR" smtClean="0"/>
              <a:pPr/>
              <a:t>14</a:t>
            </a:fld>
            <a:endParaRPr lang="fr-FR" smtClean="0"/>
          </a:p>
        </p:txBody>
      </p:sp>
      <p:pic>
        <p:nvPicPr>
          <p:cNvPr id="187396" name="Picture 2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2344491">
            <a:off x="5735638" y="2441575"/>
            <a:ext cx="2727325" cy="417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7397" name="Rectangle 3"/>
          <p:cNvSpPr>
            <a:spLocks/>
          </p:cNvSpPr>
          <p:nvPr/>
        </p:nvSpPr>
        <p:spPr bwMode="auto">
          <a:xfrm>
            <a:off x="1758950" y="1306513"/>
            <a:ext cx="56261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17068" bIns="0">
            <a:spAutoFit/>
          </a:bodyPr>
          <a:lstStyle/>
          <a:p>
            <a:pPr marL="17463" algn="ctr" defTabSz="384175"/>
            <a:r>
              <a:rPr lang="en-US">
                <a:solidFill>
                  <a:schemeClr val="tx1"/>
                </a:solidFill>
                <a:ea typeface="Gill Sans"/>
                <a:cs typeface="Gill Sans"/>
              </a:rPr>
              <a:t>(A. Cellino / C. Pernechele / G. Massone)</a:t>
            </a:r>
          </a:p>
        </p:txBody>
      </p:sp>
      <p:sp>
        <p:nvSpPr>
          <p:cNvPr id="187398" name="Rectangle 4"/>
          <p:cNvSpPr>
            <a:spLocks/>
          </p:cNvSpPr>
          <p:nvPr/>
        </p:nvSpPr>
        <p:spPr bwMode="auto">
          <a:xfrm>
            <a:off x="1301750" y="1846263"/>
            <a:ext cx="6540500" cy="7302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17068" bIns="0" anchor="ctr" anchorCtr="1">
            <a:spAutoFit/>
          </a:bodyPr>
          <a:lstStyle/>
          <a:p>
            <a:pPr marL="17463" algn="ctr" defTabSz="384175"/>
            <a:r>
              <a:rPr lang="en-US" b="1">
                <a:solidFill>
                  <a:srgbClr val="FFC671"/>
                </a:solidFill>
                <a:ea typeface="Gill Sans"/>
                <a:cs typeface="Gill Sans"/>
              </a:rPr>
              <a:t>CAPS</a:t>
            </a:r>
            <a:r>
              <a:rPr lang="en-US" b="1">
                <a:solidFill>
                  <a:srgbClr val="FFFF33"/>
                </a:solidFill>
                <a:ea typeface="Gill Sans"/>
                <a:cs typeface="Gill Sans"/>
              </a:rPr>
              <a:t> : </a:t>
            </a:r>
            <a:r>
              <a:rPr lang="en-US" b="1">
                <a:solidFill>
                  <a:srgbClr val="FFC671"/>
                </a:solidFill>
                <a:ea typeface="Gill Sans"/>
                <a:cs typeface="Gill Sans"/>
              </a:rPr>
              <a:t>C</a:t>
            </a:r>
            <a:r>
              <a:rPr lang="en-US" b="1">
                <a:solidFill>
                  <a:srgbClr val="FFFF33"/>
                </a:solidFill>
                <a:ea typeface="Gill Sans"/>
                <a:cs typeface="Gill Sans"/>
              </a:rPr>
              <a:t>alern </a:t>
            </a:r>
            <a:r>
              <a:rPr lang="en-US" b="1">
                <a:solidFill>
                  <a:srgbClr val="FFC671"/>
                </a:solidFill>
                <a:ea typeface="Gill Sans"/>
                <a:cs typeface="Gill Sans"/>
              </a:rPr>
              <a:t>A</a:t>
            </a:r>
            <a:r>
              <a:rPr lang="en-US" b="1">
                <a:solidFill>
                  <a:srgbClr val="FFFF33"/>
                </a:solidFill>
                <a:ea typeface="Gill Sans"/>
                <a:cs typeface="Gill Sans"/>
              </a:rPr>
              <a:t>steroids </a:t>
            </a:r>
            <a:r>
              <a:rPr lang="en-US" b="1">
                <a:solidFill>
                  <a:srgbClr val="FFC671"/>
                </a:solidFill>
                <a:ea typeface="Gill Sans"/>
                <a:cs typeface="Gill Sans"/>
              </a:rPr>
              <a:t>P</a:t>
            </a:r>
            <a:r>
              <a:rPr lang="en-US" b="1">
                <a:solidFill>
                  <a:srgbClr val="FFFF33"/>
                </a:solidFill>
                <a:ea typeface="Gill Sans"/>
                <a:cs typeface="Gill Sans"/>
              </a:rPr>
              <a:t>olarimetric </a:t>
            </a:r>
            <a:r>
              <a:rPr lang="en-US" b="1">
                <a:solidFill>
                  <a:srgbClr val="FFC671"/>
                </a:solidFill>
                <a:ea typeface="Gill Sans"/>
                <a:cs typeface="Gill Sans"/>
              </a:rPr>
              <a:t>S</a:t>
            </a:r>
            <a:r>
              <a:rPr lang="en-US" b="1">
                <a:solidFill>
                  <a:srgbClr val="FFFF33"/>
                </a:solidFill>
                <a:ea typeface="Gill Sans"/>
                <a:cs typeface="Gill Sans"/>
              </a:rPr>
              <a:t>urvey</a:t>
            </a:r>
          </a:p>
          <a:p>
            <a:pPr marL="17463" algn="ctr" defTabSz="384175"/>
            <a:r>
              <a:rPr lang="en-US" b="1">
                <a:solidFill>
                  <a:schemeClr val="tx1"/>
                </a:solidFill>
                <a:ea typeface="Gill Sans"/>
                <a:cs typeface="Gill Sans"/>
              </a:rPr>
              <a:t>a “simultaneous” polarimeter for asteroids</a:t>
            </a:r>
          </a:p>
        </p:txBody>
      </p:sp>
      <p:sp>
        <p:nvSpPr>
          <p:cNvPr id="187399" name="Rectangle 2"/>
          <p:cNvSpPr>
            <a:spLocks/>
          </p:cNvSpPr>
          <p:nvPr/>
        </p:nvSpPr>
        <p:spPr bwMode="auto">
          <a:xfrm>
            <a:off x="3927475" y="185738"/>
            <a:ext cx="12906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>
            <a:spAutoFit/>
          </a:bodyPr>
          <a:lstStyle/>
          <a:p>
            <a:pPr algn="ctr" defTabSz="384175"/>
            <a:r>
              <a:rPr lang="en-US" sz="3000" b="1">
                <a:solidFill>
                  <a:srgbClr val="FD9A00"/>
                </a:solidFill>
                <a:ea typeface="Gill Sans"/>
                <a:cs typeface="Gill Sans"/>
              </a:rPr>
              <a:t>CAPS :</a:t>
            </a:r>
          </a:p>
        </p:txBody>
      </p:sp>
      <p:sp>
        <p:nvSpPr>
          <p:cNvPr id="187400" name="Text Box 12"/>
          <p:cNvSpPr txBox="1">
            <a:spLocks noChangeArrowheads="1"/>
          </p:cNvSpPr>
          <p:nvPr/>
        </p:nvSpPr>
        <p:spPr bwMode="auto">
          <a:xfrm>
            <a:off x="227013" y="3362325"/>
            <a:ext cx="5565775" cy="1638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38405" tIns="19202" rIns="38405" bIns="19202">
            <a:spAutoFit/>
          </a:bodyPr>
          <a:lstStyle/>
          <a:p>
            <a:pPr defTabSz="384175">
              <a:buFontTx/>
              <a:buChar char="•"/>
            </a:pPr>
            <a:r>
              <a:rPr lang="en-US" sz="1500"/>
              <a:t> Pernechele </a:t>
            </a:r>
            <a:r>
              <a:rPr lang="en-US" sz="1500" i="1"/>
              <a:t>et al</a:t>
            </a:r>
            <a:r>
              <a:rPr lang="en-US" sz="1500"/>
              <a:t>., “Device for optical linear polarization </a:t>
            </a:r>
          </a:p>
          <a:p>
            <a:pPr defTabSz="384175"/>
            <a:r>
              <a:rPr lang="en-US" sz="1500"/>
              <a:t>measurements with a single exposure”, </a:t>
            </a:r>
            <a:r>
              <a:rPr lang="en-US" sz="1500" i="1"/>
              <a:t>Proc. SPIE</a:t>
            </a:r>
            <a:r>
              <a:rPr lang="en-US" sz="1500"/>
              <a:t>, 4843 (2003).</a:t>
            </a:r>
          </a:p>
          <a:p>
            <a:pPr defTabSz="384175"/>
            <a:r>
              <a:rPr lang="en-US" sz="1500"/>
              <a:t>doi: </a:t>
            </a:r>
            <a:r>
              <a:rPr lang="en-US" sz="1500">
                <a:hlinkClick r:id="rId3"/>
              </a:rPr>
              <a:t>10.1117/12.466129</a:t>
            </a:r>
            <a:endParaRPr lang="en-US" sz="1500"/>
          </a:p>
          <a:p>
            <a:pPr defTabSz="384175"/>
            <a:endParaRPr lang="en-US" sz="1500"/>
          </a:p>
          <a:p>
            <a:pPr defTabSz="384175">
              <a:buFontTx/>
              <a:buChar char="•"/>
            </a:pPr>
            <a:r>
              <a:rPr lang="en-US" sz="1500"/>
              <a:t> Pernechele et al., “A single-shot optical linear polarimeter for</a:t>
            </a:r>
          </a:p>
          <a:p>
            <a:pPr defTabSz="384175"/>
            <a:r>
              <a:rPr lang="en-US" sz="1500"/>
              <a:t>asteroid studies”,, </a:t>
            </a:r>
            <a:r>
              <a:rPr lang="en-US" sz="1500" i="1"/>
              <a:t>Proc. SPIE 8446</a:t>
            </a:r>
            <a:r>
              <a:rPr lang="en-US" sz="1500"/>
              <a:t>, 84462H (2012)</a:t>
            </a:r>
          </a:p>
          <a:p>
            <a:pPr defTabSz="384175"/>
            <a:r>
              <a:rPr lang="en-US" sz="1500"/>
              <a:t>doi: </a:t>
            </a:r>
            <a:r>
              <a:rPr lang="en-US" sz="1500">
                <a:hlinkClick r:id="rId4"/>
              </a:rPr>
              <a:t>10.1117/12.925933</a:t>
            </a:r>
            <a:endParaRPr lang="en-US" sz="1500"/>
          </a:p>
        </p:txBody>
      </p:sp>
      <p:sp>
        <p:nvSpPr>
          <p:cNvPr id="187401" name="AutoShape 13"/>
          <p:cNvSpPr>
            <a:spLocks/>
          </p:cNvSpPr>
          <p:nvPr/>
        </p:nvSpPr>
        <p:spPr bwMode="auto">
          <a:xfrm>
            <a:off x="3371850" y="6102350"/>
            <a:ext cx="1816100" cy="306388"/>
          </a:xfrm>
          <a:prstGeom prst="borderCallout1">
            <a:avLst>
              <a:gd name="adj1" fmla="val 37306"/>
              <a:gd name="adj2" fmla="val 104194"/>
              <a:gd name="adj3" fmla="val -428495"/>
              <a:gd name="adj4" fmla="val 210227"/>
            </a:avLst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 type="triangle" w="med" len="med"/>
          </a:ln>
        </p:spPr>
        <p:txBody>
          <a:bodyPr wrap="none" lIns="38405" tIns="19202" rIns="38405" bIns="19202" anchor="ctr" anchorCtr="1">
            <a:spAutoFit/>
          </a:bodyPr>
          <a:lstStyle/>
          <a:p>
            <a:pPr algn="ctr" defTabSz="384175"/>
            <a:r>
              <a:rPr lang="en-US" sz="1700"/>
              <a:t>CAPS polarimeter</a:t>
            </a:r>
          </a:p>
        </p:txBody>
      </p:sp>
      <p:sp>
        <p:nvSpPr>
          <p:cNvPr id="187402" name="AutoShape 14"/>
          <p:cNvSpPr>
            <a:spLocks/>
          </p:cNvSpPr>
          <p:nvPr/>
        </p:nvSpPr>
        <p:spPr bwMode="auto">
          <a:xfrm>
            <a:off x="2460625" y="5322888"/>
            <a:ext cx="2720975" cy="565150"/>
          </a:xfrm>
          <a:prstGeom prst="borderCallout1">
            <a:avLst>
              <a:gd name="adj1" fmla="val 13875"/>
              <a:gd name="adj2" fmla="val 102801"/>
              <a:gd name="adj3" fmla="val -209440"/>
              <a:gd name="adj4" fmla="val 144514"/>
            </a:avLst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 type="triangle" w="med" len="med"/>
          </a:ln>
        </p:spPr>
        <p:txBody>
          <a:bodyPr lIns="38405" tIns="19202" rIns="38405" bIns="19202" anchor="ctr" anchorCtr="1">
            <a:spAutoFit/>
          </a:bodyPr>
          <a:lstStyle/>
          <a:p>
            <a:pPr algn="ctr" defTabSz="384175"/>
            <a:r>
              <a:rPr lang="en-US" sz="1700"/>
              <a:t>Omicron@C2PUtelescope </a:t>
            </a:r>
          </a:p>
          <a:p>
            <a:pPr algn="ctr" defTabSz="384175"/>
            <a:r>
              <a:rPr lang="en-US" sz="1700"/>
              <a:t>(F/12.5 Cassegrain)</a:t>
            </a:r>
          </a:p>
        </p:txBody>
      </p:sp>
      <p:sp>
        <p:nvSpPr>
          <p:cNvPr id="187403" name="Rectangle 2"/>
          <p:cNvSpPr>
            <a:spLocks/>
          </p:cNvSpPr>
          <p:nvPr/>
        </p:nvSpPr>
        <p:spPr bwMode="auto">
          <a:xfrm>
            <a:off x="1728788" y="863600"/>
            <a:ext cx="5683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>
            <a:spAutoFit/>
          </a:bodyPr>
          <a:lstStyle/>
          <a:p>
            <a:pPr algn="ctr" defTabSz="384175"/>
            <a:r>
              <a:rPr lang="en-US" sz="3000" b="1">
                <a:solidFill>
                  <a:srgbClr val="FD9A00"/>
                </a:solidFill>
                <a:ea typeface="Gill Sans"/>
                <a:cs typeface="Gill Sans"/>
              </a:rPr>
              <a:t>a Torinese polarimeter @ C2PU</a:t>
            </a:r>
          </a:p>
        </p:txBody>
      </p:sp>
      <p:sp>
        <p:nvSpPr>
          <p:cNvPr id="187404" name="Text Box 13"/>
          <p:cNvSpPr txBox="1">
            <a:spLocks noChangeArrowheads="1"/>
          </p:cNvSpPr>
          <p:nvPr/>
        </p:nvSpPr>
        <p:spPr bwMode="auto">
          <a:xfrm>
            <a:off x="188913" y="2703513"/>
            <a:ext cx="4687887" cy="4667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In collaboration with </a:t>
            </a:r>
            <a:r>
              <a:rPr lang="en-US">
                <a:solidFill>
                  <a:srgbClr val="FF0000"/>
                </a:solidFill>
              </a:rPr>
              <a:t>M. Devogele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7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25-09-2013</a:t>
            </a:r>
            <a:endParaRPr lang="fr-FR" smtClean="0"/>
          </a:p>
        </p:txBody>
      </p:sp>
      <p:sp>
        <p:nvSpPr>
          <p:cNvPr id="188418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r-FR" smtClean="0"/>
              <a:t>COST meeting "PPSW", Firenze; Sept. 23-26, 2013</a:t>
            </a:r>
          </a:p>
        </p:txBody>
      </p:sp>
      <p:sp>
        <p:nvSpPr>
          <p:cNvPr id="188419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2D107673-3B1F-40D6-B996-2B1C64651DDB}" type="slidenum">
              <a:rPr lang="fr-FR" smtClean="0"/>
              <a:pPr/>
              <a:t>15</a:t>
            </a:fld>
            <a:endParaRPr lang="fr-FR" smtClean="0"/>
          </a:p>
        </p:txBody>
      </p:sp>
      <p:grpSp>
        <p:nvGrpSpPr>
          <p:cNvPr id="188420" name="Group 70"/>
          <p:cNvGrpSpPr>
            <a:grpSpLocks/>
          </p:cNvGrpSpPr>
          <p:nvPr/>
        </p:nvGrpSpPr>
        <p:grpSpPr bwMode="auto">
          <a:xfrm>
            <a:off x="7747000" y="2754313"/>
            <a:ext cx="790575" cy="1525587"/>
            <a:chOff x="13013" y="3414"/>
            <a:chExt cx="1329" cy="1921"/>
          </a:xfrm>
        </p:grpSpPr>
        <p:sp>
          <p:nvSpPr>
            <p:cNvPr id="188515" name="AutoShape 67"/>
            <p:cNvSpPr>
              <a:spLocks noChangeArrowheads="1"/>
            </p:cNvSpPr>
            <p:nvPr/>
          </p:nvSpPr>
          <p:spPr bwMode="auto">
            <a:xfrm>
              <a:off x="13519" y="3414"/>
              <a:ext cx="823" cy="1920"/>
            </a:xfrm>
            <a:prstGeom prst="roundRect">
              <a:avLst>
                <a:gd name="adj" fmla="val 16667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38405" tIns="19202" rIns="38405" bIns="19202" anchor="ctr"/>
            <a:lstStyle/>
            <a:p>
              <a:pPr defTabSz="384175"/>
              <a:endParaRPr lang="fr-FR"/>
            </a:p>
          </p:txBody>
        </p:sp>
        <p:sp>
          <p:nvSpPr>
            <p:cNvPr id="188516" name="AutoShape 66"/>
            <p:cNvSpPr>
              <a:spLocks noChangeArrowheads="1"/>
            </p:cNvSpPr>
            <p:nvPr/>
          </p:nvSpPr>
          <p:spPr bwMode="auto">
            <a:xfrm>
              <a:off x="13013" y="3415"/>
              <a:ext cx="823" cy="192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38405" tIns="19202" rIns="38405" bIns="19202" anchor="ctr"/>
            <a:lstStyle/>
            <a:p>
              <a:pPr defTabSz="384175"/>
              <a:endParaRPr lang="fr-FR"/>
            </a:p>
          </p:txBody>
        </p:sp>
        <p:sp>
          <p:nvSpPr>
            <p:cNvPr id="188517" name="Rectangle 68"/>
            <p:cNvSpPr>
              <a:spLocks noChangeArrowheads="1"/>
            </p:cNvSpPr>
            <p:nvPr/>
          </p:nvSpPr>
          <p:spPr bwMode="auto">
            <a:xfrm>
              <a:off x="13020" y="3812"/>
              <a:ext cx="534" cy="11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38405" tIns="19202" rIns="38405" bIns="19202" anchor="ctr"/>
            <a:lstStyle/>
            <a:p>
              <a:pPr defTabSz="384175"/>
              <a:endParaRPr lang="fr-FR"/>
            </a:p>
          </p:txBody>
        </p:sp>
        <p:sp>
          <p:nvSpPr>
            <p:cNvPr id="188518" name="Line 61"/>
            <p:cNvSpPr>
              <a:spLocks noChangeShapeType="1"/>
            </p:cNvSpPr>
            <p:nvPr/>
          </p:nvSpPr>
          <p:spPr bwMode="auto">
            <a:xfrm>
              <a:off x="13090" y="3848"/>
              <a:ext cx="0" cy="1052"/>
            </a:xfrm>
            <a:prstGeom prst="line">
              <a:avLst/>
            </a:prstGeom>
            <a:noFill/>
            <a:ln w="5715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519" name="Line 65"/>
            <p:cNvSpPr>
              <a:spLocks noChangeShapeType="1"/>
            </p:cNvSpPr>
            <p:nvPr/>
          </p:nvSpPr>
          <p:spPr bwMode="auto">
            <a:xfrm>
              <a:off x="13458" y="3892"/>
              <a:ext cx="0" cy="964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8421" name="Group 62"/>
          <p:cNvGrpSpPr>
            <a:grpSpLocks/>
          </p:cNvGrpSpPr>
          <p:nvPr/>
        </p:nvGrpSpPr>
        <p:grpSpPr bwMode="auto">
          <a:xfrm>
            <a:off x="7165975" y="3178175"/>
            <a:ext cx="892175" cy="677863"/>
            <a:chOff x="12038" y="3894"/>
            <a:chExt cx="1499" cy="854"/>
          </a:xfrm>
        </p:grpSpPr>
        <p:sp>
          <p:nvSpPr>
            <p:cNvPr id="188511" name="AutoShape 47" descr="Diagonales larges vers le bas"/>
            <p:cNvSpPr>
              <a:spLocks noChangeArrowheads="1"/>
            </p:cNvSpPr>
            <p:nvPr/>
          </p:nvSpPr>
          <p:spPr bwMode="auto">
            <a:xfrm rot="5400000">
              <a:off x="12749" y="3184"/>
              <a:ext cx="77" cy="1498"/>
            </a:xfrm>
            <a:prstGeom prst="triangle">
              <a:avLst>
                <a:gd name="adj" fmla="val 50000"/>
              </a:avLst>
            </a:prstGeom>
            <a:pattFill prst="wdDnDiag">
              <a:fgClr>
                <a:schemeClr val="bg1"/>
              </a:fgClr>
              <a:bgClr>
                <a:srgbClr val="FFFF66"/>
              </a:bgClr>
            </a:patt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rot="10800000" vert="eaVert" wrap="none" lIns="38405" tIns="19202" rIns="38405" bIns="19202" anchor="ctr"/>
            <a:lstStyle/>
            <a:p>
              <a:pPr defTabSz="384175"/>
              <a:endParaRPr lang="fr-FR"/>
            </a:p>
          </p:txBody>
        </p:sp>
        <p:sp>
          <p:nvSpPr>
            <p:cNvPr id="188512" name="AutoShape 46" descr="Diagonales larges vers le haut"/>
            <p:cNvSpPr>
              <a:spLocks noChangeArrowheads="1"/>
            </p:cNvSpPr>
            <p:nvPr/>
          </p:nvSpPr>
          <p:spPr bwMode="auto">
            <a:xfrm rot="5616018">
              <a:off x="12742" y="3375"/>
              <a:ext cx="89" cy="1498"/>
            </a:xfrm>
            <a:prstGeom prst="triangle">
              <a:avLst>
                <a:gd name="adj" fmla="val 50000"/>
              </a:avLst>
            </a:prstGeom>
            <a:pattFill prst="wdUpDiag">
              <a:fgClr>
                <a:schemeClr val="bg1"/>
              </a:fgClr>
              <a:bgClr>
                <a:srgbClr val="FFFF66"/>
              </a:bgClr>
            </a:patt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rot="10800000" vert="eaVert" wrap="none" lIns="38405" tIns="19202" rIns="38405" bIns="19202" anchor="ctr"/>
            <a:lstStyle/>
            <a:p>
              <a:pPr defTabSz="384175"/>
              <a:endParaRPr lang="fr-FR"/>
            </a:p>
          </p:txBody>
        </p:sp>
        <p:sp>
          <p:nvSpPr>
            <p:cNvPr id="188513" name="AutoShape 59" descr="Diagonales larges vers le haut"/>
            <p:cNvSpPr>
              <a:spLocks noChangeArrowheads="1"/>
            </p:cNvSpPr>
            <p:nvPr/>
          </p:nvSpPr>
          <p:spPr bwMode="auto">
            <a:xfrm rot="16200000" flipV="1">
              <a:off x="12749" y="3961"/>
              <a:ext cx="77" cy="1498"/>
            </a:xfrm>
            <a:prstGeom prst="triangle">
              <a:avLst>
                <a:gd name="adj" fmla="val 50000"/>
              </a:avLst>
            </a:prstGeom>
            <a:pattFill prst="wdUpDiag">
              <a:fgClr>
                <a:schemeClr val="bg1"/>
              </a:fgClr>
              <a:bgClr>
                <a:srgbClr val="FFFF66"/>
              </a:bgClr>
            </a:patt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rot="10800000" vert="eaVert" wrap="none" lIns="38405" tIns="19202" rIns="38405" bIns="19202" anchor="ctr"/>
            <a:lstStyle/>
            <a:p>
              <a:pPr defTabSz="384175"/>
              <a:endParaRPr lang="fr-FR"/>
            </a:p>
          </p:txBody>
        </p:sp>
        <p:sp>
          <p:nvSpPr>
            <p:cNvPr id="188514" name="AutoShape 60" descr="Diagonales larges vers le bas"/>
            <p:cNvSpPr>
              <a:spLocks noChangeArrowheads="1"/>
            </p:cNvSpPr>
            <p:nvPr/>
          </p:nvSpPr>
          <p:spPr bwMode="auto">
            <a:xfrm rot="15983982" flipV="1">
              <a:off x="12742" y="3770"/>
              <a:ext cx="89" cy="1498"/>
            </a:xfrm>
            <a:prstGeom prst="triangle">
              <a:avLst>
                <a:gd name="adj" fmla="val 50000"/>
              </a:avLst>
            </a:prstGeom>
            <a:pattFill prst="wdDnDiag">
              <a:fgClr>
                <a:schemeClr val="bg1"/>
              </a:fgClr>
              <a:bgClr>
                <a:srgbClr val="FFFF66"/>
              </a:bgClr>
            </a:patt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rot="10800000" vert="eaVert" wrap="none" lIns="38405" tIns="19202" rIns="38405" bIns="19202" anchor="ctr"/>
            <a:lstStyle/>
            <a:p>
              <a:pPr defTabSz="384175"/>
              <a:endParaRPr lang="fr-FR"/>
            </a:p>
          </p:txBody>
        </p:sp>
      </p:grpSp>
      <p:grpSp>
        <p:nvGrpSpPr>
          <p:cNvPr id="188422" name="Group 63"/>
          <p:cNvGrpSpPr>
            <a:grpSpLocks/>
          </p:cNvGrpSpPr>
          <p:nvPr/>
        </p:nvGrpSpPr>
        <p:grpSpPr bwMode="auto">
          <a:xfrm>
            <a:off x="5467350" y="3111500"/>
            <a:ext cx="1550988" cy="811213"/>
            <a:chOff x="9183" y="3823"/>
            <a:chExt cx="2605" cy="1023"/>
          </a:xfrm>
        </p:grpSpPr>
        <p:sp>
          <p:nvSpPr>
            <p:cNvPr id="188507" name="AutoShape 55" descr="Diagonales larges vers le haut"/>
            <p:cNvSpPr>
              <a:spLocks noChangeArrowheads="1"/>
            </p:cNvSpPr>
            <p:nvPr/>
          </p:nvSpPr>
          <p:spPr bwMode="auto">
            <a:xfrm rot="5537545" flipV="1">
              <a:off x="10321" y="3385"/>
              <a:ext cx="323" cy="260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6019 w 21600"/>
                <a:gd name="T13" fmla="*/ 5998 h 21600"/>
                <a:gd name="T14" fmla="*/ 15581 w 21600"/>
                <a:gd name="T15" fmla="*/ 1560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8398" y="21600"/>
                  </a:lnTo>
                  <a:lnTo>
                    <a:pt x="13202" y="21600"/>
                  </a:lnTo>
                  <a:lnTo>
                    <a:pt x="21600" y="0"/>
                  </a:lnTo>
                  <a:close/>
                </a:path>
              </a:pathLst>
            </a:custGeom>
            <a:pattFill prst="wdUpDiag">
              <a:fgClr>
                <a:schemeClr val="bg1"/>
              </a:fgClr>
              <a:bgClr>
                <a:srgbClr val="FFFF66"/>
              </a:bgClr>
            </a:patt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8508" name="AutoShape 56" descr="Diagonales larges vers le bas"/>
            <p:cNvSpPr>
              <a:spLocks noChangeArrowheads="1"/>
            </p:cNvSpPr>
            <p:nvPr/>
          </p:nvSpPr>
          <p:spPr bwMode="auto">
            <a:xfrm rot="5400000" flipV="1">
              <a:off x="10326" y="3281"/>
              <a:ext cx="323" cy="260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684 w 21600"/>
                <a:gd name="T13" fmla="*/ 5682 h 21600"/>
                <a:gd name="T14" fmla="*/ 15916 w 21600"/>
                <a:gd name="T15" fmla="*/ 1591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7757" y="21600"/>
                  </a:lnTo>
                  <a:lnTo>
                    <a:pt x="13843" y="21600"/>
                  </a:lnTo>
                  <a:lnTo>
                    <a:pt x="21600" y="0"/>
                  </a:lnTo>
                  <a:close/>
                </a:path>
              </a:pathLst>
            </a:custGeom>
            <a:pattFill prst="wdDnDiag">
              <a:fgClr>
                <a:schemeClr val="bg1"/>
              </a:fgClr>
              <a:bgClr>
                <a:srgbClr val="FFFF66"/>
              </a:bgClr>
            </a:patt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8509" name="AutoShape 51" descr="Diagonales larges vers le bas"/>
            <p:cNvSpPr>
              <a:spLocks noChangeArrowheads="1"/>
            </p:cNvSpPr>
            <p:nvPr/>
          </p:nvSpPr>
          <p:spPr bwMode="auto">
            <a:xfrm rot="-5537545">
              <a:off x="10321" y="2685"/>
              <a:ext cx="323" cy="260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6019 w 21600"/>
                <a:gd name="T13" fmla="*/ 5998 h 21600"/>
                <a:gd name="T14" fmla="*/ 15581 w 21600"/>
                <a:gd name="T15" fmla="*/ 1560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8398" y="21600"/>
                  </a:lnTo>
                  <a:lnTo>
                    <a:pt x="13202" y="21600"/>
                  </a:lnTo>
                  <a:lnTo>
                    <a:pt x="21600" y="0"/>
                  </a:lnTo>
                  <a:close/>
                </a:path>
              </a:pathLst>
            </a:custGeom>
            <a:pattFill prst="wdDnDiag">
              <a:fgClr>
                <a:schemeClr val="bg1"/>
              </a:fgClr>
              <a:bgClr>
                <a:srgbClr val="FFFF66"/>
              </a:bgClr>
            </a:patt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8510" name="AutoShape 52" descr="Diagonales larges vers le haut"/>
            <p:cNvSpPr>
              <a:spLocks noChangeArrowheads="1"/>
            </p:cNvSpPr>
            <p:nvPr/>
          </p:nvSpPr>
          <p:spPr bwMode="auto">
            <a:xfrm rot="-5400000">
              <a:off x="10326" y="2789"/>
              <a:ext cx="323" cy="260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684 w 21600"/>
                <a:gd name="T13" fmla="*/ 5682 h 21600"/>
                <a:gd name="T14" fmla="*/ 15916 w 21600"/>
                <a:gd name="T15" fmla="*/ 1591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7757" y="21600"/>
                  </a:lnTo>
                  <a:lnTo>
                    <a:pt x="13843" y="21600"/>
                  </a:lnTo>
                  <a:lnTo>
                    <a:pt x="21600" y="0"/>
                  </a:lnTo>
                  <a:close/>
                </a:path>
              </a:pathLst>
            </a:custGeom>
            <a:pattFill prst="wdUpDiag">
              <a:fgClr>
                <a:schemeClr val="bg1"/>
              </a:fgClr>
              <a:bgClr>
                <a:srgbClr val="FFFF66"/>
              </a:bgClr>
            </a:patt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8423" name="Group 64"/>
          <p:cNvGrpSpPr>
            <a:grpSpLocks/>
          </p:cNvGrpSpPr>
          <p:nvPr/>
        </p:nvGrpSpPr>
        <p:grpSpPr bwMode="auto">
          <a:xfrm>
            <a:off x="4978400" y="3189288"/>
            <a:ext cx="512763" cy="654050"/>
            <a:chOff x="8362" y="3919"/>
            <a:chExt cx="862" cy="824"/>
          </a:xfrm>
        </p:grpSpPr>
        <p:sp>
          <p:nvSpPr>
            <p:cNvPr id="188503" name="Rectangle 48" descr="Diagonales larges vers le haut"/>
            <p:cNvSpPr>
              <a:spLocks noChangeArrowheads="1"/>
            </p:cNvSpPr>
            <p:nvPr/>
          </p:nvSpPr>
          <p:spPr bwMode="auto">
            <a:xfrm rot="499506" flipV="1">
              <a:off x="8362" y="4427"/>
              <a:ext cx="862" cy="316"/>
            </a:xfrm>
            <a:prstGeom prst="rect">
              <a:avLst/>
            </a:prstGeom>
            <a:pattFill prst="wdUpDiag">
              <a:fgClr>
                <a:schemeClr val="bg1"/>
              </a:fgClr>
              <a:bgClr>
                <a:srgbClr val="FFFF66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rot="10800000" wrap="none" lIns="38405" tIns="19202" rIns="38405" bIns="19202" anchor="ctr"/>
            <a:lstStyle/>
            <a:p>
              <a:pPr defTabSz="384175"/>
              <a:endParaRPr lang="fr-FR"/>
            </a:p>
          </p:txBody>
        </p:sp>
        <p:sp>
          <p:nvSpPr>
            <p:cNvPr id="188504" name="Rectangle 49" descr="Diagonales larges vers le bas"/>
            <p:cNvSpPr>
              <a:spLocks noChangeArrowheads="1"/>
            </p:cNvSpPr>
            <p:nvPr/>
          </p:nvSpPr>
          <p:spPr bwMode="auto">
            <a:xfrm rot="152206" flipV="1">
              <a:off x="8392" y="4397"/>
              <a:ext cx="785" cy="316"/>
            </a:xfrm>
            <a:prstGeom prst="rect">
              <a:avLst/>
            </a:prstGeom>
            <a:pattFill prst="wdDnDiag">
              <a:fgClr>
                <a:schemeClr val="bg1"/>
              </a:fgClr>
              <a:bgClr>
                <a:srgbClr val="FFFF66"/>
              </a:bgClr>
            </a:patt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rot="10800000" wrap="none" lIns="38405" tIns="19202" rIns="38405" bIns="19202" anchor="ctr"/>
            <a:lstStyle/>
            <a:p>
              <a:pPr defTabSz="384175"/>
              <a:endParaRPr lang="fr-FR"/>
            </a:p>
          </p:txBody>
        </p:sp>
        <p:sp>
          <p:nvSpPr>
            <p:cNvPr id="188505" name="Rectangle 38" descr="Diagonales larges vers le bas"/>
            <p:cNvSpPr>
              <a:spLocks noChangeArrowheads="1"/>
            </p:cNvSpPr>
            <p:nvPr/>
          </p:nvSpPr>
          <p:spPr bwMode="auto">
            <a:xfrm rot="-499506">
              <a:off x="8362" y="3919"/>
              <a:ext cx="862" cy="316"/>
            </a:xfrm>
            <a:prstGeom prst="rect">
              <a:avLst/>
            </a:prstGeom>
            <a:pattFill prst="wdDnDiag">
              <a:fgClr>
                <a:schemeClr val="bg1"/>
              </a:fgClr>
              <a:bgClr>
                <a:srgbClr val="FFFF66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lIns="38405" tIns="19202" rIns="38405" bIns="19202" anchor="ctr"/>
            <a:lstStyle/>
            <a:p>
              <a:pPr defTabSz="384175"/>
              <a:endParaRPr lang="fr-FR"/>
            </a:p>
          </p:txBody>
        </p:sp>
        <p:sp>
          <p:nvSpPr>
            <p:cNvPr id="188506" name="Rectangle 39" descr="Diagonales larges vers le haut"/>
            <p:cNvSpPr>
              <a:spLocks noChangeArrowheads="1"/>
            </p:cNvSpPr>
            <p:nvPr/>
          </p:nvSpPr>
          <p:spPr bwMode="auto">
            <a:xfrm rot="-152206">
              <a:off x="8392" y="3949"/>
              <a:ext cx="785" cy="316"/>
            </a:xfrm>
            <a:prstGeom prst="rect">
              <a:avLst/>
            </a:prstGeom>
            <a:pattFill prst="wdUpDiag">
              <a:fgClr>
                <a:schemeClr val="bg1"/>
              </a:fgClr>
              <a:bgClr>
                <a:srgbClr val="FFFF66"/>
              </a:bgClr>
            </a:patt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38405" tIns="19202" rIns="38405" bIns="19202" anchor="ctr"/>
            <a:lstStyle/>
            <a:p>
              <a:pPr defTabSz="384175"/>
              <a:endParaRPr lang="fr-FR"/>
            </a:p>
          </p:txBody>
        </p:sp>
      </p:grpSp>
      <p:sp>
        <p:nvSpPr>
          <p:cNvPr id="188424" name="AutoShape 15"/>
          <p:cNvSpPr>
            <a:spLocks noChangeArrowheads="1"/>
          </p:cNvSpPr>
          <p:nvPr/>
        </p:nvSpPr>
        <p:spPr bwMode="auto">
          <a:xfrm rot="-5400000">
            <a:off x="2107407" y="2083594"/>
            <a:ext cx="438150" cy="2865437"/>
          </a:xfrm>
          <a:prstGeom prst="triangle">
            <a:avLst>
              <a:gd name="adj" fmla="val 50000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lIns="38405" tIns="19202" rIns="38405" bIns="19202" anchor="ctr"/>
          <a:lstStyle/>
          <a:p>
            <a:pPr defTabSz="384175"/>
            <a:endParaRPr lang="fr-FR"/>
          </a:p>
        </p:txBody>
      </p:sp>
      <p:sp>
        <p:nvSpPr>
          <p:cNvPr id="188425" name="Rectangle 3"/>
          <p:cNvSpPr>
            <a:spLocks/>
          </p:cNvSpPr>
          <p:nvPr/>
        </p:nvSpPr>
        <p:spPr bwMode="auto">
          <a:xfrm>
            <a:off x="2112963" y="868363"/>
            <a:ext cx="4918075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17068" bIns="0">
            <a:spAutoFit/>
          </a:bodyPr>
          <a:lstStyle/>
          <a:p>
            <a:pPr marL="17463" algn="ctr" defTabSz="384175"/>
            <a:r>
              <a:rPr lang="en-US">
                <a:solidFill>
                  <a:schemeClr val="tx1"/>
                </a:solidFill>
                <a:ea typeface="Gill Sans"/>
                <a:cs typeface="Gill Sans"/>
              </a:rPr>
              <a:t>(A. Cellino / C. Pernechele / G. Massone)</a:t>
            </a:r>
          </a:p>
        </p:txBody>
      </p:sp>
      <p:sp>
        <p:nvSpPr>
          <p:cNvPr id="188426" name="Rectangle 2"/>
          <p:cNvSpPr>
            <a:spLocks/>
          </p:cNvSpPr>
          <p:nvPr/>
        </p:nvSpPr>
        <p:spPr bwMode="auto">
          <a:xfrm>
            <a:off x="3392488" y="141288"/>
            <a:ext cx="2362200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>
            <a:spAutoFit/>
          </a:bodyPr>
          <a:lstStyle/>
          <a:p>
            <a:pPr algn="ctr" defTabSz="384175"/>
            <a:r>
              <a:rPr lang="en-US" sz="3000" b="1">
                <a:solidFill>
                  <a:srgbClr val="FD9A00"/>
                </a:solidFill>
                <a:ea typeface="Gill Sans"/>
                <a:cs typeface="Gill Sans"/>
              </a:rPr>
              <a:t>Optical design</a:t>
            </a:r>
          </a:p>
        </p:txBody>
      </p:sp>
      <p:sp>
        <p:nvSpPr>
          <p:cNvPr id="188427" name="AutoShape 8"/>
          <p:cNvSpPr>
            <a:spLocks noChangeArrowheads="1"/>
          </p:cNvSpPr>
          <p:nvPr/>
        </p:nvSpPr>
        <p:spPr bwMode="auto">
          <a:xfrm rot="5400000">
            <a:off x="337344" y="3071019"/>
            <a:ext cx="217487" cy="892175"/>
          </a:xfrm>
          <a:prstGeom prst="triangle">
            <a:avLst>
              <a:gd name="adj" fmla="val 50000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38405" tIns="19202" rIns="38405" bIns="19202" anchor="ctr"/>
          <a:lstStyle/>
          <a:p>
            <a:pPr defTabSz="384175"/>
            <a:endParaRPr lang="fr-FR"/>
          </a:p>
        </p:txBody>
      </p:sp>
      <p:grpSp>
        <p:nvGrpSpPr>
          <p:cNvPr id="188428" name="Group 11"/>
          <p:cNvGrpSpPr>
            <a:grpSpLocks/>
          </p:cNvGrpSpPr>
          <p:nvPr/>
        </p:nvGrpSpPr>
        <p:grpSpPr bwMode="auto">
          <a:xfrm>
            <a:off x="903288" y="3048000"/>
            <a:ext cx="0" cy="936625"/>
            <a:chOff x="2872" y="4592"/>
            <a:chExt cx="0" cy="1180"/>
          </a:xfrm>
        </p:grpSpPr>
        <p:sp>
          <p:nvSpPr>
            <p:cNvPr id="188501" name="Line 9"/>
            <p:cNvSpPr>
              <a:spLocks noChangeShapeType="1"/>
            </p:cNvSpPr>
            <p:nvPr/>
          </p:nvSpPr>
          <p:spPr bwMode="auto">
            <a:xfrm>
              <a:off x="2872" y="4592"/>
              <a:ext cx="0" cy="499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502" name="Line 10"/>
            <p:cNvSpPr>
              <a:spLocks noChangeShapeType="1"/>
            </p:cNvSpPr>
            <p:nvPr/>
          </p:nvSpPr>
          <p:spPr bwMode="auto">
            <a:xfrm>
              <a:off x="2872" y="5273"/>
              <a:ext cx="0" cy="499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8429" name="Group 18"/>
          <p:cNvGrpSpPr>
            <a:grpSpLocks/>
          </p:cNvGrpSpPr>
          <p:nvPr/>
        </p:nvGrpSpPr>
        <p:grpSpPr bwMode="auto">
          <a:xfrm>
            <a:off x="942975" y="3267075"/>
            <a:ext cx="88900" cy="500063"/>
            <a:chOff x="1991" y="4422"/>
            <a:chExt cx="399" cy="821"/>
          </a:xfrm>
        </p:grpSpPr>
        <p:sp>
          <p:nvSpPr>
            <p:cNvPr id="188499" name="Freeform 16"/>
            <p:cNvSpPr>
              <a:spLocks/>
            </p:cNvSpPr>
            <p:nvPr/>
          </p:nvSpPr>
          <p:spPr bwMode="auto">
            <a:xfrm>
              <a:off x="1991" y="4422"/>
              <a:ext cx="188" cy="821"/>
            </a:xfrm>
            <a:custGeom>
              <a:avLst/>
              <a:gdLst>
                <a:gd name="T0" fmla="*/ 9 w 188"/>
                <a:gd name="T1" fmla="*/ 5 h 821"/>
                <a:gd name="T2" fmla="*/ 36 w 188"/>
                <a:gd name="T3" fmla="*/ 432 h 821"/>
                <a:gd name="T4" fmla="*/ 0 w 188"/>
                <a:gd name="T5" fmla="*/ 821 h 821"/>
                <a:gd name="T6" fmla="*/ 188 w 188"/>
                <a:gd name="T7" fmla="*/ 819 h 821"/>
                <a:gd name="T8" fmla="*/ 124 w 188"/>
                <a:gd name="T9" fmla="*/ 429 h 821"/>
                <a:gd name="T10" fmla="*/ 188 w 188"/>
                <a:gd name="T11" fmla="*/ 2 h 821"/>
                <a:gd name="T12" fmla="*/ 9 w 188"/>
                <a:gd name="T13" fmla="*/ 5 h 8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8"/>
                <a:gd name="T22" fmla="*/ 0 h 821"/>
                <a:gd name="T23" fmla="*/ 188 w 188"/>
                <a:gd name="T24" fmla="*/ 821 h 8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8" h="821">
                  <a:moveTo>
                    <a:pt x="9" y="5"/>
                  </a:moveTo>
                  <a:cubicBezTo>
                    <a:pt x="32" y="146"/>
                    <a:pt x="37" y="296"/>
                    <a:pt x="36" y="432"/>
                  </a:cubicBezTo>
                  <a:cubicBezTo>
                    <a:pt x="35" y="568"/>
                    <a:pt x="32" y="629"/>
                    <a:pt x="0" y="821"/>
                  </a:cubicBezTo>
                  <a:cubicBezTo>
                    <a:pt x="100" y="819"/>
                    <a:pt x="93" y="821"/>
                    <a:pt x="188" y="819"/>
                  </a:cubicBezTo>
                  <a:cubicBezTo>
                    <a:pt x="171" y="719"/>
                    <a:pt x="124" y="565"/>
                    <a:pt x="124" y="429"/>
                  </a:cubicBezTo>
                  <a:cubicBezTo>
                    <a:pt x="124" y="293"/>
                    <a:pt x="171" y="86"/>
                    <a:pt x="188" y="2"/>
                  </a:cubicBezTo>
                  <a:cubicBezTo>
                    <a:pt x="69" y="3"/>
                    <a:pt x="71" y="0"/>
                    <a:pt x="9" y="5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500" name="Freeform 17"/>
            <p:cNvSpPr>
              <a:spLocks/>
            </p:cNvSpPr>
            <p:nvPr/>
          </p:nvSpPr>
          <p:spPr bwMode="auto">
            <a:xfrm>
              <a:off x="2116" y="4423"/>
              <a:ext cx="274" cy="819"/>
            </a:xfrm>
            <a:custGeom>
              <a:avLst/>
              <a:gdLst>
                <a:gd name="T0" fmla="*/ 64 w 274"/>
                <a:gd name="T1" fmla="*/ 3 h 819"/>
                <a:gd name="T2" fmla="*/ 2 w 274"/>
                <a:gd name="T3" fmla="*/ 419 h 819"/>
                <a:gd name="T4" fmla="*/ 55 w 274"/>
                <a:gd name="T5" fmla="*/ 819 h 819"/>
                <a:gd name="T6" fmla="*/ 243 w 274"/>
                <a:gd name="T7" fmla="*/ 817 h 819"/>
                <a:gd name="T8" fmla="*/ 274 w 274"/>
                <a:gd name="T9" fmla="*/ 428 h 819"/>
                <a:gd name="T10" fmla="*/ 243 w 274"/>
                <a:gd name="T11" fmla="*/ 0 h 819"/>
                <a:gd name="T12" fmla="*/ 64 w 274"/>
                <a:gd name="T13" fmla="*/ 3 h 8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4"/>
                <a:gd name="T22" fmla="*/ 0 h 819"/>
                <a:gd name="T23" fmla="*/ 274 w 274"/>
                <a:gd name="T24" fmla="*/ 819 h 81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4" h="819">
                  <a:moveTo>
                    <a:pt x="64" y="3"/>
                  </a:moveTo>
                  <a:cubicBezTo>
                    <a:pt x="40" y="149"/>
                    <a:pt x="4" y="283"/>
                    <a:pt x="2" y="419"/>
                  </a:cubicBezTo>
                  <a:cubicBezTo>
                    <a:pt x="0" y="555"/>
                    <a:pt x="15" y="753"/>
                    <a:pt x="55" y="819"/>
                  </a:cubicBezTo>
                  <a:cubicBezTo>
                    <a:pt x="155" y="817"/>
                    <a:pt x="148" y="819"/>
                    <a:pt x="243" y="817"/>
                  </a:cubicBezTo>
                  <a:cubicBezTo>
                    <a:pt x="263" y="704"/>
                    <a:pt x="274" y="564"/>
                    <a:pt x="274" y="428"/>
                  </a:cubicBezTo>
                  <a:cubicBezTo>
                    <a:pt x="274" y="292"/>
                    <a:pt x="263" y="109"/>
                    <a:pt x="243" y="0"/>
                  </a:cubicBezTo>
                  <a:cubicBezTo>
                    <a:pt x="124" y="1"/>
                    <a:pt x="145" y="1"/>
                    <a:pt x="64" y="3"/>
                  </a:cubicBezTo>
                  <a:close/>
                </a:path>
              </a:pathLst>
            </a:custGeom>
            <a:solidFill>
              <a:srgbClr val="66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8430" name="Rectangle 19"/>
          <p:cNvSpPr>
            <a:spLocks noChangeArrowheads="1"/>
          </p:cNvSpPr>
          <p:nvPr/>
        </p:nvSpPr>
        <p:spPr bwMode="auto">
          <a:xfrm>
            <a:off x="3756025" y="3287713"/>
            <a:ext cx="1011238" cy="4572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38405" tIns="19202" rIns="38405" bIns="19202" anchor="ctr"/>
          <a:lstStyle/>
          <a:p>
            <a:pPr defTabSz="384175"/>
            <a:endParaRPr lang="fr-FR"/>
          </a:p>
        </p:txBody>
      </p:sp>
      <p:grpSp>
        <p:nvGrpSpPr>
          <p:cNvPr id="188431" name="Group 23"/>
          <p:cNvGrpSpPr>
            <a:grpSpLocks/>
          </p:cNvGrpSpPr>
          <p:nvPr/>
        </p:nvGrpSpPr>
        <p:grpSpPr bwMode="auto">
          <a:xfrm>
            <a:off x="3617913" y="3125788"/>
            <a:ext cx="255587" cy="782637"/>
            <a:chOff x="6076" y="3925"/>
            <a:chExt cx="431" cy="821"/>
          </a:xfrm>
        </p:grpSpPr>
        <p:sp>
          <p:nvSpPr>
            <p:cNvPr id="188497" name="Freeform 21"/>
            <p:cNvSpPr>
              <a:spLocks/>
            </p:cNvSpPr>
            <p:nvPr/>
          </p:nvSpPr>
          <p:spPr bwMode="auto">
            <a:xfrm>
              <a:off x="6076" y="3925"/>
              <a:ext cx="220" cy="821"/>
            </a:xfrm>
            <a:custGeom>
              <a:avLst/>
              <a:gdLst>
                <a:gd name="T0" fmla="*/ 41 w 220"/>
                <a:gd name="T1" fmla="*/ 5 h 821"/>
                <a:gd name="T2" fmla="*/ 0 w 220"/>
                <a:gd name="T3" fmla="*/ 433 h 821"/>
                <a:gd name="T4" fmla="*/ 32 w 220"/>
                <a:gd name="T5" fmla="*/ 821 h 821"/>
                <a:gd name="T6" fmla="*/ 220 w 220"/>
                <a:gd name="T7" fmla="*/ 819 h 821"/>
                <a:gd name="T8" fmla="*/ 156 w 220"/>
                <a:gd name="T9" fmla="*/ 429 h 821"/>
                <a:gd name="T10" fmla="*/ 220 w 220"/>
                <a:gd name="T11" fmla="*/ 2 h 821"/>
                <a:gd name="T12" fmla="*/ 41 w 220"/>
                <a:gd name="T13" fmla="*/ 5 h 8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0"/>
                <a:gd name="T22" fmla="*/ 0 h 821"/>
                <a:gd name="T23" fmla="*/ 220 w 220"/>
                <a:gd name="T24" fmla="*/ 821 h 8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0" h="821">
                  <a:moveTo>
                    <a:pt x="41" y="5"/>
                  </a:moveTo>
                  <a:cubicBezTo>
                    <a:pt x="22" y="155"/>
                    <a:pt x="2" y="297"/>
                    <a:pt x="0" y="433"/>
                  </a:cubicBezTo>
                  <a:cubicBezTo>
                    <a:pt x="0" y="573"/>
                    <a:pt x="4" y="697"/>
                    <a:pt x="32" y="821"/>
                  </a:cubicBezTo>
                  <a:cubicBezTo>
                    <a:pt x="132" y="819"/>
                    <a:pt x="125" y="821"/>
                    <a:pt x="220" y="819"/>
                  </a:cubicBezTo>
                  <a:cubicBezTo>
                    <a:pt x="203" y="719"/>
                    <a:pt x="156" y="565"/>
                    <a:pt x="156" y="429"/>
                  </a:cubicBezTo>
                  <a:cubicBezTo>
                    <a:pt x="156" y="293"/>
                    <a:pt x="203" y="86"/>
                    <a:pt x="220" y="2"/>
                  </a:cubicBezTo>
                  <a:cubicBezTo>
                    <a:pt x="101" y="3"/>
                    <a:pt x="103" y="0"/>
                    <a:pt x="41" y="5"/>
                  </a:cubicBezTo>
                  <a:close/>
                </a:path>
              </a:pathLst>
            </a:custGeom>
            <a:solidFill>
              <a:srgbClr val="66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498" name="Freeform 22"/>
            <p:cNvSpPr>
              <a:spLocks/>
            </p:cNvSpPr>
            <p:nvPr/>
          </p:nvSpPr>
          <p:spPr bwMode="auto">
            <a:xfrm>
              <a:off x="6233" y="3926"/>
              <a:ext cx="274" cy="819"/>
            </a:xfrm>
            <a:custGeom>
              <a:avLst/>
              <a:gdLst>
                <a:gd name="T0" fmla="*/ 64 w 274"/>
                <a:gd name="T1" fmla="*/ 3 h 819"/>
                <a:gd name="T2" fmla="*/ 2 w 274"/>
                <a:gd name="T3" fmla="*/ 419 h 819"/>
                <a:gd name="T4" fmla="*/ 55 w 274"/>
                <a:gd name="T5" fmla="*/ 819 h 819"/>
                <a:gd name="T6" fmla="*/ 243 w 274"/>
                <a:gd name="T7" fmla="*/ 817 h 819"/>
                <a:gd name="T8" fmla="*/ 274 w 274"/>
                <a:gd name="T9" fmla="*/ 428 h 819"/>
                <a:gd name="T10" fmla="*/ 243 w 274"/>
                <a:gd name="T11" fmla="*/ 0 h 819"/>
                <a:gd name="T12" fmla="*/ 64 w 274"/>
                <a:gd name="T13" fmla="*/ 3 h 8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4"/>
                <a:gd name="T22" fmla="*/ 0 h 819"/>
                <a:gd name="T23" fmla="*/ 274 w 274"/>
                <a:gd name="T24" fmla="*/ 819 h 81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4" h="819">
                  <a:moveTo>
                    <a:pt x="64" y="3"/>
                  </a:moveTo>
                  <a:cubicBezTo>
                    <a:pt x="40" y="149"/>
                    <a:pt x="4" y="283"/>
                    <a:pt x="2" y="419"/>
                  </a:cubicBezTo>
                  <a:cubicBezTo>
                    <a:pt x="0" y="555"/>
                    <a:pt x="15" y="753"/>
                    <a:pt x="55" y="819"/>
                  </a:cubicBezTo>
                  <a:cubicBezTo>
                    <a:pt x="155" y="817"/>
                    <a:pt x="148" y="819"/>
                    <a:pt x="243" y="817"/>
                  </a:cubicBezTo>
                  <a:cubicBezTo>
                    <a:pt x="263" y="704"/>
                    <a:pt x="274" y="564"/>
                    <a:pt x="274" y="428"/>
                  </a:cubicBezTo>
                  <a:cubicBezTo>
                    <a:pt x="274" y="292"/>
                    <a:pt x="263" y="109"/>
                    <a:pt x="243" y="0"/>
                  </a:cubicBezTo>
                  <a:cubicBezTo>
                    <a:pt x="124" y="1"/>
                    <a:pt x="145" y="1"/>
                    <a:pt x="64" y="3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8432" name="Group 71"/>
          <p:cNvGrpSpPr>
            <a:grpSpLocks/>
          </p:cNvGrpSpPr>
          <p:nvPr/>
        </p:nvGrpSpPr>
        <p:grpSpPr bwMode="auto">
          <a:xfrm>
            <a:off x="4727575" y="3063875"/>
            <a:ext cx="381000" cy="906463"/>
            <a:chOff x="7927" y="3804"/>
            <a:chExt cx="640" cy="1141"/>
          </a:xfrm>
        </p:grpSpPr>
        <p:grpSp>
          <p:nvGrpSpPr>
            <p:cNvPr id="188491" name="Group 27"/>
            <p:cNvGrpSpPr>
              <a:grpSpLocks/>
            </p:cNvGrpSpPr>
            <p:nvPr/>
          </p:nvGrpSpPr>
          <p:grpSpPr bwMode="auto">
            <a:xfrm>
              <a:off x="7927" y="3804"/>
              <a:ext cx="640" cy="580"/>
              <a:chOff x="4334" y="6034"/>
              <a:chExt cx="640" cy="580"/>
            </a:xfrm>
          </p:grpSpPr>
          <p:sp>
            <p:nvSpPr>
              <p:cNvPr id="188495" name="Freeform 25"/>
              <p:cNvSpPr>
                <a:spLocks/>
              </p:cNvSpPr>
              <p:nvPr/>
            </p:nvSpPr>
            <p:spPr bwMode="auto">
              <a:xfrm>
                <a:off x="4334" y="6034"/>
                <a:ext cx="640" cy="578"/>
              </a:xfrm>
              <a:custGeom>
                <a:avLst/>
                <a:gdLst>
                  <a:gd name="T0" fmla="*/ 64 w 640"/>
                  <a:gd name="T1" fmla="*/ 578 h 578"/>
                  <a:gd name="T2" fmla="*/ 640 w 640"/>
                  <a:gd name="T3" fmla="*/ 576 h 578"/>
                  <a:gd name="T4" fmla="*/ 638 w 640"/>
                  <a:gd name="T5" fmla="*/ 4 h 578"/>
                  <a:gd name="T6" fmla="*/ 0 w 640"/>
                  <a:gd name="T7" fmla="*/ 0 h 578"/>
                  <a:gd name="T8" fmla="*/ 64 w 640"/>
                  <a:gd name="T9" fmla="*/ 578 h 5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40"/>
                  <a:gd name="T16" fmla="*/ 0 h 578"/>
                  <a:gd name="T17" fmla="*/ 640 w 640"/>
                  <a:gd name="T18" fmla="*/ 578 h 5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40" h="578">
                    <a:moveTo>
                      <a:pt x="64" y="578"/>
                    </a:moveTo>
                    <a:lnTo>
                      <a:pt x="640" y="576"/>
                    </a:lnTo>
                    <a:lnTo>
                      <a:pt x="638" y="4"/>
                    </a:lnTo>
                    <a:lnTo>
                      <a:pt x="0" y="0"/>
                    </a:lnTo>
                    <a:lnTo>
                      <a:pt x="64" y="578"/>
                    </a:lnTo>
                    <a:close/>
                  </a:path>
                </a:pathLst>
              </a:custGeom>
              <a:solidFill>
                <a:srgbClr val="FFC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496" name="AutoShape 26"/>
              <p:cNvSpPr>
                <a:spLocks noChangeArrowheads="1"/>
              </p:cNvSpPr>
              <p:nvPr/>
            </p:nvSpPr>
            <p:spPr bwMode="auto">
              <a:xfrm rot="-5400000">
                <a:off x="4398" y="6038"/>
                <a:ext cx="576" cy="576"/>
              </a:xfrm>
              <a:prstGeom prst="rtTriangle">
                <a:avLst/>
              </a:prstGeom>
              <a:solidFill>
                <a:srgbClr val="FF99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lIns="38405" tIns="19202" rIns="38405" bIns="19202" anchor="ctr"/>
              <a:lstStyle/>
              <a:p>
                <a:pPr defTabSz="384175"/>
                <a:endParaRPr lang="fr-FR"/>
              </a:p>
            </p:txBody>
          </p:sp>
        </p:grpSp>
        <p:grpSp>
          <p:nvGrpSpPr>
            <p:cNvPr id="188492" name="Group 34"/>
            <p:cNvGrpSpPr>
              <a:grpSpLocks/>
            </p:cNvGrpSpPr>
            <p:nvPr/>
          </p:nvGrpSpPr>
          <p:grpSpPr bwMode="auto">
            <a:xfrm flipV="1">
              <a:off x="7927" y="4365"/>
              <a:ext cx="640" cy="580"/>
              <a:chOff x="4334" y="6034"/>
              <a:chExt cx="640" cy="580"/>
            </a:xfrm>
          </p:grpSpPr>
          <p:sp>
            <p:nvSpPr>
              <p:cNvPr id="188493" name="Freeform 35"/>
              <p:cNvSpPr>
                <a:spLocks/>
              </p:cNvSpPr>
              <p:nvPr/>
            </p:nvSpPr>
            <p:spPr bwMode="auto">
              <a:xfrm>
                <a:off x="4334" y="6034"/>
                <a:ext cx="640" cy="578"/>
              </a:xfrm>
              <a:custGeom>
                <a:avLst/>
                <a:gdLst>
                  <a:gd name="T0" fmla="*/ 64 w 640"/>
                  <a:gd name="T1" fmla="*/ 578 h 578"/>
                  <a:gd name="T2" fmla="*/ 640 w 640"/>
                  <a:gd name="T3" fmla="*/ 576 h 578"/>
                  <a:gd name="T4" fmla="*/ 638 w 640"/>
                  <a:gd name="T5" fmla="*/ 4 h 578"/>
                  <a:gd name="T6" fmla="*/ 0 w 640"/>
                  <a:gd name="T7" fmla="*/ 0 h 578"/>
                  <a:gd name="T8" fmla="*/ 64 w 640"/>
                  <a:gd name="T9" fmla="*/ 578 h 5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40"/>
                  <a:gd name="T16" fmla="*/ 0 h 578"/>
                  <a:gd name="T17" fmla="*/ 640 w 640"/>
                  <a:gd name="T18" fmla="*/ 578 h 5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40" h="578">
                    <a:moveTo>
                      <a:pt x="64" y="578"/>
                    </a:moveTo>
                    <a:lnTo>
                      <a:pt x="640" y="576"/>
                    </a:lnTo>
                    <a:lnTo>
                      <a:pt x="638" y="4"/>
                    </a:lnTo>
                    <a:lnTo>
                      <a:pt x="0" y="0"/>
                    </a:lnTo>
                    <a:lnTo>
                      <a:pt x="64" y="578"/>
                    </a:lnTo>
                    <a:close/>
                  </a:path>
                </a:pathLst>
              </a:custGeom>
              <a:solidFill>
                <a:srgbClr val="FFC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494" name="AutoShape 36"/>
              <p:cNvSpPr>
                <a:spLocks noChangeArrowheads="1"/>
              </p:cNvSpPr>
              <p:nvPr/>
            </p:nvSpPr>
            <p:spPr bwMode="auto">
              <a:xfrm rot="-5400000">
                <a:off x="4398" y="6038"/>
                <a:ext cx="576" cy="576"/>
              </a:xfrm>
              <a:prstGeom prst="rtTriangle">
                <a:avLst/>
              </a:prstGeom>
              <a:solidFill>
                <a:srgbClr val="FF99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lIns="38405" tIns="19202" rIns="38405" bIns="19202" anchor="ctr"/>
              <a:lstStyle/>
              <a:p>
                <a:pPr defTabSz="384175"/>
                <a:endParaRPr lang="fr-FR"/>
              </a:p>
            </p:txBody>
          </p:sp>
        </p:grpSp>
      </p:grpSp>
      <p:sp>
        <p:nvSpPr>
          <p:cNvPr id="188433" name="Freeform 41"/>
          <p:cNvSpPr>
            <a:spLocks/>
          </p:cNvSpPr>
          <p:nvPr/>
        </p:nvSpPr>
        <p:spPr bwMode="auto">
          <a:xfrm>
            <a:off x="5403850" y="3106738"/>
            <a:ext cx="101600" cy="819150"/>
          </a:xfrm>
          <a:custGeom>
            <a:avLst/>
            <a:gdLst>
              <a:gd name="T0" fmla="*/ 2147483647 w 340"/>
              <a:gd name="T1" fmla="*/ 2147483647 h 976"/>
              <a:gd name="T2" fmla="*/ 0 w 340"/>
              <a:gd name="T3" fmla="*/ 2147483647 h 976"/>
              <a:gd name="T4" fmla="*/ 2147483647 w 340"/>
              <a:gd name="T5" fmla="*/ 2147483647 h 976"/>
              <a:gd name="T6" fmla="*/ 2147483647 w 340"/>
              <a:gd name="T7" fmla="*/ 2147483647 h 976"/>
              <a:gd name="T8" fmla="*/ 2147483647 w 340"/>
              <a:gd name="T9" fmla="*/ 2147483647 h 976"/>
              <a:gd name="T10" fmla="*/ 2147483647 w 340"/>
              <a:gd name="T11" fmla="*/ 2147483647 h 976"/>
              <a:gd name="T12" fmla="*/ 2147483647 w 340"/>
              <a:gd name="T13" fmla="*/ 2147483647 h 97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40"/>
              <a:gd name="T22" fmla="*/ 0 h 976"/>
              <a:gd name="T23" fmla="*/ 340 w 340"/>
              <a:gd name="T24" fmla="*/ 976 h 97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40" h="976">
                <a:moveTo>
                  <a:pt x="236" y="6"/>
                </a:moveTo>
                <a:cubicBezTo>
                  <a:pt x="110" y="174"/>
                  <a:pt x="2" y="355"/>
                  <a:pt x="0" y="518"/>
                </a:cubicBezTo>
                <a:cubicBezTo>
                  <a:pt x="0" y="686"/>
                  <a:pt x="130" y="864"/>
                  <a:pt x="240" y="974"/>
                </a:cubicBezTo>
                <a:cubicBezTo>
                  <a:pt x="340" y="972"/>
                  <a:pt x="213" y="976"/>
                  <a:pt x="308" y="974"/>
                </a:cubicBezTo>
                <a:cubicBezTo>
                  <a:pt x="272" y="854"/>
                  <a:pt x="196" y="675"/>
                  <a:pt x="196" y="512"/>
                </a:cubicBezTo>
                <a:cubicBezTo>
                  <a:pt x="196" y="350"/>
                  <a:pt x="276" y="96"/>
                  <a:pt x="310" y="4"/>
                </a:cubicBezTo>
                <a:cubicBezTo>
                  <a:pt x="191" y="6"/>
                  <a:pt x="298" y="0"/>
                  <a:pt x="236" y="6"/>
                </a:cubicBezTo>
                <a:close/>
              </a:path>
            </a:pathLst>
          </a:custGeom>
          <a:solidFill>
            <a:schemeClr val="hlink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88434" name="Group 43"/>
          <p:cNvGrpSpPr>
            <a:grpSpLocks/>
          </p:cNvGrpSpPr>
          <p:nvPr/>
        </p:nvGrpSpPr>
        <p:grpSpPr bwMode="auto">
          <a:xfrm rot="10800000">
            <a:off x="6980238" y="3125788"/>
            <a:ext cx="215900" cy="782637"/>
            <a:chOff x="6076" y="3925"/>
            <a:chExt cx="431" cy="821"/>
          </a:xfrm>
        </p:grpSpPr>
        <p:sp>
          <p:nvSpPr>
            <p:cNvPr id="188489" name="Freeform 44"/>
            <p:cNvSpPr>
              <a:spLocks/>
            </p:cNvSpPr>
            <p:nvPr/>
          </p:nvSpPr>
          <p:spPr bwMode="auto">
            <a:xfrm>
              <a:off x="6076" y="3925"/>
              <a:ext cx="220" cy="821"/>
            </a:xfrm>
            <a:custGeom>
              <a:avLst/>
              <a:gdLst>
                <a:gd name="T0" fmla="*/ 41 w 220"/>
                <a:gd name="T1" fmla="*/ 5 h 821"/>
                <a:gd name="T2" fmla="*/ 0 w 220"/>
                <a:gd name="T3" fmla="*/ 433 h 821"/>
                <a:gd name="T4" fmla="*/ 32 w 220"/>
                <a:gd name="T5" fmla="*/ 821 h 821"/>
                <a:gd name="T6" fmla="*/ 220 w 220"/>
                <a:gd name="T7" fmla="*/ 819 h 821"/>
                <a:gd name="T8" fmla="*/ 156 w 220"/>
                <a:gd name="T9" fmla="*/ 429 h 821"/>
                <a:gd name="T10" fmla="*/ 220 w 220"/>
                <a:gd name="T11" fmla="*/ 2 h 821"/>
                <a:gd name="T12" fmla="*/ 41 w 220"/>
                <a:gd name="T13" fmla="*/ 5 h 8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0"/>
                <a:gd name="T22" fmla="*/ 0 h 821"/>
                <a:gd name="T23" fmla="*/ 220 w 220"/>
                <a:gd name="T24" fmla="*/ 821 h 8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0" h="821">
                  <a:moveTo>
                    <a:pt x="41" y="5"/>
                  </a:moveTo>
                  <a:cubicBezTo>
                    <a:pt x="22" y="155"/>
                    <a:pt x="2" y="297"/>
                    <a:pt x="0" y="433"/>
                  </a:cubicBezTo>
                  <a:cubicBezTo>
                    <a:pt x="0" y="573"/>
                    <a:pt x="4" y="697"/>
                    <a:pt x="32" y="821"/>
                  </a:cubicBezTo>
                  <a:cubicBezTo>
                    <a:pt x="132" y="819"/>
                    <a:pt x="125" y="821"/>
                    <a:pt x="220" y="819"/>
                  </a:cubicBezTo>
                  <a:cubicBezTo>
                    <a:pt x="203" y="719"/>
                    <a:pt x="156" y="565"/>
                    <a:pt x="156" y="429"/>
                  </a:cubicBezTo>
                  <a:cubicBezTo>
                    <a:pt x="156" y="293"/>
                    <a:pt x="203" y="86"/>
                    <a:pt x="220" y="2"/>
                  </a:cubicBezTo>
                  <a:cubicBezTo>
                    <a:pt x="101" y="3"/>
                    <a:pt x="103" y="0"/>
                    <a:pt x="41" y="5"/>
                  </a:cubicBezTo>
                  <a:close/>
                </a:path>
              </a:pathLst>
            </a:custGeom>
            <a:solidFill>
              <a:srgbClr val="66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490" name="Freeform 45"/>
            <p:cNvSpPr>
              <a:spLocks/>
            </p:cNvSpPr>
            <p:nvPr/>
          </p:nvSpPr>
          <p:spPr bwMode="auto">
            <a:xfrm>
              <a:off x="6233" y="3926"/>
              <a:ext cx="274" cy="819"/>
            </a:xfrm>
            <a:custGeom>
              <a:avLst/>
              <a:gdLst>
                <a:gd name="T0" fmla="*/ 64 w 274"/>
                <a:gd name="T1" fmla="*/ 3 h 819"/>
                <a:gd name="T2" fmla="*/ 2 w 274"/>
                <a:gd name="T3" fmla="*/ 419 h 819"/>
                <a:gd name="T4" fmla="*/ 55 w 274"/>
                <a:gd name="T5" fmla="*/ 819 h 819"/>
                <a:gd name="T6" fmla="*/ 243 w 274"/>
                <a:gd name="T7" fmla="*/ 817 h 819"/>
                <a:gd name="T8" fmla="*/ 274 w 274"/>
                <a:gd name="T9" fmla="*/ 428 h 819"/>
                <a:gd name="T10" fmla="*/ 243 w 274"/>
                <a:gd name="T11" fmla="*/ 0 h 819"/>
                <a:gd name="T12" fmla="*/ 64 w 274"/>
                <a:gd name="T13" fmla="*/ 3 h 8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4"/>
                <a:gd name="T22" fmla="*/ 0 h 819"/>
                <a:gd name="T23" fmla="*/ 274 w 274"/>
                <a:gd name="T24" fmla="*/ 819 h 81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4" h="819">
                  <a:moveTo>
                    <a:pt x="64" y="3"/>
                  </a:moveTo>
                  <a:cubicBezTo>
                    <a:pt x="40" y="149"/>
                    <a:pt x="4" y="283"/>
                    <a:pt x="2" y="419"/>
                  </a:cubicBezTo>
                  <a:cubicBezTo>
                    <a:pt x="0" y="555"/>
                    <a:pt x="15" y="753"/>
                    <a:pt x="55" y="819"/>
                  </a:cubicBezTo>
                  <a:cubicBezTo>
                    <a:pt x="155" y="817"/>
                    <a:pt x="148" y="819"/>
                    <a:pt x="243" y="817"/>
                  </a:cubicBezTo>
                  <a:cubicBezTo>
                    <a:pt x="263" y="704"/>
                    <a:pt x="274" y="564"/>
                    <a:pt x="274" y="428"/>
                  </a:cubicBezTo>
                  <a:cubicBezTo>
                    <a:pt x="274" y="292"/>
                    <a:pt x="263" y="109"/>
                    <a:pt x="243" y="0"/>
                  </a:cubicBezTo>
                  <a:cubicBezTo>
                    <a:pt x="124" y="1"/>
                    <a:pt x="145" y="1"/>
                    <a:pt x="64" y="3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8435" name="Group 74"/>
          <p:cNvGrpSpPr>
            <a:grpSpLocks noChangeAspect="1"/>
          </p:cNvGrpSpPr>
          <p:nvPr/>
        </p:nvGrpSpPr>
        <p:grpSpPr bwMode="auto">
          <a:xfrm>
            <a:off x="369888" y="4503738"/>
            <a:ext cx="1066800" cy="1084262"/>
            <a:chOff x="974" y="5361"/>
            <a:chExt cx="1194" cy="1194"/>
          </a:xfrm>
        </p:grpSpPr>
        <p:sp>
          <p:nvSpPr>
            <p:cNvPr id="188487" name="Oval 72"/>
            <p:cNvSpPr>
              <a:spLocks noChangeAspect="1" noChangeArrowheads="1"/>
            </p:cNvSpPr>
            <p:nvPr/>
          </p:nvSpPr>
          <p:spPr bwMode="auto">
            <a:xfrm>
              <a:off x="974" y="5361"/>
              <a:ext cx="1194" cy="1194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38405" tIns="19202" rIns="38405" bIns="19202" anchor="ctr"/>
            <a:lstStyle/>
            <a:p>
              <a:pPr defTabSz="384175"/>
              <a:endParaRPr lang="fr-FR"/>
            </a:p>
          </p:txBody>
        </p:sp>
        <p:sp>
          <p:nvSpPr>
            <p:cNvPr id="188488" name="AutoShape 73"/>
            <p:cNvSpPr>
              <a:spLocks noChangeAspect="1" noChangeArrowheads="1"/>
            </p:cNvSpPr>
            <p:nvPr/>
          </p:nvSpPr>
          <p:spPr bwMode="auto">
            <a:xfrm>
              <a:off x="1123" y="5858"/>
              <a:ext cx="896" cy="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lIns="38405" tIns="19202" rIns="38405" bIns="19202" anchor="ctr"/>
            <a:lstStyle/>
            <a:p>
              <a:pPr defTabSz="384175"/>
              <a:endParaRPr lang="fr-FR"/>
            </a:p>
          </p:txBody>
        </p:sp>
      </p:grpSp>
      <p:grpSp>
        <p:nvGrpSpPr>
          <p:cNvPr id="188436" name="Group 105"/>
          <p:cNvGrpSpPr>
            <a:grpSpLocks/>
          </p:cNvGrpSpPr>
          <p:nvPr/>
        </p:nvGrpSpPr>
        <p:grpSpPr bwMode="auto">
          <a:xfrm>
            <a:off x="4376738" y="4525963"/>
            <a:ext cx="1054100" cy="1096962"/>
            <a:chOff x="2757" y="2851"/>
            <a:chExt cx="664" cy="724"/>
          </a:xfrm>
        </p:grpSpPr>
        <p:sp>
          <p:nvSpPr>
            <p:cNvPr id="188469" name="Rectangle 75"/>
            <p:cNvSpPr>
              <a:spLocks noChangeAspect="1" noChangeArrowheads="1"/>
            </p:cNvSpPr>
            <p:nvPr/>
          </p:nvSpPr>
          <p:spPr bwMode="auto">
            <a:xfrm>
              <a:off x="2775" y="2851"/>
              <a:ext cx="646" cy="695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38405" tIns="19202" rIns="38405" bIns="19202" anchor="ctr"/>
            <a:lstStyle/>
            <a:p>
              <a:pPr defTabSz="384175"/>
              <a:endParaRPr lang="fr-FR"/>
            </a:p>
          </p:txBody>
        </p:sp>
        <p:sp>
          <p:nvSpPr>
            <p:cNvPr id="188470" name="Line 76"/>
            <p:cNvSpPr>
              <a:spLocks noChangeAspect="1" noChangeShapeType="1"/>
            </p:cNvSpPr>
            <p:nvPr/>
          </p:nvSpPr>
          <p:spPr bwMode="auto">
            <a:xfrm>
              <a:off x="2775" y="3202"/>
              <a:ext cx="641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88471" name="Group 79"/>
            <p:cNvGrpSpPr>
              <a:grpSpLocks noChangeAspect="1"/>
            </p:cNvGrpSpPr>
            <p:nvPr/>
          </p:nvGrpSpPr>
          <p:grpSpPr bwMode="auto">
            <a:xfrm>
              <a:off x="2786" y="2868"/>
              <a:ext cx="236" cy="254"/>
              <a:chOff x="7872" y="5256"/>
              <a:chExt cx="208" cy="208"/>
            </a:xfrm>
          </p:grpSpPr>
          <p:sp>
            <p:nvSpPr>
              <p:cNvPr id="188485" name="Line 77"/>
              <p:cNvSpPr>
                <a:spLocks noChangeAspect="1" noChangeShapeType="1"/>
              </p:cNvSpPr>
              <p:nvPr/>
            </p:nvSpPr>
            <p:spPr bwMode="auto">
              <a:xfrm>
                <a:off x="7976" y="5256"/>
                <a:ext cx="0" cy="208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486" name="Line 78"/>
              <p:cNvSpPr>
                <a:spLocks noChangeAspect="1" noChangeShapeType="1"/>
              </p:cNvSpPr>
              <p:nvPr/>
            </p:nvSpPr>
            <p:spPr bwMode="auto">
              <a:xfrm rot="-5400000">
                <a:off x="7976" y="5256"/>
                <a:ext cx="0" cy="208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8472" name="Group 80"/>
            <p:cNvGrpSpPr>
              <a:grpSpLocks noChangeAspect="1"/>
            </p:cNvGrpSpPr>
            <p:nvPr/>
          </p:nvGrpSpPr>
          <p:grpSpPr bwMode="auto">
            <a:xfrm rot="2700000">
              <a:off x="2748" y="3331"/>
              <a:ext cx="253" cy="235"/>
              <a:chOff x="7872" y="5256"/>
              <a:chExt cx="208" cy="208"/>
            </a:xfrm>
          </p:grpSpPr>
          <p:sp>
            <p:nvSpPr>
              <p:cNvPr id="188483" name="Line 81"/>
              <p:cNvSpPr>
                <a:spLocks noChangeAspect="1" noChangeShapeType="1"/>
              </p:cNvSpPr>
              <p:nvPr/>
            </p:nvSpPr>
            <p:spPr bwMode="auto">
              <a:xfrm>
                <a:off x="7976" y="5256"/>
                <a:ext cx="0" cy="208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484" name="Line 82"/>
              <p:cNvSpPr>
                <a:spLocks noChangeAspect="1" noChangeShapeType="1"/>
              </p:cNvSpPr>
              <p:nvPr/>
            </p:nvSpPr>
            <p:spPr bwMode="auto">
              <a:xfrm rot="-5400000">
                <a:off x="7976" y="5256"/>
                <a:ext cx="0" cy="208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8473" name="Group 106"/>
            <p:cNvGrpSpPr>
              <a:grpSpLocks/>
            </p:cNvGrpSpPr>
            <p:nvPr/>
          </p:nvGrpSpPr>
          <p:grpSpPr bwMode="auto">
            <a:xfrm>
              <a:off x="2930" y="3032"/>
              <a:ext cx="324" cy="331"/>
              <a:chOff x="2930" y="3023"/>
              <a:chExt cx="324" cy="349"/>
            </a:xfrm>
          </p:grpSpPr>
          <p:sp>
            <p:nvSpPr>
              <p:cNvPr id="188474" name="Oval 83"/>
              <p:cNvSpPr>
                <a:spLocks noChangeAspect="1" noChangeArrowheads="1"/>
              </p:cNvSpPr>
              <p:nvPr/>
            </p:nvSpPr>
            <p:spPr bwMode="auto">
              <a:xfrm>
                <a:off x="2930" y="3023"/>
                <a:ext cx="324" cy="349"/>
              </a:xfrm>
              <a:prstGeom prst="ellipse">
                <a:avLst/>
              </a:prstGeom>
              <a:solidFill>
                <a:srgbClr val="FFFF66">
                  <a:alpha val="74901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lIns="38405" tIns="19202" rIns="38405" bIns="19202" anchor="ctr"/>
              <a:lstStyle/>
              <a:p>
                <a:pPr defTabSz="384175"/>
                <a:endParaRPr lang="fr-FR"/>
              </a:p>
            </p:txBody>
          </p:sp>
          <p:sp>
            <p:nvSpPr>
              <p:cNvPr id="188475" name="Oval 84"/>
              <p:cNvSpPr>
                <a:spLocks noChangeAspect="1" noChangeArrowheads="1"/>
              </p:cNvSpPr>
              <p:nvPr/>
            </p:nvSpPr>
            <p:spPr bwMode="auto">
              <a:xfrm>
                <a:off x="3037" y="3138"/>
                <a:ext cx="110" cy="119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lIns="38405" tIns="19202" rIns="38405" bIns="19202" anchor="ctr"/>
              <a:lstStyle/>
              <a:p>
                <a:pPr defTabSz="384175"/>
                <a:endParaRPr lang="fr-FR"/>
              </a:p>
            </p:txBody>
          </p:sp>
          <p:grpSp>
            <p:nvGrpSpPr>
              <p:cNvPr id="188476" name="Group 92"/>
              <p:cNvGrpSpPr>
                <a:grpSpLocks noChangeAspect="1"/>
              </p:cNvGrpSpPr>
              <p:nvPr/>
            </p:nvGrpSpPr>
            <p:grpSpPr bwMode="auto">
              <a:xfrm>
                <a:off x="2965" y="3092"/>
                <a:ext cx="254" cy="211"/>
                <a:chOff x="6198" y="5304"/>
                <a:chExt cx="452" cy="348"/>
              </a:xfrm>
            </p:grpSpPr>
            <p:grpSp>
              <p:nvGrpSpPr>
                <p:cNvPr id="188477" name="Group 88"/>
                <p:cNvGrpSpPr>
                  <a:grpSpLocks noChangeAspect="1"/>
                </p:cNvGrpSpPr>
                <p:nvPr/>
              </p:nvGrpSpPr>
              <p:grpSpPr bwMode="auto">
                <a:xfrm>
                  <a:off x="6198" y="5304"/>
                  <a:ext cx="452" cy="124"/>
                  <a:chOff x="6196" y="5304"/>
                  <a:chExt cx="452" cy="124"/>
                </a:xfrm>
              </p:grpSpPr>
              <p:sp>
                <p:nvSpPr>
                  <p:cNvPr id="188481" name="Line 86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6196" y="5304"/>
                    <a:ext cx="152" cy="124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8482" name="Line 87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6496" y="5304"/>
                    <a:ext cx="152" cy="124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8478" name="Group 89"/>
                <p:cNvGrpSpPr>
                  <a:grpSpLocks noChangeAspect="1"/>
                </p:cNvGrpSpPr>
                <p:nvPr/>
              </p:nvGrpSpPr>
              <p:grpSpPr bwMode="auto">
                <a:xfrm flipV="1">
                  <a:off x="6198" y="5528"/>
                  <a:ext cx="452" cy="124"/>
                  <a:chOff x="6196" y="5304"/>
                  <a:chExt cx="452" cy="124"/>
                </a:xfrm>
              </p:grpSpPr>
              <p:sp>
                <p:nvSpPr>
                  <p:cNvPr id="188479" name="Line 90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6196" y="5304"/>
                    <a:ext cx="152" cy="124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8480" name="Line 91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6496" y="5304"/>
                    <a:ext cx="152" cy="124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</p:grpSp>
      <p:grpSp>
        <p:nvGrpSpPr>
          <p:cNvPr id="188437" name="Group 111"/>
          <p:cNvGrpSpPr>
            <a:grpSpLocks noChangeAspect="1"/>
          </p:cNvGrpSpPr>
          <p:nvPr/>
        </p:nvGrpSpPr>
        <p:grpSpPr bwMode="auto">
          <a:xfrm>
            <a:off x="7045325" y="4511675"/>
            <a:ext cx="1492250" cy="1069975"/>
            <a:chOff x="12553" y="5898"/>
            <a:chExt cx="1394" cy="1179"/>
          </a:xfrm>
        </p:grpSpPr>
        <p:sp>
          <p:nvSpPr>
            <p:cNvPr id="188455" name="Rectangle 95"/>
            <p:cNvSpPr>
              <a:spLocks noChangeAspect="1" noChangeArrowheads="1"/>
            </p:cNvSpPr>
            <p:nvPr/>
          </p:nvSpPr>
          <p:spPr bwMode="auto">
            <a:xfrm>
              <a:off x="12768" y="5898"/>
              <a:ext cx="1179" cy="1179"/>
            </a:xfrm>
            <a:prstGeom prst="rect">
              <a:avLst/>
            </a:prstGeom>
            <a:solidFill>
              <a:srgbClr val="3333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38405" tIns="19202" rIns="38405" bIns="19202" anchor="ctr"/>
            <a:lstStyle/>
            <a:p>
              <a:pPr defTabSz="384175"/>
              <a:endParaRPr lang="fr-FR"/>
            </a:p>
          </p:txBody>
        </p:sp>
        <p:grpSp>
          <p:nvGrpSpPr>
            <p:cNvPr id="188456" name="Group 102"/>
            <p:cNvGrpSpPr>
              <a:grpSpLocks noChangeAspect="1"/>
            </p:cNvGrpSpPr>
            <p:nvPr/>
          </p:nvGrpSpPr>
          <p:grpSpPr bwMode="auto">
            <a:xfrm>
              <a:off x="12909" y="5992"/>
              <a:ext cx="897" cy="992"/>
              <a:chOff x="12909" y="6016"/>
              <a:chExt cx="897" cy="992"/>
            </a:xfrm>
          </p:grpSpPr>
          <p:sp>
            <p:nvSpPr>
              <p:cNvPr id="188465" name="AutoShape 98"/>
              <p:cNvSpPr>
                <a:spLocks noChangeAspect="1" noChangeArrowheads="1"/>
              </p:cNvSpPr>
              <p:nvPr/>
            </p:nvSpPr>
            <p:spPr bwMode="auto">
              <a:xfrm>
                <a:off x="12909" y="6016"/>
                <a:ext cx="896" cy="200"/>
              </a:xfrm>
              <a:prstGeom prst="roundRect">
                <a:avLst>
                  <a:gd name="adj" fmla="val 50000"/>
                </a:avLst>
              </a:prstGeom>
              <a:solidFill>
                <a:srgbClr val="5F5F5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lIns="38405" tIns="19202" rIns="38405" bIns="19202" anchor="ctr"/>
              <a:lstStyle/>
              <a:p>
                <a:pPr defTabSz="384175"/>
                <a:endParaRPr lang="fr-FR"/>
              </a:p>
            </p:txBody>
          </p:sp>
          <p:sp>
            <p:nvSpPr>
              <p:cNvPr id="188466" name="AutoShape 99"/>
              <p:cNvSpPr>
                <a:spLocks noChangeAspect="1" noChangeArrowheads="1"/>
              </p:cNvSpPr>
              <p:nvPr/>
            </p:nvSpPr>
            <p:spPr bwMode="auto">
              <a:xfrm>
                <a:off x="12910" y="6280"/>
                <a:ext cx="896" cy="200"/>
              </a:xfrm>
              <a:prstGeom prst="roundRect">
                <a:avLst>
                  <a:gd name="adj" fmla="val 50000"/>
                </a:avLst>
              </a:prstGeom>
              <a:solidFill>
                <a:srgbClr val="5F5F5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lIns="38405" tIns="19202" rIns="38405" bIns="19202" anchor="ctr"/>
              <a:lstStyle/>
              <a:p>
                <a:pPr defTabSz="384175"/>
                <a:endParaRPr lang="fr-FR"/>
              </a:p>
            </p:txBody>
          </p:sp>
          <p:sp>
            <p:nvSpPr>
              <p:cNvPr id="188467" name="AutoShape 100"/>
              <p:cNvSpPr>
                <a:spLocks noChangeAspect="1" noChangeArrowheads="1"/>
              </p:cNvSpPr>
              <p:nvPr/>
            </p:nvSpPr>
            <p:spPr bwMode="auto">
              <a:xfrm>
                <a:off x="12910" y="6544"/>
                <a:ext cx="896" cy="200"/>
              </a:xfrm>
              <a:prstGeom prst="roundRect">
                <a:avLst>
                  <a:gd name="adj" fmla="val 50000"/>
                </a:avLst>
              </a:prstGeom>
              <a:solidFill>
                <a:srgbClr val="5F5F5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lIns="38405" tIns="19202" rIns="38405" bIns="19202" anchor="ctr"/>
              <a:lstStyle/>
              <a:p>
                <a:pPr defTabSz="384175"/>
                <a:endParaRPr lang="fr-FR"/>
              </a:p>
            </p:txBody>
          </p:sp>
          <p:sp>
            <p:nvSpPr>
              <p:cNvPr id="188468" name="AutoShape 101"/>
              <p:cNvSpPr>
                <a:spLocks noChangeAspect="1" noChangeArrowheads="1"/>
              </p:cNvSpPr>
              <p:nvPr/>
            </p:nvSpPr>
            <p:spPr bwMode="auto">
              <a:xfrm>
                <a:off x="12910" y="6808"/>
                <a:ext cx="896" cy="200"/>
              </a:xfrm>
              <a:prstGeom prst="roundRect">
                <a:avLst>
                  <a:gd name="adj" fmla="val 50000"/>
                </a:avLst>
              </a:prstGeom>
              <a:solidFill>
                <a:srgbClr val="5F5F5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lIns="38405" tIns="19202" rIns="38405" bIns="19202" anchor="ctr"/>
              <a:lstStyle/>
              <a:p>
                <a:pPr defTabSz="384175"/>
                <a:endParaRPr lang="fr-FR"/>
              </a:p>
            </p:txBody>
          </p:sp>
        </p:grpSp>
        <p:sp>
          <p:nvSpPr>
            <p:cNvPr id="188457" name="AutoShape 103"/>
            <p:cNvSpPr>
              <a:spLocks noChangeAspect="1" noChangeArrowheads="1"/>
            </p:cNvSpPr>
            <p:nvPr/>
          </p:nvSpPr>
          <p:spPr bwMode="auto">
            <a:xfrm>
              <a:off x="13303" y="6039"/>
              <a:ext cx="108" cy="108"/>
            </a:xfrm>
            <a:prstGeom prst="star4">
              <a:avLst>
                <a:gd name="adj" fmla="val 12500"/>
              </a:avLst>
            </a:prstGeom>
            <a:solidFill>
              <a:srgbClr val="FFFF66"/>
            </a:solidFill>
            <a:ln w="9525">
              <a:noFill/>
              <a:miter lim="800000"/>
              <a:headEnd/>
              <a:tailEnd/>
            </a:ln>
          </p:spPr>
          <p:txBody>
            <a:bodyPr wrap="none" lIns="38405" tIns="19202" rIns="38405" bIns="19202" anchor="ctr"/>
            <a:lstStyle/>
            <a:p>
              <a:pPr defTabSz="384175"/>
              <a:endParaRPr lang="fr-FR"/>
            </a:p>
          </p:txBody>
        </p:sp>
        <p:sp>
          <p:nvSpPr>
            <p:cNvPr id="188458" name="AutoShape 104"/>
            <p:cNvSpPr>
              <a:spLocks noChangeAspect="1" noChangeArrowheads="1"/>
            </p:cNvSpPr>
            <p:nvPr/>
          </p:nvSpPr>
          <p:spPr bwMode="auto">
            <a:xfrm>
              <a:off x="13304" y="6307"/>
              <a:ext cx="108" cy="108"/>
            </a:xfrm>
            <a:prstGeom prst="star4">
              <a:avLst>
                <a:gd name="adj" fmla="val 12500"/>
              </a:avLst>
            </a:prstGeom>
            <a:solidFill>
              <a:srgbClr val="FFFF66"/>
            </a:solidFill>
            <a:ln w="9525">
              <a:noFill/>
              <a:miter lim="800000"/>
              <a:headEnd/>
              <a:tailEnd/>
            </a:ln>
          </p:spPr>
          <p:txBody>
            <a:bodyPr wrap="none" lIns="38405" tIns="19202" rIns="38405" bIns="19202" anchor="ctr"/>
            <a:lstStyle/>
            <a:p>
              <a:pPr defTabSz="384175"/>
              <a:endParaRPr lang="fr-FR"/>
            </a:p>
          </p:txBody>
        </p:sp>
        <p:sp>
          <p:nvSpPr>
            <p:cNvPr id="188459" name="AutoShape 105"/>
            <p:cNvSpPr>
              <a:spLocks noChangeAspect="1" noChangeArrowheads="1"/>
            </p:cNvSpPr>
            <p:nvPr/>
          </p:nvSpPr>
          <p:spPr bwMode="auto">
            <a:xfrm>
              <a:off x="13304" y="6557"/>
              <a:ext cx="108" cy="108"/>
            </a:xfrm>
            <a:prstGeom prst="star4">
              <a:avLst>
                <a:gd name="adj" fmla="val 12500"/>
              </a:avLst>
            </a:prstGeom>
            <a:solidFill>
              <a:srgbClr val="FFFF66"/>
            </a:solidFill>
            <a:ln w="9525">
              <a:noFill/>
              <a:miter lim="800000"/>
              <a:headEnd/>
              <a:tailEnd/>
            </a:ln>
          </p:spPr>
          <p:txBody>
            <a:bodyPr wrap="none" lIns="38405" tIns="19202" rIns="38405" bIns="19202" anchor="ctr"/>
            <a:lstStyle/>
            <a:p>
              <a:pPr defTabSz="384175"/>
              <a:endParaRPr lang="fr-FR"/>
            </a:p>
          </p:txBody>
        </p:sp>
        <p:sp>
          <p:nvSpPr>
            <p:cNvPr id="188460" name="AutoShape 106"/>
            <p:cNvSpPr>
              <a:spLocks noChangeAspect="1" noChangeArrowheads="1"/>
            </p:cNvSpPr>
            <p:nvPr/>
          </p:nvSpPr>
          <p:spPr bwMode="auto">
            <a:xfrm>
              <a:off x="13303" y="6828"/>
              <a:ext cx="108" cy="108"/>
            </a:xfrm>
            <a:prstGeom prst="star4">
              <a:avLst>
                <a:gd name="adj" fmla="val 12500"/>
              </a:avLst>
            </a:prstGeom>
            <a:solidFill>
              <a:srgbClr val="FFFF66"/>
            </a:solidFill>
            <a:ln w="9525">
              <a:noFill/>
              <a:miter lim="800000"/>
              <a:headEnd/>
              <a:tailEnd/>
            </a:ln>
          </p:spPr>
          <p:txBody>
            <a:bodyPr wrap="none" lIns="38405" tIns="19202" rIns="38405" bIns="19202" anchor="ctr"/>
            <a:lstStyle/>
            <a:p>
              <a:pPr defTabSz="384175"/>
              <a:endParaRPr lang="fr-FR"/>
            </a:p>
          </p:txBody>
        </p:sp>
        <p:sp>
          <p:nvSpPr>
            <p:cNvPr id="188461" name="Line 107"/>
            <p:cNvSpPr>
              <a:spLocks noChangeAspect="1" noChangeShapeType="1"/>
            </p:cNvSpPr>
            <p:nvPr/>
          </p:nvSpPr>
          <p:spPr bwMode="auto">
            <a:xfrm flipV="1">
              <a:off x="12637" y="6018"/>
              <a:ext cx="0" cy="16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462" name="Line 108"/>
            <p:cNvSpPr>
              <a:spLocks noChangeAspect="1" noChangeShapeType="1"/>
            </p:cNvSpPr>
            <p:nvPr/>
          </p:nvSpPr>
          <p:spPr bwMode="auto">
            <a:xfrm rot="5400000" flipV="1">
              <a:off x="12637" y="6280"/>
              <a:ext cx="0" cy="16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463" name="Line 109"/>
            <p:cNvSpPr>
              <a:spLocks noChangeAspect="1" noChangeShapeType="1"/>
            </p:cNvSpPr>
            <p:nvPr/>
          </p:nvSpPr>
          <p:spPr bwMode="auto">
            <a:xfrm rot="2700000" flipV="1">
              <a:off x="12638" y="6530"/>
              <a:ext cx="0" cy="16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464" name="Line 110"/>
            <p:cNvSpPr>
              <a:spLocks noChangeAspect="1" noChangeShapeType="1"/>
            </p:cNvSpPr>
            <p:nvPr/>
          </p:nvSpPr>
          <p:spPr bwMode="auto">
            <a:xfrm rot="-2700000" flipH="1" flipV="1">
              <a:off x="12638" y="6813"/>
              <a:ext cx="0" cy="16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8438" name="Text Box 112"/>
          <p:cNvSpPr txBox="1">
            <a:spLocks noChangeArrowheads="1"/>
          </p:cNvSpPr>
          <p:nvPr/>
        </p:nvSpPr>
        <p:spPr bwMode="auto">
          <a:xfrm>
            <a:off x="3533775" y="5792788"/>
            <a:ext cx="2770188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8405" tIns="19202" rIns="38405" bIns="19202">
            <a:spAutoFit/>
          </a:bodyPr>
          <a:lstStyle/>
          <a:p>
            <a:pPr algn="ctr" defTabSz="384175"/>
            <a:r>
              <a:rPr lang="en-US" sz="1700"/>
              <a:t>Double Wollaston’s face</a:t>
            </a:r>
          </a:p>
          <a:p>
            <a:pPr algn="ctr" defTabSz="384175"/>
            <a:r>
              <a:rPr lang="en-US" sz="1700"/>
              <a:t>with telescope’s pupil image</a:t>
            </a:r>
          </a:p>
        </p:txBody>
      </p:sp>
      <p:sp>
        <p:nvSpPr>
          <p:cNvPr id="188439" name="Line 113"/>
          <p:cNvSpPr>
            <a:spLocks noChangeShapeType="1"/>
          </p:cNvSpPr>
          <p:nvPr/>
        </p:nvSpPr>
        <p:spPr bwMode="auto">
          <a:xfrm flipV="1">
            <a:off x="903288" y="4105275"/>
            <a:ext cx="0" cy="327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8440" name="Line 114"/>
          <p:cNvSpPr>
            <a:spLocks noChangeShapeType="1"/>
          </p:cNvSpPr>
          <p:nvPr/>
        </p:nvSpPr>
        <p:spPr bwMode="auto">
          <a:xfrm flipV="1">
            <a:off x="4918075" y="4105275"/>
            <a:ext cx="0" cy="327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8441" name="Line 115"/>
          <p:cNvSpPr>
            <a:spLocks noChangeShapeType="1"/>
          </p:cNvSpPr>
          <p:nvPr/>
        </p:nvSpPr>
        <p:spPr bwMode="auto">
          <a:xfrm flipV="1">
            <a:off x="8005763" y="4105275"/>
            <a:ext cx="0" cy="327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8442" name="Text Box 116"/>
          <p:cNvSpPr txBox="1">
            <a:spLocks noChangeArrowheads="1"/>
          </p:cNvSpPr>
          <p:nvPr/>
        </p:nvSpPr>
        <p:spPr bwMode="auto">
          <a:xfrm>
            <a:off x="396875" y="5792788"/>
            <a:ext cx="1014413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8405" tIns="19202" rIns="38405" bIns="19202">
            <a:spAutoFit/>
          </a:bodyPr>
          <a:lstStyle/>
          <a:p>
            <a:pPr algn="ctr" defTabSz="384175"/>
            <a:r>
              <a:rPr lang="en-US" sz="1700"/>
              <a:t>Field stop</a:t>
            </a:r>
          </a:p>
        </p:txBody>
      </p:sp>
      <p:sp>
        <p:nvSpPr>
          <p:cNvPr id="188443" name="Text Box 117"/>
          <p:cNvSpPr txBox="1">
            <a:spLocks noChangeArrowheads="1"/>
          </p:cNvSpPr>
          <p:nvPr/>
        </p:nvSpPr>
        <p:spPr bwMode="auto">
          <a:xfrm>
            <a:off x="7380288" y="5792788"/>
            <a:ext cx="1252537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8405" tIns="19202" rIns="38405" bIns="19202">
            <a:spAutoFit/>
          </a:bodyPr>
          <a:lstStyle/>
          <a:p>
            <a:pPr algn="ctr" defTabSz="384175"/>
            <a:r>
              <a:rPr lang="en-US" sz="1700"/>
              <a:t>CCD sensor</a:t>
            </a:r>
          </a:p>
          <a:p>
            <a:pPr algn="ctr" defTabSz="384175"/>
            <a:r>
              <a:rPr lang="en-US" sz="1700">
                <a:solidFill>
                  <a:srgbClr val="FFC671"/>
                </a:solidFill>
              </a:rPr>
              <a:t>QSI 632</a:t>
            </a:r>
          </a:p>
        </p:txBody>
      </p:sp>
      <p:sp>
        <p:nvSpPr>
          <p:cNvPr id="188444" name="AutoShape 118"/>
          <p:cNvSpPr>
            <a:spLocks/>
          </p:cNvSpPr>
          <p:nvPr/>
        </p:nvSpPr>
        <p:spPr bwMode="auto">
          <a:xfrm>
            <a:off x="434975" y="1624013"/>
            <a:ext cx="1654175" cy="536575"/>
          </a:xfrm>
          <a:prstGeom prst="borderCallout1">
            <a:avLst>
              <a:gd name="adj1" fmla="val 6972"/>
              <a:gd name="adj2" fmla="val -1852"/>
              <a:gd name="adj3" fmla="val 277042"/>
              <a:gd name="adj4" fmla="val -29287"/>
            </a:avLst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 type="triangle" w="med" len="med"/>
          </a:ln>
        </p:spPr>
        <p:txBody>
          <a:bodyPr wrap="none" lIns="38405" tIns="19202" rIns="38405" bIns="19202" anchor="ctr" anchorCtr="1">
            <a:spAutoFit/>
          </a:bodyPr>
          <a:lstStyle/>
          <a:p>
            <a:pPr algn="ctr" defTabSz="384175"/>
            <a:r>
              <a:rPr lang="en-US" sz="1600"/>
              <a:t>From the F/12.5</a:t>
            </a:r>
          </a:p>
          <a:p>
            <a:pPr algn="ctr" defTabSz="384175"/>
            <a:r>
              <a:rPr lang="en-US" sz="1600"/>
              <a:t>Cassegrain focus</a:t>
            </a:r>
          </a:p>
        </p:txBody>
      </p:sp>
      <p:sp>
        <p:nvSpPr>
          <p:cNvPr id="188445" name="AutoShape 119"/>
          <p:cNvSpPr>
            <a:spLocks/>
          </p:cNvSpPr>
          <p:nvPr/>
        </p:nvSpPr>
        <p:spPr bwMode="auto">
          <a:xfrm>
            <a:off x="1054100" y="2435225"/>
            <a:ext cx="965200" cy="292100"/>
          </a:xfrm>
          <a:prstGeom prst="borderCallout1">
            <a:avLst>
              <a:gd name="adj1" fmla="val 12944"/>
              <a:gd name="adj2" fmla="val -3181"/>
              <a:gd name="adj3" fmla="val 177009"/>
              <a:gd name="adj4" fmla="val -21074"/>
            </a:avLst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 type="triangle" w="med" len="med"/>
          </a:ln>
        </p:spPr>
        <p:txBody>
          <a:bodyPr wrap="none" lIns="38405" tIns="19202" rIns="38405" bIns="19202" anchor="ctr" anchorCtr="1">
            <a:spAutoFit/>
          </a:bodyPr>
          <a:lstStyle/>
          <a:p>
            <a:pPr algn="ctr" defTabSz="384175"/>
            <a:r>
              <a:rPr lang="en-US" sz="1600"/>
              <a:t>Field stop</a:t>
            </a:r>
          </a:p>
        </p:txBody>
      </p:sp>
      <p:sp>
        <p:nvSpPr>
          <p:cNvPr id="188446" name="AutoShape 120"/>
          <p:cNvSpPr>
            <a:spLocks/>
          </p:cNvSpPr>
          <p:nvPr/>
        </p:nvSpPr>
        <p:spPr bwMode="auto">
          <a:xfrm>
            <a:off x="2195513" y="2774950"/>
            <a:ext cx="952500" cy="292100"/>
          </a:xfrm>
          <a:prstGeom prst="borderCallout1">
            <a:avLst>
              <a:gd name="adj1" fmla="val 39130"/>
              <a:gd name="adj2" fmla="val -8000"/>
              <a:gd name="adj3" fmla="val 201088"/>
              <a:gd name="adj4" fmla="val -130833"/>
            </a:avLst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 type="triangle" w="med" len="med"/>
          </a:ln>
        </p:spPr>
        <p:txBody>
          <a:bodyPr wrap="none" lIns="38405" tIns="19202" rIns="38405" bIns="19202" anchor="ctr" anchorCtr="1">
            <a:spAutoFit/>
          </a:bodyPr>
          <a:lstStyle/>
          <a:p>
            <a:pPr algn="ctr" defTabSz="384175"/>
            <a:r>
              <a:rPr lang="en-US" sz="1600"/>
              <a:t>Field lens</a:t>
            </a:r>
          </a:p>
        </p:txBody>
      </p:sp>
      <p:sp>
        <p:nvSpPr>
          <p:cNvPr id="188447" name="AutoShape 121"/>
          <p:cNvSpPr>
            <a:spLocks/>
          </p:cNvSpPr>
          <p:nvPr/>
        </p:nvSpPr>
        <p:spPr bwMode="auto">
          <a:xfrm>
            <a:off x="2198688" y="2408238"/>
            <a:ext cx="1427162" cy="292100"/>
          </a:xfrm>
          <a:prstGeom prst="borderCallout1">
            <a:avLst>
              <a:gd name="adj1" fmla="val 39130"/>
              <a:gd name="adj2" fmla="val 105338"/>
              <a:gd name="adj3" fmla="val 245653"/>
              <a:gd name="adj4" fmla="val 116019"/>
            </a:avLst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 type="triangle" w="med" len="med"/>
          </a:ln>
        </p:spPr>
        <p:txBody>
          <a:bodyPr wrap="none" lIns="38405" tIns="19202" rIns="38405" bIns="19202" anchor="ctr" anchorCtr="1">
            <a:spAutoFit/>
          </a:bodyPr>
          <a:lstStyle/>
          <a:p>
            <a:pPr algn="ctr" defTabSz="384175"/>
            <a:r>
              <a:rPr lang="en-US" sz="1600"/>
              <a:t>Collimator lens</a:t>
            </a:r>
          </a:p>
        </p:txBody>
      </p:sp>
      <p:sp>
        <p:nvSpPr>
          <p:cNvPr id="188448" name="AutoShape 122"/>
          <p:cNvSpPr>
            <a:spLocks/>
          </p:cNvSpPr>
          <p:nvPr/>
        </p:nvSpPr>
        <p:spPr bwMode="auto">
          <a:xfrm>
            <a:off x="2198688" y="1609725"/>
            <a:ext cx="1674812" cy="292100"/>
          </a:xfrm>
          <a:prstGeom prst="borderCallout1">
            <a:avLst>
              <a:gd name="adj1" fmla="val 12944"/>
              <a:gd name="adj2" fmla="val 101824"/>
              <a:gd name="adj3" fmla="val 495759"/>
              <a:gd name="adj4" fmla="val 160000"/>
            </a:avLst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 type="triangle" w="med" len="med"/>
          </a:ln>
        </p:spPr>
        <p:txBody>
          <a:bodyPr wrap="none" lIns="38405" tIns="19202" rIns="38405" bIns="19202" anchor="ctr" anchorCtr="1">
            <a:spAutoFit/>
          </a:bodyPr>
          <a:lstStyle/>
          <a:p>
            <a:pPr algn="ctr" defTabSz="384175"/>
            <a:r>
              <a:rPr lang="en-US" sz="1600">
                <a:solidFill>
                  <a:srgbClr val="FFC671"/>
                </a:solidFill>
              </a:rPr>
              <a:t>Double Wollaston</a:t>
            </a:r>
          </a:p>
        </p:txBody>
      </p:sp>
      <p:sp>
        <p:nvSpPr>
          <p:cNvPr id="188449" name="AutoShape 123"/>
          <p:cNvSpPr>
            <a:spLocks/>
          </p:cNvSpPr>
          <p:nvPr/>
        </p:nvSpPr>
        <p:spPr bwMode="auto">
          <a:xfrm rot="-5400000">
            <a:off x="6234906" y="2080419"/>
            <a:ext cx="161925" cy="1747838"/>
          </a:xfrm>
          <a:prstGeom prst="rightBrace">
            <a:avLst>
              <a:gd name="adj1" fmla="val 89951"/>
              <a:gd name="adj2" fmla="val 50000"/>
            </a:avLst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 vert="eaVert" wrap="none" lIns="38405" tIns="19202" rIns="38405" bIns="19202" anchor="ctr"/>
          <a:lstStyle/>
          <a:p>
            <a:pPr defTabSz="384175"/>
            <a:endParaRPr lang="fr-FR" sz="1600"/>
          </a:p>
        </p:txBody>
      </p:sp>
      <p:sp>
        <p:nvSpPr>
          <p:cNvPr id="188450" name="AutoShape 124"/>
          <p:cNvSpPr>
            <a:spLocks/>
          </p:cNvSpPr>
          <p:nvPr/>
        </p:nvSpPr>
        <p:spPr bwMode="auto">
          <a:xfrm>
            <a:off x="4152900" y="1558925"/>
            <a:ext cx="1395413" cy="292100"/>
          </a:xfrm>
          <a:prstGeom prst="borderCallout1">
            <a:avLst>
              <a:gd name="adj1" fmla="val 39130"/>
              <a:gd name="adj2" fmla="val 105463"/>
              <a:gd name="adj3" fmla="val 448912"/>
              <a:gd name="adj4" fmla="val 151537"/>
            </a:avLst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 type="triangle" w="med" len="med"/>
          </a:ln>
        </p:spPr>
        <p:txBody>
          <a:bodyPr wrap="none" lIns="38405" tIns="19202" rIns="38405" bIns="19202" anchor="ctr" anchorCtr="1">
            <a:spAutoFit/>
          </a:bodyPr>
          <a:lstStyle/>
          <a:p>
            <a:pPr algn="ctr" defTabSz="384175"/>
            <a:r>
              <a:rPr lang="en-US" sz="1600"/>
              <a:t>Camera optics</a:t>
            </a:r>
          </a:p>
        </p:txBody>
      </p:sp>
      <p:sp>
        <p:nvSpPr>
          <p:cNvPr id="188451" name="AutoShape 125"/>
          <p:cNvSpPr>
            <a:spLocks/>
          </p:cNvSpPr>
          <p:nvPr/>
        </p:nvSpPr>
        <p:spPr bwMode="auto">
          <a:xfrm>
            <a:off x="5756275" y="1558925"/>
            <a:ext cx="1122363" cy="292100"/>
          </a:xfrm>
          <a:prstGeom prst="borderCallout1">
            <a:avLst>
              <a:gd name="adj1" fmla="val 39130"/>
              <a:gd name="adj2" fmla="val 106787"/>
              <a:gd name="adj3" fmla="val 544565"/>
              <a:gd name="adj4" fmla="val 177509"/>
            </a:avLst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 type="triangle" w="med" len="med"/>
          </a:ln>
        </p:spPr>
        <p:txBody>
          <a:bodyPr wrap="none" lIns="38405" tIns="19202" rIns="38405" bIns="19202" anchor="ctr" anchorCtr="1">
            <a:spAutoFit/>
          </a:bodyPr>
          <a:lstStyle/>
          <a:p>
            <a:pPr algn="ctr" defTabSz="384175"/>
            <a:r>
              <a:rPr lang="en-US" sz="1600"/>
              <a:t>Filter wheel</a:t>
            </a:r>
          </a:p>
        </p:txBody>
      </p:sp>
      <p:sp>
        <p:nvSpPr>
          <p:cNvPr id="188452" name="AutoShape 126"/>
          <p:cNvSpPr>
            <a:spLocks/>
          </p:cNvSpPr>
          <p:nvPr/>
        </p:nvSpPr>
        <p:spPr bwMode="auto">
          <a:xfrm>
            <a:off x="7099300" y="1635125"/>
            <a:ext cx="1258888" cy="292100"/>
          </a:xfrm>
          <a:prstGeom prst="borderCallout1">
            <a:avLst>
              <a:gd name="adj1" fmla="val 12944"/>
              <a:gd name="adj2" fmla="val 102435"/>
              <a:gd name="adj3" fmla="val 353569"/>
              <a:gd name="adj4" fmla="val 112019"/>
            </a:avLst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 type="triangle" w="med" len="med"/>
          </a:ln>
        </p:spPr>
        <p:txBody>
          <a:bodyPr wrap="none" lIns="38405" tIns="19202" rIns="38405" bIns="19202" anchor="ctr" anchorCtr="1">
            <a:spAutoFit/>
          </a:bodyPr>
          <a:lstStyle/>
          <a:p>
            <a:pPr algn="ctr" defTabSz="384175"/>
            <a:r>
              <a:rPr lang="en-US" sz="1600"/>
              <a:t>CCD camera</a:t>
            </a:r>
          </a:p>
        </p:txBody>
      </p:sp>
      <p:sp>
        <p:nvSpPr>
          <p:cNvPr id="188453" name="AutoShape 122"/>
          <p:cNvSpPr>
            <a:spLocks/>
          </p:cNvSpPr>
          <p:nvPr/>
        </p:nvSpPr>
        <p:spPr bwMode="auto">
          <a:xfrm>
            <a:off x="2198688" y="2006600"/>
            <a:ext cx="1708150" cy="306388"/>
          </a:xfrm>
          <a:prstGeom prst="borderCallout1">
            <a:avLst>
              <a:gd name="adj1" fmla="val 16069"/>
              <a:gd name="adj2" fmla="val 101903"/>
              <a:gd name="adj3" fmla="val 439065"/>
              <a:gd name="adj4" fmla="val 126903"/>
            </a:avLst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 type="triangle" w="med" len="med"/>
          </a:ln>
        </p:spPr>
        <p:txBody>
          <a:bodyPr wrap="none" lIns="38405" tIns="19202" rIns="38405" bIns="19202" anchor="ctr" anchorCtr="1">
            <a:spAutoFit/>
          </a:bodyPr>
          <a:lstStyle/>
          <a:p>
            <a:pPr algn="ctr" defTabSz="384175"/>
            <a:r>
              <a:rPr lang="en-US" sz="1700"/>
              <a:t>Collimated beam</a:t>
            </a:r>
          </a:p>
        </p:txBody>
      </p:sp>
      <p:sp>
        <p:nvSpPr>
          <p:cNvPr id="188454" name="Text Box 107"/>
          <p:cNvSpPr txBox="1">
            <a:spLocks noChangeArrowheads="1"/>
          </p:cNvSpPr>
          <p:nvPr/>
        </p:nvSpPr>
        <p:spPr bwMode="auto">
          <a:xfrm>
            <a:off x="1746250" y="4471988"/>
            <a:ext cx="221932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384175"/>
            <a:r>
              <a:rPr lang="en-US"/>
              <a:t>Gives </a:t>
            </a:r>
            <a:r>
              <a:rPr lang="en-US">
                <a:solidFill>
                  <a:srgbClr val="FFC671"/>
                </a:solidFill>
              </a:rPr>
              <a:t>I, Q, U</a:t>
            </a:r>
          </a:p>
          <a:p>
            <a:pPr defTabSz="384175"/>
            <a:r>
              <a:rPr lang="en-US"/>
              <a:t>in a single shot</a:t>
            </a:r>
          </a:p>
          <a:p>
            <a:pPr defTabSz="384175"/>
            <a:r>
              <a:rPr lang="en-US"/>
              <a:t>(not V)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1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25-09-2013</a:t>
            </a:r>
            <a:endParaRPr lang="fr-FR" smtClean="0"/>
          </a:p>
        </p:txBody>
      </p:sp>
      <p:sp>
        <p:nvSpPr>
          <p:cNvPr id="189442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r-FR" smtClean="0"/>
              <a:t>COST meeting "PPSW", Firenze; Sept. 23-26, 2013</a:t>
            </a:r>
          </a:p>
        </p:txBody>
      </p:sp>
      <p:sp>
        <p:nvSpPr>
          <p:cNvPr id="189443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485188" y="6527800"/>
            <a:ext cx="623887" cy="220663"/>
          </a:xfrm>
          <a:noFill/>
        </p:spPr>
        <p:txBody>
          <a:bodyPr/>
          <a:lstStyle/>
          <a:p>
            <a:r>
              <a:rPr lang="en-US" smtClean="0"/>
              <a:t>Slide </a:t>
            </a:r>
            <a:fld id="{7B48DAEA-91C7-4893-9DA1-64EA5F536C73}" type="slidenum">
              <a:rPr lang="fr-FR" smtClean="0"/>
              <a:pPr/>
              <a:t>16</a:t>
            </a:fld>
            <a:endParaRPr lang="fr-FR" smtClean="0"/>
          </a:p>
        </p:txBody>
      </p:sp>
      <p:pic>
        <p:nvPicPr>
          <p:cNvPr id="189444" name="Picture 101" descr="P101075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73250" y="1560513"/>
            <a:ext cx="5397500" cy="4551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89445" name="Rectangle 3"/>
          <p:cNvSpPr>
            <a:spLocks/>
          </p:cNvSpPr>
          <p:nvPr/>
        </p:nvSpPr>
        <p:spPr bwMode="auto">
          <a:xfrm>
            <a:off x="2112963" y="868363"/>
            <a:ext cx="4918075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17068" bIns="0">
            <a:spAutoFit/>
          </a:bodyPr>
          <a:lstStyle/>
          <a:p>
            <a:pPr marL="17463" algn="ctr" defTabSz="384175"/>
            <a:r>
              <a:rPr lang="en-US">
                <a:solidFill>
                  <a:schemeClr val="tx1"/>
                </a:solidFill>
                <a:ea typeface="Gill Sans"/>
                <a:cs typeface="Gill Sans"/>
              </a:rPr>
              <a:t>(A. Cellino / C. Pernechele / G. Massone)</a:t>
            </a:r>
          </a:p>
        </p:txBody>
      </p:sp>
      <p:sp>
        <p:nvSpPr>
          <p:cNvPr id="189446" name="Rectangle 2"/>
          <p:cNvSpPr>
            <a:spLocks/>
          </p:cNvSpPr>
          <p:nvPr/>
        </p:nvSpPr>
        <p:spPr bwMode="auto">
          <a:xfrm>
            <a:off x="4011613" y="141288"/>
            <a:ext cx="1123950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>
            <a:spAutoFit/>
          </a:bodyPr>
          <a:lstStyle/>
          <a:p>
            <a:pPr algn="ctr" defTabSz="384175"/>
            <a:r>
              <a:rPr lang="en-US" sz="3000" b="1">
                <a:solidFill>
                  <a:srgbClr val="FD9A00"/>
                </a:solidFill>
                <a:ea typeface="Gill Sans"/>
                <a:cs typeface="Gill Sans"/>
              </a:rPr>
              <a:t>Layout</a:t>
            </a:r>
          </a:p>
        </p:txBody>
      </p:sp>
      <p:sp>
        <p:nvSpPr>
          <p:cNvPr id="189447" name="AutoShape 92"/>
          <p:cNvSpPr>
            <a:spLocks/>
          </p:cNvSpPr>
          <p:nvPr/>
        </p:nvSpPr>
        <p:spPr bwMode="auto">
          <a:xfrm>
            <a:off x="222250" y="1531938"/>
            <a:ext cx="1482725" cy="306387"/>
          </a:xfrm>
          <a:prstGeom prst="borderCallout1">
            <a:avLst>
              <a:gd name="adj1" fmla="val 37306"/>
              <a:gd name="adj2" fmla="val 105139"/>
              <a:gd name="adj3" fmla="val 317616"/>
              <a:gd name="adj4" fmla="val 136940"/>
            </a:avLst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 type="triangle" w="med" len="med"/>
          </a:ln>
        </p:spPr>
        <p:txBody>
          <a:bodyPr wrap="none" lIns="38405" tIns="19202" rIns="38405" bIns="19202" anchor="ctr" anchorCtr="1">
            <a:spAutoFit/>
          </a:bodyPr>
          <a:lstStyle/>
          <a:p>
            <a:pPr algn="ctr" defTabSz="384175"/>
            <a:r>
              <a:rPr lang="en-US" sz="1700"/>
              <a:t>Rotating stage</a:t>
            </a:r>
          </a:p>
        </p:txBody>
      </p:sp>
      <p:sp>
        <p:nvSpPr>
          <p:cNvPr id="189448" name="AutoShape 93"/>
          <p:cNvSpPr>
            <a:spLocks/>
          </p:cNvSpPr>
          <p:nvPr/>
        </p:nvSpPr>
        <p:spPr bwMode="auto">
          <a:xfrm>
            <a:off x="723900" y="4957763"/>
            <a:ext cx="1011238" cy="306387"/>
          </a:xfrm>
          <a:prstGeom prst="borderCallout1">
            <a:avLst>
              <a:gd name="adj1" fmla="val 37306"/>
              <a:gd name="adj2" fmla="val 107537"/>
              <a:gd name="adj3" fmla="val -395856"/>
              <a:gd name="adj4" fmla="val 243801"/>
            </a:avLst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 type="triangle" w="med" len="med"/>
          </a:ln>
        </p:spPr>
        <p:txBody>
          <a:bodyPr wrap="none" lIns="38405" tIns="19202" rIns="38405" bIns="19202" anchor="ctr" anchorCtr="1">
            <a:spAutoFit/>
          </a:bodyPr>
          <a:lstStyle/>
          <a:p>
            <a:pPr algn="ctr" defTabSz="384175"/>
            <a:r>
              <a:rPr lang="en-US" sz="1700"/>
              <a:t>Field lens</a:t>
            </a:r>
          </a:p>
        </p:txBody>
      </p:sp>
      <p:sp>
        <p:nvSpPr>
          <p:cNvPr id="189449" name="AutoShape 95"/>
          <p:cNvSpPr>
            <a:spLocks/>
          </p:cNvSpPr>
          <p:nvPr/>
        </p:nvSpPr>
        <p:spPr bwMode="auto">
          <a:xfrm>
            <a:off x="2122488" y="5584825"/>
            <a:ext cx="1514475" cy="306388"/>
          </a:xfrm>
          <a:prstGeom prst="borderCallout1">
            <a:avLst>
              <a:gd name="adj1" fmla="val 37306"/>
              <a:gd name="adj2" fmla="val 105032"/>
              <a:gd name="adj3" fmla="val -596889"/>
              <a:gd name="adj4" fmla="val 157653"/>
            </a:avLst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 type="triangle" w="med" len="med"/>
          </a:ln>
        </p:spPr>
        <p:txBody>
          <a:bodyPr wrap="none" lIns="38405" tIns="19202" rIns="38405" bIns="19202" anchor="ctr" anchorCtr="1">
            <a:spAutoFit/>
          </a:bodyPr>
          <a:lstStyle/>
          <a:p>
            <a:pPr algn="ctr" defTabSz="384175"/>
            <a:r>
              <a:rPr lang="en-US" sz="1700"/>
              <a:t>Collimator lens</a:t>
            </a:r>
          </a:p>
        </p:txBody>
      </p:sp>
      <p:sp>
        <p:nvSpPr>
          <p:cNvPr id="189450" name="AutoShape 96"/>
          <p:cNvSpPr>
            <a:spLocks/>
          </p:cNvSpPr>
          <p:nvPr/>
        </p:nvSpPr>
        <p:spPr bwMode="auto">
          <a:xfrm>
            <a:off x="2516188" y="2020888"/>
            <a:ext cx="1781175" cy="306387"/>
          </a:xfrm>
          <a:prstGeom prst="borderCallout1">
            <a:avLst>
              <a:gd name="adj1" fmla="val 37306"/>
              <a:gd name="adj2" fmla="val 104278"/>
              <a:gd name="adj3" fmla="val 511917"/>
              <a:gd name="adj4" fmla="val 137611"/>
            </a:avLst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 type="triangle" w="med" len="med"/>
          </a:ln>
        </p:spPr>
        <p:txBody>
          <a:bodyPr wrap="none" lIns="38405" tIns="19202" rIns="38405" bIns="19202" anchor="ctr" anchorCtr="1">
            <a:spAutoFit/>
          </a:bodyPr>
          <a:lstStyle/>
          <a:p>
            <a:pPr algn="ctr" defTabSz="384175"/>
            <a:r>
              <a:rPr lang="en-US" sz="1700"/>
              <a:t>Double Wollaston</a:t>
            </a:r>
          </a:p>
        </p:txBody>
      </p:sp>
      <p:sp>
        <p:nvSpPr>
          <p:cNvPr id="189451" name="AutoShape 98"/>
          <p:cNvSpPr>
            <a:spLocks/>
          </p:cNvSpPr>
          <p:nvPr/>
        </p:nvSpPr>
        <p:spPr bwMode="auto">
          <a:xfrm>
            <a:off x="7346950" y="1687513"/>
            <a:ext cx="1479550" cy="306387"/>
          </a:xfrm>
          <a:prstGeom prst="borderCallout1">
            <a:avLst>
              <a:gd name="adj1" fmla="val 37306"/>
              <a:gd name="adj2" fmla="val -5148"/>
              <a:gd name="adj3" fmla="val 639380"/>
              <a:gd name="adj4" fmla="val -113199"/>
            </a:avLst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 type="triangle" w="med" len="med"/>
          </a:ln>
        </p:spPr>
        <p:txBody>
          <a:bodyPr wrap="none" lIns="38405" tIns="19202" rIns="38405" bIns="19202" anchor="ctr" anchorCtr="1">
            <a:spAutoFit/>
          </a:bodyPr>
          <a:lstStyle/>
          <a:p>
            <a:pPr algn="ctr" defTabSz="384175"/>
            <a:r>
              <a:rPr lang="en-US" sz="1700"/>
              <a:t>Camera optics</a:t>
            </a:r>
          </a:p>
        </p:txBody>
      </p:sp>
      <p:sp>
        <p:nvSpPr>
          <p:cNvPr id="189452" name="AutoShape 100"/>
          <p:cNvSpPr>
            <a:spLocks/>
          </p:cNvSpPr>
          <p:nvPr/>
        </p:nvSpPr>
        <p:spPr bwMode="auto">
          <a:xfrm>
            <a:off x="7399338" y="5553075"/>
            <a:ext cx="1333500" cy="565150"/>
          </a:xfrm>
          <a:prstGeom prst="borderCallout1">
            <a:avLst>
              <a:gd name="adj1" fmla="val 20227"/>
              <a:gd name="adj2" fmla="val -5713"/>
              <a:gd name="adj3" fmla="val -319944"/>
              <a:gd name="adj4" fmla="val -48931"/>
            </a:avLst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 type="triangle" w="med" len="med"/>
          </a:ln>
        </p:spPr>
        <p:txBody>
          <a:bodyPr wrap="none" lIns="38405" tIns="19202" rIns="38405" bIns="19202" anchor="ctr" anchorCtr="1">
            <a:spAutoFit/>
          </a:bodyPr>
          <a:lstStyle/>
          <a:p>
            <a:pPr defTabSz="384175"/>
            <a:r>
              <a:rPr lang="en-US" sz="1700"/>
              <a:t>CCD camera</a:t>
            </a:r>
          </a:p>
          <a:p>
            <a:pPr defTabSz="384175"/>
            <a:r>
              <a:rPr lang="en-US" sz="1700"/>
              <a:t>+ filter w.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5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25-09-2013</a:t>
            </a:r>
            <a:endParaRPr lang="fr-FR" smtClean="0"/>
          </a:p>
        </p:txBody>
      </p:sp>
      <p:sp>
        <p:nvSpPr>
          <p:cNvPr id="190466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r-FR" smtClean="0"/>
              <a:t>COST meeting "PPSW", Firenze; Sept. 23-26, 2013</a:t>
            </a:r>
          </a:p>
        </p:txBody>
      </p:sp>
      <p:sp>
        <p:nvSpPr>
          <p:cNvPr id="19046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485188" y="6527800"/>
            <a:ext cx="623887" cy="220663"/>
          </a:xfrm>
          <a:noFill/>
        </p:spPr>
        <p:txBody>
          <a:bodyPr/>
          <a:lstStyle/>
          <a:p>
            <a:r>
              <a:rPr lang="en-US" smtClean="0"/>
              <a:t>Slide </a:t>
            </a:r>
            <a:fld id="{DDB73133-2A66-4F82-A2C5-963E5871780A}" type="slidenum">
              <a:rPr lang="fr-FR" smtClean="0"/>
              <a:pPr/>
              <a:t>17</a:t>
            </a:fld>
            <a:endParaRPr lang="fr-FR" smtClean="0"/>
          </a:p>
        </p:txBody>
      </p:sp>
      <p:sp>
        <p:nvSpPr>
          <p:cNvPr id="190468" name="Rectangle 2"/>
          <p:cNvSpPr>
            <a:spLocks/>
          </p:cNvSpPr>
          <p:nvPr/>
        </p:nvSpPr>
        <p:spPr bwMode="auto">
          <a:xfrm>
            <a:off x="2543175" y="185738"/>
            <a:ext cx="4062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>
            <a:spAutoFit/>
          </a:bodyPr>
          <a:lstStyle/>
          <a:p>
            <a:pPr algn="ctr" defTabSz="384175"/>
            <a:r>
              <a:rPr lang="en-US" sz="3000" b="1">
                <a:solidFill>
                  <a:srgbClr val="FD9A00"/>
                </a:solidFill>
                <a:ea typeface="Gill Sans"/>
                <a:cs typeface="Gill Sans"/>
              </a:rPr>
              <a:t>Sample science image</a:t>
            </a:r>
          </a:p>
        </p:txBody>
      </p:sp>
      <p:pic>
        <p:nvPicPr>
          <p:cNvPr id="190469" name="Picture 7" descr="HD204827-Hpola-V-1_DeDark_SkyDeFla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33575" y="1724025"/>
            <a:ext cx="5276850" cy="4067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90470" name="AutoShape 8"/>
          <p:cNvSpPr>
            <a:spLocks noChangeArrowheads="1"/>
          </p:cNvSpPr>
          <p:nvPr/>
        </p:nvSpPr>
        <p:spPr bwMode="auto">
          <a:xfrm>
            <a:off x="2816225" y="2568575"/>
            <a:ext cx="3438525" cy="650875"/>
          </a:xfrm>
          <a:prstGeom prst="roundRect">
            <a:avLst>
              <a:gd name="adj" fmla="val 47745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90471" name="Line 9"/>
          <p:cNvSpPr>
            <a:spLocks noChangeShapeType="1"/>
          </p:cNvSpPr>
          <p:nvPr/>
        </p:nvSpPr>
        <p:spPr bwMode="auto">
          <a:xfrm>
            <a:off x="6600825" y="2576513"/>
            <a:ext cx="0" cy="49371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lg" len="lg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90472" name="Line 11"/>
          <p:cNvSpPr>
            <a:spLocks noChangeShapeType="1"/>
          </p:cNvSpPr>
          <p:nvPr/>
        </p:nvSpPr>
        <p:spPr bwMode="auto">
          <a:xfrm rot="5400000">
            <a:off x="6593682" y="3326606"/>
            <a:ext cx="0" cy="49371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lg" len="lg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90473" name="Line 13"/>
          <p:cNvSpPr>
            <a:spLocks noChangeShapeType="1"/>
          </p:cNvSpPr>
          <p:nvPr/>
        </p:nvSpPr>
        <p:spPr bwMode="auto">
          <a:xfrm rot="2700000">
            <a:off x="6571457" y="4071143"/>
            <a:ext cx="0" cy="49371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lg" len="lg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90474" name="Line 15"/>
          <p:cNvSpPr>
            <a:spLocks noChangeShapeType="1"/>
          </p:cNvSpPr>
          <p:nvPr/>
        </p:nvSpPr>
        <p:spPr bwMode="auto">
          <a:xfrm rot="-2700000">
            <a:off x="6561138" y="4814888"/>
            <a:ext cx="0" cy="49371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lg" len="lg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90475" name="AutoShape 8"/>
          <p:cNvSpPr>
            <a:spLocks noChangeArrowheads="1"/>
          </p:cNvSpPr>
          <p:nvPr/>
        </p:nvSpPr>
        <p:spPr bwMode="auto">
          <a:xfrm>
            <a:off x="2776538" y="3217863"/>
            <a:ext cx="3438525" cy="650875"/>
          </a:xfrm>
          <a:prstGeom prst="roundRect">
            <a:avLst>
              <a:gd name="adj" fmla="val 47745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90476" name="AutoShape 8"/>
          <p:cNvSpPr>
            <a:spLocks noChangeArrowheads="1"/>
          </p:cNvSpPr>
          <p:nvPr/>
        </p:nvSpPr>
        <p:spPr bwMode="auto">
          <a:xfrm>
            <a:off x="2747963" y="3867150"/>
            <a:ext cx="3438525" cy="650875"/>
          </a:xfrm>
          <a:prstGeom prst="roundRect">
            <a:avLst>
              <a:gd name="adj" fmla="val 47745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90477" name="AutoShape 8"/>
          <p:cNvSpPr>
            <a:spLocks noChangeArrowheads="1"/>
          </p:cNvSpPr>
          <p:nvPr/>
        </p:nvSpPr>
        <p:spPr bwMode="auto">
          <a:xfrm>
            <a:off x="2736850" y="4533900"/>
            <a:ext cx="3438525" cy="650875"/>
          </a:xfrm>
          <a:prstGeom prst="roundRect">
            <a:avLst>
              <a:gd name="adj" fmla="val 47745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90478" name="Line 18"/>
          <p:cNvSpPr>
            <a:spLocks noChangeShapeType="1"/>
          </p:cNvSpPr>
          <p:nvPr/>
        </p:nvSpPr>
        <p:spPr bwMode="auto">
          <a:xfrm>
            <a:off x="1912938" y="6007100"/>
            <a:ext cx="5286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0479" name="Text Box 19"/>
          <p:cNvSpPr txBox="1">
            <a:spLocks noChangeArrowheads="1"/>
          </p:cNvSpPr>
          <p:nvPr/>
        </p:nvSpPr>
        <p:spPr bwMode="auto">
          <a:xfrm>
            <a:off x="2755900" y="6072188"/>
            <a:ext cx="36306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800"/>
              <a:t>2148 pixels of 6.87</a:t>
            </a:r>
            <a:r>
              <a:rPr lang="fr-FR" sz="1800">
                <a:sym typeface="Symbol" pitchFamily="18" charset="2"/>
              </a:rPr>
              <a:t>m = 14.7 mm</a:t>
            </a:r>
          </a:p>
        </p:txBody>
      </p:sp>
      <p:sp>
        <p:nvSpPr>
          <p:cNvPr id="190480" name="Line 20"/>
          <p:cNvSpPr>
            <a:spLocks noChangeShapeType="1"/>
          </p:cNvSpPr>
          <p:nvPr/>
        </p:nvSpPr>
        <p:spPr bwMode="auto">
          <a:xfrm>
            <a:off x="1738313" y="1717675"/>
            <a:ext cx="0" cy="4121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0481" name="Text Box 21"/>
          <p:cNvSpPr txBox="1">
            <a:spLocks noChangeArrowheads="1"/>
          </p:cNvSpPr>
          <p:nvPr/>
        </p:nvSpPr>
        <p:spPr bwMode="auto">
          <a:xfrm rot="-5400000">
            <a:off x="-312737" y="3513138"/>
            <a:ext cx="36306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800"/>
              <a:t>1472 pixels of 6.87</a:t>
            </a:r>
            <a:r>
              <a:rPr lang="fr-FR" sz="1800">
                <a:sym typeface="Symbol" pitchFamily="18" charset="2"/>
              </a:rPr>
              <a:t>m = 10.1 mm</a:t>
            </a:r>
          </a:p>
        </p:txBody>
      </p:sp>
      <p:sp>
        <p:nvSpPr>
          <p:cNvPr id="190482" name="Text Box 22"/>
          <p:cNvSpPr txBox="1">
            <a:spLocks noChangeArrowheads="1"/>
          </p:cNvSpPr>
          <p:nvPr/>
        </p:nvSpPr>
        <p:spPr bwMode="auto">
          <a:xfrm>
            <a:off x="1724025" y="992188"/>
            <a:ext cx="5695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Focal length = 13000 mm x 0.5 = 6500 mm; 0.21’’ / pix</a:t>
            </a:r>
          </a:p>
        </p:txBody>
      </p:sp>
      <p:sp>
        <p:nvSpPr>
          <p:cNvPr id="190483" name="Line 23"/>
          <p:cNvSpPr>
            <a:spLocks noChangeShapeType="1"/>
          </p:cNvSpPr>
          <p:nvPr/>
        </p:nvSpPr>
        <p:spPr bwMode="auto">
          <a:xfrm>
            <a:off x="2827338" y="2868613"/>
            <a:ext cx="338455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0484" name="Text Box 24"/>
          <p:cNvSpPr txBox="1">
            <a:spLocks noChangeArrowheads="1"/>
          </p:cNvSpPr>
          <p:nvPr/>
        </p:nvSpPr>
        <p:spPr bwMode="auto">
          <a:xfrm>
            <a:off x="2465388" y="2659063"/>
            <a:ext cx="425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800">
                <a:solidFill>
                  <a:srgbClr val="FFFF00"/>
                </a:solidFill>
              </a:rPr>
              <a:t>5 ’</a:t>
            </a:r>
          </a:p>
        </p:txBody>
      </p:sp>
      <p:sp>
        <p:nvSpPr>
          <p:cNvPr id="190485" name="Line 25"/>
          <p:cNvSpPr>
            <a:spLocks noChangeShapeType="1"/>
          </p:cNvSpPr>
          <p:nvPr/>
        </p:nvSpPr>
        <p:spPr bwMode="auto">
          <a:xfrm>
            <a:off x="5507038" y="2554288"/>
            <a:ext cx="0" cy="682625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0486" name="Text Box 26"/>
          <p:cNvSpPr txBox="1">
            <a:spLocks noChangeArrowheads="1"/>
          </p:cNvSpPr>
          <p:nvPr/>
        </p:nvSpPr>
        <p:spPr bwMode="auto">
          <a:xfrm>
            <a:off x="5256213" y="2233613"/>
            <a:ext cx="603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FF00"/>
                </a:solidFill>
              </a:rPr>
              <a:t>51 ‘’</a:t>
            </a:r>
          </a:p>
        </p:txBody>
      </p:sp>
      <p:sp>
        <p:nvSpPr>
          <p:cNvPr id="190487" name="Text Box 27"/>
          <p:cNvSpPr txBox="1">
            <a:spLocks noChangeArrowheads="1"/>
          </p:cNvSpPr>
          <p:nvPr/>
        </p:nvSpPr>
        <p:spPr bwMode="auto">
          <a:xfrm>
            <a:off x="7337425" y="2674938"/>
            <a:ext cx="163195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Mv = 12 </a:t>
            </a:r>
          </a:p>
          <a:p>
            <a:r>
              <a:rPr lang="en-US" sz="1800"/>
              <a:t>Exp. = 60s</a:t>
            </a:r>
          </a:p>
          <a:p>
            <a:r>
              <a:rPr lang="en-US" sz="1800"/>
              <a:t>Binning 1x1</a:t>
            </a:r>
          </a:p>
          <a:p>
            <a:r>
              <a:rPr lang="en-US" sz="1800"/>
              <a:t>V filter </a:t>
            </a:r>
            <a:r>
              <a:rPr lang="en-US" sz="1800">
                <a:sym typeface="Symbol" pitchFamily="18" charset="2"/>
              </a:rPr>
              <a:t></a:t>
            </a:r>
          </a:p>
          <a:p>
            <a:r>
              <a:rPr lang="en-US" sz="1800"/>
              <a:t>Half dynamics</a:t>
            </a:r>
          </a:p>
          <a:p>
            <a:r>
              <a:rPr lang="en-US" sz="1800"/>
              <a:t>(30000 ADUs)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89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25-09-2013</a:t>
            </a:r>
            <a:endParaRPr lang="fr-FR" smtClean="0"/>
          </a:p>
        </p:txBody>
      </p:sp>
      <p:sp>
        <p:nvSpPr>
          <p:cNvPr id="191490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r-FR" smtClean="0"/>
              <a:t>COST meeting "PPSW", Firenze; Sept. 23-26, 2013</a:t>
            </a:r>
          </a:p>
        </p:txBody>
      </p:sp>
      <p:sp>
        <p:nvSpPr>
          <p:cNvPr id="191491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7FE0B0D4-3FAF-4245-B2E6-90E3DE817CD1}" type="slidenum">
              <a:rPr lang="fr-FR" smtClean="0"/>
              <a:pPr/>
              <a:t>18</a:t>
            </a:fld>
            <a:endParaRPr lang="fr-FR" smtClean="0"/>
          </a:p>
        </p:txBody>
      </p:sp>
      <p:grpSp>
        <p:nvGrpSpPr>
          <p:cNvPr id="191492" name="Group 35"/>
          <p:cNvGrpSpPr>
            <a:grpSpLocks/>
          </p:cNvGrpSpPr>
          <p:nvPr/>
        </p:nvGrpSpPr>
        <p:grpSpPr bwMode="auto">
          <a:xfrm>
            <a:off x="2514600" y="2973388"/>
            <a:ext cx="3835400" cy="457200"/>
            <a:chOff x="1232" y="1495"/>
            <a:chExt cx="2122" cy="288"/>
          </a:xfrm>
        </p:grpSpPr>
        <p:sp>
          <p:nvSpPr>
            <p:cNvPr id="191530" name="AutoShape 15"/>
            <p:cNvSpPr>
              <a:spLocks noChangeArrowheads="1"/>
            </p:cNvSpPr>
            <p:nvPr/>
          </p:nvSpPr>
          <p:spPr bwMode="auto">
            <a:xfrm rot="-5400000">
              <a:off x="1997" y="736"/>
              <a:ext cx="276" cy="1805"/>
            </a:xfrm>
            <a:prstGeom prst="triangle">
              <a:avLst>
                <a:gd name="adj" fmla="val 50000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lIns="38405" tIns="19202" rIns="38405" bIns="19202" anchor="ctr"/>
            <a:lstStyle/>
            <a:p>
              <a:pPr defTabSz="384175"/>
              <a:endParaRPr lang="fr-FR"/>
            </a:p>
          </p:txBody>
        </p:sp>
        <p:sp>
          <p:nvSpPr>
            <p:cNvPr id="191531" name="Rectangle 19"/>
            <p:cNvSpPr>
              <a:spLocks noChangeArrowheads="1"/>
            </p:cNvSpPr>
            <p:nvPr/>
          </p:nvSpPr>
          <p:spPr bwMode="auto">
            <a:xfrm>
              <a:off x="3035" y="1495"/>
              <a:ext cx="319" cy="288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38405" tIns="19202" rIns="38405" bIns="19202" anchor="ctr"/>
            <a:lstStyle/>
            <a:p>
              <a:pPr defTabSz="384175"/>
              <a:endParaRPr lang="fr-FR"/>
            </a:p>
          </p:txBody>
        </p:sp>
      </p:grpSp>
      <p:sp>
        <p:nvSpPr>
          <p:cNvPr id="191493" name="Rectangle 42"/>
          <p:cNvSpPr>
            <a:spLocks noChangeArrowheads="1"/>
          </p:cNvSpPr>
          <p:nvPr/>
        </p:nvSpPr>
        <p:spPr bwMode="auto">
          <a:xfrm>
            <a:off x="2797175" y="2862263"/>
            <a:ext cx="223838" cy="661987"/>
          </a:xfrm>
          <a:prstGeom prst="rect">
            <a:avLst/>
          </a:prstGeom>
          <a:solidFill>
            <a:srgbClr val="FFFF66"/>
          </a:solidFill>
          <a:ln w="9525">
            <a:solidFill>
              <a:srgbClr val="FFFF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91494" name="AutoShape 41"/>
          <p:cNvSpPr>
            <a:spLocks noChangeAspect="1" noChangeArrowheads="1"/>
          </p:cNvSpPr>
          <p:nvPr/>
        </p:nvSpPr>
        <p:spPr bwMode="auto">
          <a:xfrm rot="5400000">
            <a:off x="2079625" y="2836863"/>
            <a:ext cx="620713" cy="712787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FF66"/>
          </a:solidFill>
          <a:ln w="9525">
            <a:solidFill>
              <a:srgbClr val="FFFF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1495" name="Rectangle 2"/>
          <p:cNvSpPr>
            <a:spLocks/>
          </p:cNvSpPr>
          <p:nvPr/>
        </p:nvSpPr>
        <p:spPr bwMode="auto">
          <a:xfrm>
            <a:off x="2087563" y="185738"/>
            <a:ext cx="4972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>
            <a:spAutoFit/>
          </a:bodyPr>
          <a:lstStyle/>
          <a:p>
            <a:pPr algn="ctr" defTabSz="384175"/>
            <a:r>
              <a:rPr lang="en-US" sz="3000" b="1">
                <a:solidFill>
                  <a:srgbClr val="FD9A00"/>
                </a:solidFill>
                <a:ea typeface="Gill Sans"/>
                <a:cs typeface="Gill Sans"/>
              </a:rPr>
              <a:t>CAPS present status report</a:t>
            </a:r>
          </a:p>
        </p:txBody>
      </p:sp>
      <p:sp>
        <p:nvSpPr>
          <p:cNvPr id="191496" name="Text Box 12"/>
          <p:cNvSpPr txBox="1">
            <a:spLocks noChangeArrowheads="1"/>
          </p:cNvSpPr>
          <p:nvPr/>
        </p:nvSpPr>
        <p:spPr bwMode="auto">
          <a:xfrm>
            <a:off x="701675" y="4564063"/>
            <a:ext cx="7740650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405" tIns="19202" rIns="38405" bIns="19202">
            <a:spAutoFit/>
          </a:bodyPr>
          <a:lstStyle/>
          <a:p>
            <a:pPr defTabSz="384175">
              <a:buFontTx/>
              <a:buChar char="•"/>
            </a:pPr>
            <a:r>
              <a:rPr lang="en-US" sz="1800"/>
              <a:t> </a:t>
            </a:r>
            <a:r>
              <a:rPr lang="en-US" sz="1800">
                <a:solidFill>
                  <a:srgbClr val="FF0000"/>
                </a:solidFill>
              </a:rPr>
              <a:t>BUT</a:t>
            </a:r>
            <a:r>
              <a:rPr lang="en-US" sz="1800"/>
              <a:t>: the telescope’s entrance </a:t>
            </a:r>
            <a:r>
              <a:rPr lang="en-US" sz="1800">
                <a:solidFill>
                  <a:srgbClr val="FFC671"/>
                </a:solidFill>
              </a:rPr>
              <a:t>pupil image</a:t>
            </a:r>
            <a:r>
              <a:rPr lang="en-US" sz="1800"/>
              <a:t> does not form</a:t>
            </a:r>
            <a:r>
              <a:rPr lang="en-US" sz="1800">
                <a:solidFill>
                  <a:srgbClr val="FFC671"/>
                </a:solidFill>
              </a:rPr>
              <a:t> exactly</a:t>
            </a:r>
            <a:r>
              <a:rPr lang="en-US" sz="1800">
                <a:solidFill>
                  <a:schemeClr val="tx1"/>
                </a:solidFill>
              </a:rPr>
              <a:t> on </a:t>
            </a:r>
            <a:r>
              <a:rPr lang="en-US" sz="1800"/>
              <a:t>the</a:t>
            </a:r>
          </a:p>
          <a:p>
            <a:pPr defTabSz="384175"/>
            <a:r>
              <a:rPr lang="en-US" sz="1800"/>
              <a:t>  double </a:t>
            </a:r>
            <a:r>
              <a:rPr lang="en-US" sz="1800">
                <a:solidFill>
                  <a:srgbClr val="FFC671"/>
                </a:solidFill>
              </a:rPr>
              <a:t>Wollaston prism</a:t>
            </a:r>
            <a:r>
              <a:rPr lang="en-US" sz="1800"/>
              <a:t>, thus, polarimetric response may vary slightly</a:t>
            </a:r>
          </a:p>
          <a:p>
            <a:pPr defTabSz="384175"/>
            <a:r>
              <a:rPr lang="en-US" sz="1800"/>
              <a:t>  across the field of view.</a:t>
            </a:r>
          </a:p>
          <a:p>
            <a:pPr defTabSz="384175">
              <a:buFontTx/>
              <a:buChar char="•"/>
            </a:pPr>
            <a:r>
              <a:rPr lang="en-US" sz="1800"/>
              <a:t> </a:t>
            </a:r>
            <a:r>
              <a:rPr lang="en-US" sz="1800">
                <a:solidFill>
                  <a:srgbClr val="FF0000"/>
                </a:solidFill>
              </a:rPr>
              <a:t>AND</a:t>
            </a:r>
            <a:r>
              <a:rPr lang="en-US" sz="1800"/>
              <a:t> the telescope’s entrance </a:t>
            </a:r>
            <a:r>
              <a:rPr lang="en-US" sz="1800">
                <a:solidFill>
                  <a:srgbClr val="FFC671"/>
                </a:solidFill>
              </a:rPr>
              <a:t>pupil image</a:t>
            </a:r>
            <a:r>
              <a:rPr lang="en-US" sz="1800"/>
              <a:t> is not cut </a:t>
            </a:r>
            <a:r>
              <a:rPr lang="en-US" sz="1800">
                <a:solidFill>
                  <a:srgbClr val="FFC671"/>
                </a:solidFill>
              </a:rPr>
              <a:t>exactly 50/50</a:t>
            </a:r>
            <a:r>
              <a:rPr lang="en-US" sz="1800"/>
              <a:t> by the</a:t>
            </a:r>
          </a:p>
          <a:p>
            <a:pPr defTabSz="384175"/>
            <a:r>
              <a:rPr lang="en-US" sz="1800"/>
              <a:t>  double </a:t>
            </a:r>
            <a:r>
              <a:rPr lang="en-US" sz="1800">
                <a:solidFill>
                  <a:srgbClr val="FFC671"/>
                </a:solidFill>
              </a:rPr>
              <a:t>Wollaston prism’s</a:t>
            </a:r>
            <a:r>
              <a:rPr lang="en-US" sz="1800">
                <a:solidFill>
                  <a:schemeClr val="tx1"/>
                </a:solidFill>
              </a:rPr>
              <a:t> edge, </a:t>
            </a:r>
            <a:r>
              <a:rPr lang="en-US" sz="1800"/>
              <a:t>thus, the 0º-90º  and 45º-135º channels</a:t>
            </a:r>
          </a:p>
          <a:p>
            <a:pPr defTabSz="384175"/>
            <a:r>
              <a:rPr lang="en-US" sz="1800"/>
              <a:t>  will have slightly different photometric throughputs.</a:t>
            </a:r>
          </a:p>
        </p:txBody>
      </p:sp>
      <p:sp>
        <p:nvSpPr>
          <p:cNvPr id="191497" name="Text Box 12"/>
          <p:cNvSpPr txBox="1">
            <a:spLocks noChangeArrowheads="1"/>
          </p:cNvSpPr>
          <p:nvPr/>
        </p:nvSpPr>
        <p:spPr bwMode="auto">
          <a:xfrm>
            <a:off x="1471613" y="1104900"/>
            <a:ext cx="6200775" cy="113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8405" tIns="19202" rIns="38405" bIns="19202">
            <a:spAutoFit/>
          </a:bodyPr>
          <a:lstStyle/>
          <a:p>
            <a:pPr defTabSz="384175">
              <a:buFontTx/>
              <a:buChar char="•"/>
            </a:pPr>
            <a:r>
              <a:rPr lang="en-US" sz="1800"/>
              <a:t> Entrance slit orientation </a:t>
            </a:r>
            <a:r>
              <a:rPr lang="en-US" sz="1800">
                <a:solidFill>
                  <a:srgbClr val="FFC671"/>
                </a:solidFill>
              </a:rPr>
              <a:t>adjusted</a:t>
            </a:r>
          </a:p>
          <a:p>
            <a:pPr defTabSz="384175">
              <a:buFontTx/>
              <a:buChar char="•"/>
            </a:pPr>
            <a:r>
              <a:rPr lang="en-US" sz="1800"/>
              <a:t> Collimator position </a:t>
            </a:r>
            <a:r>
              <a:rPr lang="en-US" sz="1800">
                <a:solidFill>
                  <a:srgbClr val="FFC671"/>
                </a:solidFill>
              </a:rPr>
              <a:t>adjusted</a:t>
            </a:r>
            <a:r>
              <a:rPr lang="en-US" sz="1800"/>
              <a:t> at best (using auto-collimation)</a:t>
            </a:r>
          </a:p>
          <a:p>
            <a:pPr defTabSz="384175">
              <a:buFontTx/>
              <a:buChar char="•"/>
            </a:pPr>
            <a:r>
              <a:rPr lang="en-US" sz="1800"/>
              <a:t> Position of the camera optics </a:t>
            </a:r>
            <a:r>
              <a:rPr lang="en-US" sz="1800">
                <a:solidFill>
                  <a:srgbClr val="FFC671"/>
                </a:solidFill>
              </a:rPr>
              <a:t>adjusted accordingly</a:t>
            </a:r>
          </a:p>
          <a:p>
            <a:pPr defTabSz="384175">
              <a:buFontTx/>
              <a:buChar char="•"/>
            </a:pPr>
            <a:r>
              <a:rPr lang="en-US" sz="1800">
                <a:solidFill>
                  <a:schemeClr val="tx1"/>
                </a:solidFill>
              </a:rPr>
              <a:t> </a:t>
            </a:r>
            <a:r>
              <a:rPr lang="en-US" sz="1800">
                <a:solidFill>
                  <a:srgbClr val="FFC671"/>
                </a:solidFill>
              </a:rPr>
              <a:t>First “fully featured” on-sky tests: </a:t>
            </a:r>
            <a:r>
              <a:rPr lang="en-US" sz="1800">
                <a:solidFill>
                  <a:srgbClr val="FF0000"/>
                </a:solidFill>
              </a:rPr>
              <a:t>mid June 2013.</a:t>
            </a:r>
            <a:endParaRPr lang="en-US" sz="1800"/>
          </a:p>
        </p:txBody>
      </p:sp>
      <p:grpSp>
        <p:nvGrpSpPr>
          <p:cNvPr id="191498" name="Group 11"/>
          <p:cNvGrpSpPr>
            <a:grpSpLocks/>
          </p:cNvGrpSpPr>
          <p:nvPr/>
        </p:nvGrpSpPr>
        <p:grpSpPr bwMode="auto">
          <a:xfrm>
            <a:off x="2990850" y="2733675"/>
            <a:ext cx="0" cy="936625"/>
            <a:chOff x="2872" y="4592"/>
            <a:chExt cx="0" cy="1180"/>
          </a:xfrm>
        </p:grpSpPr>
        <p:sp>
          <p:nvSpPr>
            <p:cNvPr id="191528" name="Line 9"/>
            <p:cNvSpPr>
              <a:spLocks noChangeShapeType="1"/>
            </p:cNvSpPr>
            <p:nvPr/>
          </p:nvSpPr>
          <p:spPr bwMode="auto">
            <a:xfrm>
              <a:off x="2872" y="4592"/>
              <a:ext cx="0" cy="499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529" name="Line 10"/>
            <p:cNvSpPr>
              <a:spLocks noChangeShapeType="1"/>
            </p:cNvSpPr>
            <p:nvPr/>
          </p:nvSpPr>
          <p:spPr bwMode="auto">
            <a:xfrm>
              <a:off x="2872" y="5273"/>
              <a:ext cx="0" cy="499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1499" name="Group 71"/>
          <p:cNvGrpSpPr>
            <a:grpSpLocks/>
          </p:cNvGrpSpPr>
          <p:nvPr/>
        </p:nvGrpSpPr>
        <p:grpSpPr bwMode="auto">
          <a:xfrm>
            <a:off x="6815138" y="2749550"/>
            <a:ext cx="381000" cy="906463"/>
            <a:chOff x="7927" y="3804"/>
            <a:chExt cx="640" cy="1141"/>
          </a:xfrm>
        </p:grpSpPr>
        <p:grpSp>
          <p:nvGrpSpPr>
            <p:cNvPr id="191522" name="Group 27"/>
            <p:cNvGrpSpPr>
              <a:grpSpLocks/>
            </p:cNvGrpSpPr>
            <p:nvPr/>
          </p:nvGrpSpPr>
          <p:grpSpPr bwMode="auto">
            <a:xfrm>
              <a:off x="7927" y="3804"/>
              <a:ext cx="640" cy="580"/>
              <a:chOff x="4334" y="6034"/>
              <a:chExt cx="640" cy="580"/>
            </a:xfrm>
          </p:grpSpPr>
          <p:sp>
            <p:nvSpPr>
              <p:cNvPr id="191526" name="Freeform 25"/>
              <p:cNvSpPr>
                <a:spLocks/>
              </p:cNvSpPr>
              <p:nvPr/>
            </p:nvSpPr>
            <p:spPr bwMode="auto">
              <a:xfrm>
                <a:off x="4334" y="6034"/>
                <a:ext cx="640" cy="578"/>
              </a:xfrm>
              <a:custGeom>
                <a:avLst/>
                <a:gdLst>
                  <a:gd name="T0" fmla="*/ 64 w 640"/>
                  <a:gd name="T1" fmla="*/ 578 h 578"/>
                  <a:gd name="T2" fmla="*/ 640 w 640"/>
                  <a:gd name="T3" fmla="*/ 576 h 578"/>
                  <a:gd name="T4" fmla="*/ 638 w 640"/>
                  <a:gd name="T5" fmla="*/ 4 h 578"/>
                  <a:gd name="T6" fmla="*/ 0 w 640"/>
                  <a:gd name="T7" fmla="*/ 0 h 578"/>
                  <a:gd name="T8" fmla="*/ 64 w 640"/>
                  <a:gd name="T9" fmla="*/ 578 h 5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40"/>
                  <a:gd name="T16" fmla="*/ 0 h 578"/>
                  <a:gd name="T17" fmla="*/ 640 w 640"/>
                  <a:gd name="T18" fmla="*/ 578 h 5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40" h="578">
                    <a:moveTo>
                      <a:pt x="64" y="578"/>
                    </a:moveTo>
                    <a:lnTo>
                      <a:pt x="640" y="576"/>
                    </a:lnTo>
                    <a:lnTo>
                      <a:pt x="638" y="4"/>
                    </a:lnTo>
                    <a:lnTo>
                      <a:pt x="0" y="0"/>
                    </a:lnTo>
                    <a:lnTo>
                      <a:pt x="64" y="578"/>
                    </a:lnTo>
                    <a:close/>
                  </a:path>
                </a:pathLst>
              </a:custGeom>
              <a:solidFill>
                <a:srgbClr val="FFC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27" name="AutoShape 26"/>
              <p:cNvSpPr>
                <a:spLocks noChangeArrowheads="1"/>
              </p:cNvSpPr>
              <p:nvPr/>
            </p:nvSpPr>
            <p:spPr bwMode="auto">
              <a:xfrm rot="-5400000">
                <a:off x="4398" y="6038"/>
                <a:ext cx="576" cy="576"/>
              </a:xfrm>
              <a:prstGeom prst="rtTriangle">
                <a:avLst/>
              </a:prstGeom>
              <a:solidFill>
                <a:srgbClr val="FF99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lIns="38405" tIns="19202" rIns="38405" bIns="19202" anchor="ctr"/>
              <a:lstStyle/>
              <a:p>
                <a:pPr defTabSz="384175"/>
                <a:endParaRPr lang="fr-FR"/>
              </a:p>
            </p:txBody>
          </p:sp>
        </p:grpSp>
        <p:grpSp>
          <p:nvGrpSpPr>
            <p:cNvPr id="191523" name="Group 34"/>
            <p:cNvGrpSpPr>
              <a:grpSpLocks/>
            </p:cNvGrpSpPr>
            <p:nvPr/>
          </p:nvGrpSpPr>
          <p:grpSpPr bwMode="auto">
            <a:xfrm flipV="1">
              <a:off x="7927" y="4365"/>
              <a:ext cx="640" cy="580"/>
              <a:chOff x="4334" y="6034"/>
              <a:chExt cx="640" cy="580"/>
            </a:xfrm>
          </p:grpSpPr>
          <p:sp>
            <p:nvSpPr>
              <p:cNvPr id="191524" name="Freeform 35"/>
              <p:cNvSpPr>
                <a:spLocks/>
              </p:cNvSpPr>
              <p:nvPr/>
            </p:nvSpPr>
            <p:spPr bwMode="auto">
              <a:xfrm>
                <a:off x="4334" y="6034"/>
                <a:ext cx="640" cy="578"/>
              </a:xfrm>
              <a:custGeom>
                <a:avLst/>
                <a:gdLst>
                  <a:gd name="T0" fmla="*/ 64 w 640"/>
                  <a:gd name="T1" fmla="*/ 578 h 578"/>
                  <a:gd name="T2" fmla="*/ 640 w 640"/>
                  <a:gd name="T3" fmla="*/ 576 h 578"/>
                  <a:gd name="T4" fmla="*/ 638 w 640"/>
                  <a:gd name="T5" fmla="*/ 4 h 578"/>
                  <a:gd name="T6" fmla="*/ 0 w 640"/>
                  <a:gd name="T7" fmla="*/ 0 h 578"/>
                  <a:gd name="T8" fmla="*/ 64 w 640"/>
                  <a:gd name="T9" fmla="*/ 578 h 5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40"/>
                  <a:gd name="T16" fmla="*/ 0 h 578"/>
                  <a:gd name="T17" fmla="*/ 640 w 640"/>
                  <a:gd name="T18" fmla="*/ 578 h 5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40" h="578">
                    <a:moveTo>
                      <a:pt x="64" y="578"/>
                    </a:moveTo>
                    <a:lnTo>
                      <a:pt x="640" y="576"/>
                    </a:lnTo>
                    <a:lnTo>
                      <a:pt x="638" y="4"/>
                    </a:lnTo>
                    <a:lnTo>
                      <a:pt x="0" y="0"/>
                    </a:lnTo>
                    <a:lnTo>
                      <a:pt x="64" y="578"/>
                    </a:lnTo>
                    <a:close/>
                  </a:path>
                </a:pathLst>
              </a:custGeom>
              <a:solidFill>
                <a:srgbClr val="FFC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25" name="AutoShape 36"/>
              <p:cNvSpPr>
                <a:spLocks noChangeArrowheads="1"/>
              </p:cNvSpPr>
              <p:nvPr/>
            </p:nvSpPr>
            <p:spPr bwMode="auto">
              <a:xfrm rot="-5400000">
                <a:off x="4398" y="6038"/>
                <a:ext cx="576" cy="576"/>
              </a:xfrm>
              <a:prstGeom prst="rtTriangle">
                <a:avLst/>
              </a:prstGeom>
              <a:solidFill>
                <a:srgbClr val="FF99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lIns="38405" tIns="19202" rIns="38405" bIns="19202" anchor="ctr"/>
              <a:lstStyle/>
              <a:p>
                <a:pPr defTabSz="384175"/>
                <a:endParaRPr lang="fr-FR"/>
              </a:p>
            </p:txBody>
          </p:sp>
        </p:grpSp>
      </p:grpSp>
      <p:grpSp>
        <p:nvGrpSpPr>
          <p:cNvPr id="191500" name="Group 36"/>
          <p:cNvGrpSpPr>
            <a:grpSpLocks/>
          </p:cNvGrpSpPr>
          <p:nvPr/>
        </p:nvGrpSpPr>
        <p:grpSpPr bwMode="auto">
          <a:xfrm rot="214580">
            <a:off x="2997200" y="2867025"/>
            <a:ext cx="3368675" cy="457200"/>
            <a:chOff x="1232" y="1495"/>
            <a:chExt cx="2122" cy="288"/>
          </a:xfrm>
        </p:grpSpPr>
        <p:sp>
          <p:nvSpPr>
            <p:cNvPr id="191520" name="AutoShape 15"/>
            <p:cNvSpPr>
              <a:spLocks noChangeArrowheads="1"/>
            </p:cNvSpPr>
            <p:nvPr/>
          </p:nvSpPr>
          <p:spPr bwMode="auto">
            <a:xfrm rot="-5400000">
              <a:off x="1997" y="736"/>
              <a:ext cx="276" cy="1805"/>
            </a:xfrm>
            <a:prstGeom prst="triangle">
              <a:avLst>
                <a:gd name="adj" fmla="val 50000"/>
              </a:avLst>
            </a:prstGeom>
            <a:solidFill>
              <a:srgbClr val="CC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lIns="38405" tIns="19202" rIns="38405" bIns="19202" anchor="ctr"/>
            <a:lstStyle/>
            <a:p>
              <a:pPr defTabSz="384175"/>
              <a:endParaRPr lang="fr-FR"/>
            </a:p>
          </p:txBody>
        </p:sp>
        <p:sp>
          <p:nvSpPr>
            <p:cNvPr id="191521" name="Rectangle 19"/>
            <p:cNvSpPr>
              <a:spLocks noChangeArrowheads="1"/>
            </p:cNvSpPr>
            <p:nvPr/>
          </p:nvSpPr>
          <p:spPr bwMode="auto">
            <a:xfrm>
              <a:off x="3035" y="1495"/>
              <a:ext cx="319" cy="288"/>
            </a:xfrm>
            <a:prstGeom prst="rect">
              <a:avLst/>
            </a:prstGeom>
            <a:solidFill>
              <a:srgbClr val="CC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38405" tIns="19202" rIns="38405" bIns="19202" anchor="ctr"/>
            <a:lstStyle/>
            <a:p>
              <a:pPr defTabSz="384175"/>
              <a:endParaRPr lang="fr-FR"/>
            </a:p>
          </p:txBody>
        </p:sp>
      </p:grpSp>
      <p:grpSp>
        <p:nvGrpSpPr>
          <p:cNvPr id="191501" name="Group 18"/>
          <p:cNvGrpSpPr>
            <a:grpSpLocks/>
          </p:cNvGrpSpPr>
          <p:nvPr/>
        </p:nvGrpSpPr>
        <p:grpSpPr bwMode="auto">
          <a:xfrm>
            <a:off x="3030538" y="2952750"/>
            <a:ext cx="88900" cy="500063"/>
            <a:chOff x="1991" y="4422"/>
            <a:chExt cx="399" cy="821"/>
          </a:xfrm>
        </p:grpSpPr>
        <p:sp>
          <p:nvSpPr>
            <p:cNvPr id="191518" name="Freeform 16"/>
            <p:cNvSpPr>
              <a:spLocks/>
            </p:cNvSpPr>
            <p:nvPr/>
          </p:nvSpPr>
          <p:spPr bwMode="auto">
            <a:xfrm>
              <a:off x="1991" y="4422"/>
              <a:ext cx="188" cy="821"/>
            </a:xfrm>
            <a:custGeom>
              <a:avLst/>
              <a:gdLst>
                <a:gd name="T0" fmla="*/ 9 w 188"/>
                <a:gd name="T1" fmla="*/ 5 h 821"/>
                <a:gd name="T2" fmla="*/ 36 w 188"/>
                <a:gd name="T3" fmla="*/ 432 h 821"/>
                <a:gd name="T4" fmla="*/ 0 w 188"/>
                <a:gd name="T5" fmla="*/ 821 h 821"/>
                <a:gd name="T6" fmla="*/ 188 w 188"/>
                <a:gd name="T7" fmla="*/ 819 h 821"/>
                <a:gd name="T8" fmla="*/ 124 w 188"/>
                <a:gd name="T9" fmla="*/ 429 h 821"/>
                <a:gd name="T10" fmla="*/ 188 w 188"/>
                <a:gd name="T11" fmla="*/ 2 h 821"/>
                <a:gd name="T12" fmla="*/ 9 w 188"/>
                <a:gd name="T13" fmla="*/ 5 h 8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8"/>
                <a:gd name="T22" fmla="*/ 0 h 821"/>
                <a:gd name="T23" fmla="*/ 188 w 188"/>
                <a:gd name="T24" fmla="*/ 821 h 8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8" h="821">
                  <a:moveTo>
                    <a:pt x="9" y="5"/>
                  </a:moveTo>
                  <a:cubicBezTo>
                    <a:pt x="32" y="146"/>
                    <a:pt x="37" y="296"/>
                    <a:pt x="36" y="432"/>
                  </a:cubicBezTo>
                  <a:cubicBezTo>
                    <a:pt x="35" y="568"/>
                    <a:pt x="32" y="629"/>
                    <a:pt x="0" y="821"/>
                  </a:cubicBezTo>
                  <a:cubicBezTo>
                    <a:pt x="100" y="819"/>
                    <a:pt x="93" y="821"/>
                    <a:pt x="188" y="819"/>
                  </a:cubicBezTo>
                  <a:cubicBezTo>
                    <a:pt x="171" y="719"/>
                    <a:pt x="124" y="565"/>
                    <a:pt x="124" y="429"/>
                  </a:cubicBezTo>
                  <a:cubicBezTo>
                    <a:pt x="124" y="293"/>
                    <a:pt x="171" y="86"/>
                    <a:pt x="188" y="2"/>
                  </a:cubicBezTo>
                  <a:cubicBezTo>
                    <a:pt x="69" y="3"/>
                    <a:pt x="71" y="0"/>
                    <a:pt x="9" y="5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519" name="Freeform 17"/>
            <p:cNvSpPr>
              <a:spLocks/>
            </p:cNvSpPr>
            <p:nvPr/>
          </p:nvSpPr>
          <p:spPr bwMode="auto">
            <a:xfrm>
              <a:off x="2116" y="4423"/>
              <a:ext cx="274" cy="819"/>
            </a:xfrm>
            <a:custGeom>
              <a:avLst/>
              <a:gdLst>
                <a:gd name="T0" fmla="*/ 64 w 274"/>
                <a:gd name="T1" fmla="*/ 3 h 819"/>
                <a:gd name="T2" fmla="*/ 2 w 274"/>
                <a:gd name="T3" fmla="*/ 419 h 819"/>
                <a:gd name="T4" fmla="*/ 55 w 274"/>
                <a:gd name="T5" fmla="*/ 819 h 819"/>
                <a:gd name="T6" fmla="*/ 243 w 274"/>
                <a:gd name="T7" fmla="*/ 817 h 819"/>
                <a:gd name="T8" fmla="*/ 274 w 274"/>
                <a:gd name="T9" fmla="*/ 428 h 819"/>
                <a:gd name="T10" fmla="*/ 243 w 274"/>
                <a:gd name="T11" fmla="*/ 0 h 819"/>
                <a:gd name="T12" fmla="*/ 64 w 274"/>
                <a:gd name="T13" fmla="*/ 3 h 8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4"/>
                <a:gd name="T22" fmla="*/ 0 h 819"/>
                <a:gd name="T23" fmla="*/ 274 w 274"/>
                <a:gd name="T24" fmla="*/ 819 h 81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4" h="819">
                  <a:moveTo>
                    <a:pt x="64" y="3"/>
                  </a:moveTo>
                  <a:cubicBezTo>
                    <a:pt x="40" y="149"/>
                    <a:pt x="4" y="283"/>
                    <a:pt x="2" y="419"/>
                  </a:cubicBezTo>
                  <a:cubicBezTo>
                    <a:pt x="0" y="555"/>
                    <a:pt x="15" y="753"/>
                    <a:pt x="55" y="819"/>
                  </a:cubicBezTo>
                  <a:cubicBezTo>
                    <a:pt x="155" y="817"/>
                    <a:pt x="148" y="819"/>
                    <a:pt x="243" y="817"/>
                  </a:cubicBezTo>
                  <a:cubicBezTo>
                    <a:pt x="263" y="704"/>
                    <a:pt x="274" y="564"/>
                    <a:pt x="274" y="428"/>
                  </a:cubicBezTo>
                  <a:cubicBezTo>
                    <a:pt x="274" y="292"/>
                    <a:pt x="263" y="109"/>
                    <a:pt x="243" y="0"/>
                  </a:cubicBezTo>
                  <a:cubicBezTo>
                    <a:pt x="124" y="1"/>
                    <a:pt x="145" y="1"/>
                    <a:pt x="64" y="3"/>
                  </a:cubicBezTo>
                  <a:close/>
                </a:path>
              </a:pathLst>
            </a:custGeom>
            <a:solidFill>
              <a:srgbClr val="66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1502" name="Group 23"/>
          <p:cNvGrpSpPr>
            <a:grpSpLocks/>
          </p:cNvGrpSpPr>
          <p:nvPr/>
        </p:nvGrpSpPr>
        <p:grpSpPr bwMode="auto">
          <a:xfrm>
            <a:off x="5705475" y="2811463"/>
            <a:ext cx="255588" cy="782637"/>
            <a:chOff x="6076" y="3925"/>
            <a:chExt cx="431" cy="821"/>
          </a:xfrm>
        </p:grpSpPr>
        <p:sp>
          <p:nvSpPr>
            <p:cNvPr id="191516" name="Freeform 21"/>
            <p:cNvSpPr>
              <a:spLocks/>
            </p:cNvSpPr>
            <p:nvPr/>
          </p:nvSpPr>
          <p:spPr bwMode="auto">
            <a:xfrm>
              <a:off x="6076" y="3925"/>
              <a:ext cx="220" cy="821"/>
            </a:xfrm>
            <a:custGeom>
              <a:avLst/>
              <a:gdLst>
                <a:gd name="T0" fmla="*/ 41 w 220"/>
                <a:gd name="T1" fmla="*/ 5 h 821"/>
                <a:gd name="T2" fmla="*/ 0 w 220"/>
                <a:gd name="T3" fmla="*/ 433 h 821"/>
                <a:gd name="T4" fmla="*/ 32 w 220"/>
                <a:gd name="T5" fmla="*/ 821 h 821"/>
                <a:gd name="T6" fmla="*/ 220 w 220"/>
                <a:gd name="T7" fmla="*/ 819 h 821"/>
                <a:gd name="T8" fmla="*/ 156 w 220"/>
                <a:gd name="T9" fmla="*/ 429 h 821"/>
                <a:gd name="T10" fmla="*/ 220 w 220"/>
                <a:gd name="T11" fmla="*/ 2 h 821"/>
                <a:gd name="T12" fmla="*/ 41 w 220"/>
                <a:gd name="T13" fmla="*/ 5 h 8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0"/>
                <a:gd name="T22" fmla="*/ 0 h 821"/>
                <a:gd name="T23" fmla="*/ 220 w 220"/>
                <a:gd name="T24" fmla="*/ 821 h 8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0" h="821">
                  <a:moveTo>
                    <a:pt x="41" y="5"/>
                  </a:moveTo>
                  <a:cubicBezTo>
                    <a:pt x="22" y="155"/>
                    <a:pt x="2" y="297"/>
                    <a:pt x="0" y="433"/>
                  </a:cubicBezTo>
                  <a:cubicBezTo>
                    <a:pt x="0" y="573"/>
                    <a:pt x="4" y="697"/>
                    <a:pt x="32" y="821"/>
                  </a:cubicBezTo>
                  <a:cubicBezTo>
                    <a:pt x="132" y="819"/>
                    <a:pt x="125" y="821"/>
                    <a:pt x="220" y="819"/>
                  </a:cubicBezTo>
                  <a:cubicBezTo>
                    <a:pt x="203" y="719"/>
                    <a:pt x="156" y="565"/>
                    <a:pt x="156" y="429"/>
                  </a:cubicBezTo>
                  <a:cubicBezTo>
                    <a:pt x="156" y="293"/>
                    <a:pt x="203" y="86"/>
                    <a:pt x="220" y="2"/>
                  </a:cubicBezTo>
                  <a:cubicBezTo>
                    <a:pt x="101" y="3"/>
                    <a:pt x="103" y="0"/>
                    <a:pt x="41" y="5"/>
                  </a:cubicBezTo>
                  <a:close/>
                </a:path>
              </a:pathLst>
            </a:custGeom>
            <a:solidFill>
              <a:srgbClr val="66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517" name="Freeform 22"/>
            <p:cNvSpPr>
              <a:spLocks/>
            </p:cNvSpPr>
            <p:nvPr/>
          </p:nvSpPr>
          <p:spPr bwMode="auto">
            <a:xfrm>
              <a:off x="6233" y="3926"/>
              <a:ext cx="274" cy="819"/>
            </a:xfrm>
            <a:custGeom>
              <a:avLst/>
              <a:gdLst>
                <a:gd name="T0" fmla="*/ 64 w 274"/>
                <a:gd name="T1" fmla="*/ 3 h 819"/>
                <a:gd name="T2" fmla="*/ 2 w 274"/>
                <a:gd name="T3" fmla="*/ 419 h 819"/>
                <a:gd name="T4" fmla="*/ 55 w 274"/>
                <a:gd name="T5" fmla="*/ 819 h 819"/>
                <a:gd name="T6" fmla="*/ 243 w 274"/>
                <a:gd name="T7" fmla="*/ 817 h 819"/>
                <a:gd name="T8" fmla="*/ 274 w 274"/>
                <a:gd name="T9" fmla="*/ 428 h 819"/>
                <a:gd name="T10" fmla="*/ 243 w 274"/>
                <a:gd name="T11" fmla="*/ 0 h 819"/>
                <a:gd name="T12" fmla="*/ 64 w 274"/>
                <a:gd name="T13" fmla="*/ 3 h 8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4"/>
                <a:gd name="T22" fmla="*/ 0 h 819"/>
                <a:gd name="T23" fmla="*/ 274 w 274"/>
                <a:gd name="T24" fmla="*/ 819 h 81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4" h="819">
                  <a:moveTo>
                    <a:pt x="64" y="3"/>
                  </a:moveTo>
                  <a:cubicBezTo>
                    <a:pt x="40" y="149"/>
                    <a:pt x="4" y="283"/>
                    <a:pt x="2" y="419"/>
                  </a:cubicBezTo>
                  <a:cubicBezTo>
                    <a:pt x="0" y="555"/>
                    <a:pt x="15" y="753"/>
                    <a:pt x="55" y="819"/>
                  </a:cubicBezTo>
                  <a:cubicBezTo>
                    <a:pt x="155" y="817"/>
                    <a:pt x="148" y="819"/>
                    <a:pt x="243" y="817"/>
                  </a:cubicBezTo>
                  <a:cubicBezTo>
                    <a:pt x="263" y="704"/>
                    <a:pt x="274" y="564"/>
                    <a:pt x="274" y="428"/>
                  </a:cubicBezTo>
                  <a:cubicBezTo>
                    <a:pt x="274" y="292"/>
                    <a:pt x="263" y="109"/>
                    <a:pt x="243" y="0"/>
                  </a:cubicBezTo>
                  <a:cubicBezTo>
                    <a:pt x="124" y="1"/>
                    <a:pt x="145" y="1"/>
                    <a:pt x="64" y="3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1503" name="Group 34"/>
          <p:cNvGrpSpPr>
            <a:grpSpLocks/>
          </p:cNvGrpSpPr>
          <p:nvPr/>
        </p:nvGrpSpPr>
        <p:grpSpPr bwMode="auto">
          <a:xfrm rot="120000">
            <a:off x="6375400" y="2759075"/>
            <a:ext cx="158750" cy="915988"/>
            <a:chOff x="4714" y="1380"/>
            <a:chExt cx="100" cy="577"/>
          </a:xfrm>
        </p:grpSpPr>
        <p:sp>
          <p:nvSpPr>
            <p:cNvPr id="191514" name="Rectangle 33" descr="Diagonales larges vers le haut"/>
            <p:cNvSpPr>
              <a:spLocks noChangeArrowheads="1"/>
            </p:cNvSpPr>
            <p:nvPr/>
          </p:nvSpPr>
          <p:spPr bwMode="auto">
            <a:xfrm>
              <a:off x="4714" y="1380"/>
              <a:ext cx="100" cy="576"/>
            </a:xfrm>
            <a:prstGeom prst="rect">
              <a:avLst/>
            </a:prstGeom>
            <a:pattFill prst="wdUpDiag">
              <a:fgClr>
                <a:schemeClr val="accent1"/>
              </a:fgClr>
              <a:bgClr>
                <a:schemeClr val="hlink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1515" name="Line 32"/>
            <p:cNvSpPr>
              <a:spLocks noChangeShapeType="1"/>
            </p:cNvSpPr>
            <p:nvPr/>
          </p:nvSpPr>
          <p:spPr bwMode="auto">
            <a:xfrm>
              <a:off x="4714" y="1381"/>
              <a:ext cx="0" cy="576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1504" name="Line 39"/>
          <p:cNvSpPr>
            <a:spLocks noChangeShapeType="1"/>
          </p:cNvSpPr>
          <p:nvPr/>
        </p:nvSpPr>
        <p:spPr bwMode="auto">
          <a:xfrm>
            <a:off x="2776538" y="2844800"/>
            <a:ext cx="0" cy="693738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91505" name="Group 44"/>
          <p:cNvGrpSpPr>
            <a:grpSpLocks/>
          </p:cNvGrpSpPr>
          <p:nvPr/>
        </p:nvGrpSpPr>
        <p:grpSpPr bwMode="auto">
          <a:xfrm>
            <a:off x="1682750" y="2986088"/>
            <a:ext cx="385763" cy="414337"/>
            <a:chOff x="414" y="1481"/>
            <a:chExt cx="243" cy="261"/>
          </a:xfrm>
        </p:grpSpPr>
        <p:sp>
          <p:nvSpPr>
            <p:cNvPr id="191512" name="Oval 43"/>
            <p:cNvSpPr>
              <a:spLocks noChangeAspect="1" noChangeArrowheads="1"/>
            </p:cNvSpPr>
            <p:nvPr/>
          </p:nvSpPr>
          <p:spPr bwMode="auto">
            <a:xfrm>
              <a:off x="414" y="1551"/>
              <a:ext cx="120" cy="120"/>
            </a:xfrm>
            <a:prstGeom prst="ellipse">
              <a:avLst/>
            </a:prstGeom>
            <a:solidFill>
              <a:srgbClr val="99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1513" name="AutoShape 40"/>
            <p:cNvSpPr>
              <a:spLocks noChangeArrowheads="1"/>
            </p:cNvSpPr>
            <p:nvPr/>
          </p:nvSpPr>
          <p:spPr bwMode="auto">
            <a:xfrm rot="5400000">
              <a:off x="444" y="1529"/>
              <a:ext cx="261" cy="16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469 w 21600"/>
                <a:gd name="T13" fmla="*/ 4451 h 21600"/>
                <a:gd name="T14" fmla="*/ 17131 w 21600"/>
                <a:gd name="T15" fmla="*/ 1714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99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1506" name="AutoShape 124"/>
          <p:cNvSpPr>
            <a:spLocks/>
          </p:cNvSpPr>
          <p:nvPr/>
        </p:nvSpPr>
        <p:spPr bwMode="auto">
          <a:xfrm>
            <a:off x="6640513" y="3686175"/>
            <a:ext cx="1812925" cy="292100"/>
          </a:xfrm>
          <a:prstGeom prst="borderCallout1">
            <a:avLst>
              <a:gd name="adj1" fmla="val 39130"/>
              <a:gd name="adj2" fmla="val -4204"/>
              <a:gd name="adj3" fmla="val -79894"/>
              <a:gd name="adj4" fmla="val -10421"/>
            </a:avLst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 type="triangle" w="med" len="med"/>
          </a:ln>
        </p:spPr>
        <p:txBody>
          <a:bodyPr wrap="none" lIns="38405" tIns="19202" rIns="38405" bIns="19202" anchor="ctr" anchorCtr="1">
            <a:spAutoFit/>
          </a:bodyPr>
          <a:lstStyle/>
          <a:p>
            <a:pPr algn="ctr" defTabSz="384175"/>
            <a:r>
              <a:rPr lang="en-US" sz="1600"/>
              <a:t>Slightly tilted mirror</a:t>
            </a:r>
          </a:p>
        </p:txBody>
      </p:sp>
      <p:sp>
        <p:nvSpPr>
          <p:cNvPr id="191507" name="Line 46"/>
          <p:cNvSpPr>
            <a:spLocks noChangeShapeType="1"/>
          </p:cNvSpPr>
          <p:nvPr/>
        </p:nvSpPr>
        <p:spPr bwMode="auto">
          <a:xfrm>
            <a:off x="5597525" y="2647950"/>
            <a:ext cx="4953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triangle" w="lg" len="lg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91508" name="AutoShape 124"/>
          <p:cNvSpPr>
            <a:spLocks/>
          </p:cNvSpPr>
          <p:nvPr/>
        </p:nvSpPr>
        <p:spPr bwMode="auto">
          <a:xfrm>
            <a:off x="3352800" y="3686175"/>
            <a:ext cx="1417638" cy="292100"/>
          </a:xfrm>
          <a:prstGeom prst="borderCallout1">
            <a:avLst>
              <a:gd name="adj1" fmla="val 39130"/>
              <a:gd name="adj2" fmla="val -5375"/>
              <a:gd name="adj3" fmla="val -154894"/>
              <a:gd name="adj4" fmla="val -43227"/>
            </a:avLst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 type="triangle" w="med" len="med"/>
          </a:ln>
        </p:spPr>
        <p:txBody>
          <a:bodyPr wrap="none" lIns="38405" tIns="19202" rIns="38405" bIns="19202" anchor="ctr" anchorCtr="1">
            <a:spAutoFit/>
          </a:bodyPr>
          <a:lstStyle/>
          <a:p>
            <a:pPr algn="ctr" defTabSz="384175"/>
            <a:r>
              <a:rPr lang="en-US" sz="1600"/>
              <a:t>Diffusing mask</a:t>
            </a:r>
          </a:p>
        </p:txBody>
      </p:sp>
      <p:sp>
        <p:nvSpPr>
          <p:cNvPr id="191509" name="AutoShape 124"/>
          <p:cNvSpPr>
            <a:spLocks/>
          </p:cNvSpPr>
          <p:nvPr/>
        </p:nvSpPr>
        <p:spPr bwMode="auto">
          <a:xfrm>
            <a:off x="539750" y="3686175"/>
            <a:ext cx="1192213" cy="292100"/>
          </a:xfrm>
          <a:prstGeom prst="borderCallout1">
            <a:avLst>
              <a:gd name="adj1" fmla="val 39130"/>
              <a:gd name="adj2" fmla="val 106394"/>
              <a:gd name="adj3" fmla="val -148370"/>
              <a:gd name="adj4" fmla="val 126630"/>
            </a:avLst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 type="triangle" w="med" len="med"/>
          </a:ln>
        </p:spPr>
        <p:txBody>
          <a:bodyPr wrap="none" lIns="38405" tIns="19202" rIns="38405" bIns="19202" anchor="ctr" anchorCtr="1">
            <a:spAutoFit/>
          </a:bodyPr>
          <a:lstStyle/>
          <a:p>
            <a:pPr algn="ctr" defTabSz="384175"/>
            <a:r>
              <a:rPr lang="en-US" sz="1600"/>
              <a:t>Light source</a:t>
            </a:r>
          </a:p>
        </p:txBody>
      </p:sp>
      <p:sp>
        <p:nvSpPr>
          <p:cNvPr id="191510" name="Line 49"/>
          <p:cNvSpPr>
            <a:spLocks noChangeShapeType="1"/>
          </p:cNvSpPr>
          <p:nvPr/>
        </p:nvSpPr>
        <p:spPr bwMode="auto">
          <a:xfrm flipH="1" flipV="1">
            <a:off x="4708525" y="3079750"/>
            <a:ext cx="641350" cy="53975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1511" name="Line 50"/>
          <p:cNvSpPr>
            <a:spLocks noChangeShapeType="1"/>
          </p:cNvSpPr>
          <p:nvPr/>
        </p:nvSpPr>
        <p:spPr bwMode="auto">
          <a:xfrm>
            <a:off x="3478213" y="3195638"/>
            <a:ext cx="493712" cy="0"/>
          </a:xfrm>
          <a:prstGeom prst="line">
            <a:avLst/>
          </a:prstGeom>
          <a:noFill/>
          <a:ln w="57150">
            <a:solidFill>
              <a:srgbClr val="FF99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3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25-09-2013</a:t>
            </a:r>
            <a:endParaRPr lang="fr-FR" smtClean="0"/>
          </a:p>
        </p:txBody>
      </p:sp>
      <p:sp>
        <p:nvSpPr>
          <p:cNvPr id="192514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r-FR" smtClean="0"/>
              <a:t>COST meeting "PPSW", Firenze; Sept. 23-26, 2013</a:t>
            </a:r>
          </a:p>
        </p:txBody>
      </p:sp>
      <p:sp>
        <p:nvSpPr>
          <p:cNvPr id="192515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A30E62E9-7615-4A10-A24E-563E23C3256A}" type="slidenum">
              <a:rPr lang="fr-FR" smtClean="0"/>
              <a:pPr/>
              <a:t>19</a:t>
            </a:fld>
            <a:endParaRPr lang="fr-FR" smtClean="0"/>
          </a:p>
        </p:txBody>
      </p:sp>
      <p:sp>
        <p:nvSpPr>
          <p:cNvPr id="192516" name="Rectangle 2"/>
          <p:cNvSpPr>
            <a:spLocks/>
          </p:cNvSpPr>
          <p:nvPr/>
        </p:nvSpPr>
        <p:spPr bwMode="auto">
          <a:xfrm>
            <a:off x="2087563" y="185738"/>
            <a:ext cx="4972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>
            <a:spAutoFit/>
          </a:bodyPr>
          <a:lstStyle/>
          <a:p>
            <a:pPr algn="ctr" defTabSz="384175"/>
            <a:r>
              <a:rPr lang="en-US" sz="3000" b="1">
                <a:solidFill>
                  <a:srgbClr val="FD9A00"/>
                </a:solidFill>
                <a:ea typeface="Gill Sans"/>
                <a:cs typeface="Gill Sans"/>
              </a:rPr>
              <a:t>CAPS present status report</a:t>
            </a:r>
          </a:p>
        </p:txBody>
      </p:sp>
      <p:grpSp>
        <p:nvGrpSpPr>
          <p:cNvPr id="192517" name="Group 82"/>
          <p:cNvGrpSpPr>
            <a:grpSpLocks noChangeAspect="1"/>
          </p:cNvGrpSpPr>
          <p:nvPr/>
        </p:nvGrpSpPr>
        <p:grpSpPr bwMode="auto">
          <a:xfrm>
            <a:off x="1158875" y="1931988"/>
            <a:ext cx="2382838" cy="2598737"/>
            <a:chOff x="768" y="942"/>
            <a:chExt cx="664" cy="724"/>
          </a:xfrm>
        </p:grpSpPr>
        <p:sp>
          <p:nvSpPr>
            <p:cNvPr id="192565" name="Rectangle 75"/>
            <p:cNvSpPr>
              <a:spLocks noChangeAspect="1" noChangeArrowheads="1"/>
            </p:cNvSpPr>
            <p:nvPr/>
          </p:nvSpPr>
          <p:spPr bwMode="auto">
            <a:xfrm>
              <a:off x="786" y="942"/>
              <a:ext cx="646" cy="695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38405" tIns="19202" rIns="38405" bIns="19202" anchor="ctr"/>
            <a:lstStyle/>
            <a:p>
              <a:pPr defTabSz="384175"/>
              <a:endParaRPr lang="fr-FR"/>
            </a:p>
          </p:txBody>
        </p:sp>
        <p:sp>
          <p:nvSpPr>
            <p:cNvPr id="192566" name="Line 76"/>
            <p:cNvSpPr>
              <a:spLocks noChangeAspect="1" noChangeShapeType="1"/>
            </p:cNvSpPr>
            <p:nvPr/>
          </p:nvSpPr>
          <p:spPr bwMode="auto">
            <a:xfrm>
              <a:off x="786" y="1293"/>
              <a:ext cx="641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92567" name="Group 79"/>
            <p:cNvGrpSpPr>
              <a:grpSpLocks noChangeAspect="1"/>
            </p:cNvGrpSpPr>
            <p:nvPr/>
          </p:nvGrpSpPr>
          <p:grpSpPr bwMode="auto">
            <a:xfrm>
              <a:off x="797" y="959"/>
              <a:ext cx="236" cy="254"/>
              <a:chOff x="7872" y="5256"/>
              <a:chExt cx="208" cy="208"/>
            </a:xfrm>
          </p:grpSpPr>
          <p:sp>
            <p:nvSpPr>
              <p:cNvPr id="192581" name="Line 77"/>
              <p:cNvSpPr>
                <a:spLocks noChangeAspect="1" noChangeShapeType="1"/>
              </p:cNvSpPr>
              <p:nvPr/>
            </p:nvSpPr>
            <p:spPr bwMode="auto">
              <a:xfrm>
                <a:off x="7976" y="5256"/>
                <a:ext cx="0" cy="208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2582" name="Line 78"/>
              <p:cNvSpPr>
                <a:spLocks noChangeAspect="1" noChangeShapeType="1"/>
              </p:cNvSpPr>
              <p:nvPr/>
            </p:nvSpPr>
            <p:spPr bwMode="auto">
              <a:xfrm rot="-5400000">
                <a:off x="7976" y="5256"/>
                <a:ext cx="0" cy="208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2568" name="Group 80"/>
            <p:cNvGrpSpPr>
              <a:grpSpLocks noChangeAspect="1"/>
            </p:cNvGrpSpPr>
            <p:nvPr/>
          </p:nvGrpSpPr>
          <p:grpSpPr bwMode="auto">
            <a:xfrm rot="2700000">
              <a:off x="759" y="1422"/>
              <a:ext cx="253" cy="235"/>
              <a:chOff x="7872" y="5256"/>
              <a:chExt cx="208" cy="208"/>
            </a:xfrm>
          </p:grpSpPr>
          <p:sp>
            <p:nvSpPr>
              <p:cNvPr id="192579" name="Line 81"/>
              <p:cNvSpPr>
                <a:spLocks noChangeAspect="1" noChangeShapeType="1"/>
              </p:cNvSpPr>
              <p:nvPr/>
            </p:nvSpPr>
            <p:spPr bwMode="auto">
              <a:xfrm>
                <a:off x="7976" y="5256"/>
                <a:ext cx="0" cy="208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2580" name="Line 82"/>
              <p:cNvSpPr>
                <a:spLocks noChangeAspect="1" noChangeShapeType="1"/>
              </p:cNvSpPr>
              <p:nvPr/>
            </p:nvSpPr>
            <p:spPr bwMode="auto">
              <a:xfrm rot="-5400000">
                <a:off x="7976" y="5256"/>
                <a:ext cx="0" cy="208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2569" name="Group 72"/>
            <p:cNvGrpSpPr>
              <a:grpSpLocks noChangeAspect="1"/>
            </p:cNvGrpSpPr>
            <p:nvPr/>
          </p:nvGrpSpPr>
          <p:grpSpPr bwMode="auto">
            <a:xfrm>
              <a:off x="941" y="1123"/>
              <a:ext cx="324" cy="331"/>
              <a:chOff x="2930" y="3023"/>
              <a:chExt cx="324" cy="349"/>
            </a:xfrm>
          </p:grpSpPr>
          <p:sp>
            <p:nvSpPr>
              <p:cNvPr id="192570" name="Oval 83"/>
              <p:cNvSpPr>
                <a:spLocks noChangeAspect="1" noChangeArrowheads="1"/>
              </p:cNvSpPr>
              <p:nvPr/>
            </p:nvSpPr>
            <p:spPr bwMode="auto">
              <a:xfrm>
                <a:off x="2930" y="3023"/>
                <a:ext cx="324" cy="349"/>
              </a:xfrm>
              <a:prstGeom prst="ellipse">
                <a:avLst/>
              </a:prstGeom>
              <a:solidFill>
                <a:srgbClr val="FFFF66">
                  <a:alpha val="74901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lIns="38405" tIns="19202" rIns="38405" bIns="19202" anchor="ctr"/>
              <a:lstStyle/>
              <a:p>
                <a:pPr defTabSz="384175"/>
                <a:endParaRPr lang="fr-FR"/>
              </a:p>
            </p:txBody>
          </p:sp>
          <p:sp>
            <p:nvSpPr>
              <p:cNvPr id="192571" name="Oval 84"/>
              <p:cNvSpPr>
                <a:spLocks noChangeAspect="1" noChangeArrowheads="1"/>
              </p:cNvSpPr>
              <p:nvPr/>
            </p:nvSpPr>
            <p:spPr bwMode="auto">
              <a:xfrm>
                <a:off x="3037" y="3138"/>
                <a:ext cx="110" cy="119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lIns="38405" tIns="19202" rIns="38405" bIns="19202" anchor="ctr"/>
              <a:lstStyle/>
              <a:p>
                <a:pPr defTabSz="384175"/>
                <a:endParaRPr lang="fr-FR"/>
              </a:p>
            </p:txBody>
          </p:sp>
          <p:grpSp>
            <p:nvGrpSpPr>
              <p:cNvPr id="192572" name="Group 92"/>
              <p:cNvGrpSpPr>
                <a:grpSpLocks noChangeAspect="1"/>
              </p:cNvGrpSpPr>
              <p:nvPr/>
            </p:nvGrpSpPr>
            <p:grpSpPr bwMode="auto">
              <a:xfrm>
                <a:off x="2965" y="3092"/>
                <a:ext cx="254" cy="211"/>
                <a:chOff x="6198" y="5304"/>
                <a:chExt cx="452" cy="348"/>
              </a:xfrm>
            </p:grpSpPr>
            <p:grpSp>
              <p:nvGrpSpPr>
                <p:cNvPr id="192573" name="Group 88"/>
                <p:cNvGrpSpPr>
                  <a:grpSpLocks noChangeAspect="1"/>
                </p:cNvGrpSpPr>
                <p:nvPr/>
              </p:nvGrpSpPr>
              <p:grpSpPr bwMode="auto">
                <a:xfrm>
                  <a:off x="6198" y="5304"/>
                  <a:ext cx="452" cy="124"/>
                  <a:chOff x="6196" y="5304"/>
                  <a:chExt cx="452" cy="124"/>
                </a:xfrm>
              </p:grpSpPr>
              <p:sp>
                <p:nvSpPr>
                  <p:cNvPr id="192577" name="Line 86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6196" y="5304"/>
                    <a:ext cx="152" cy="124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2578" name="Line 87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6496" y="5304"/>
                    <a:ext cx="152" cy="124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2574" name="Group 89"/>
                <p:cNvGrpSpPr>
                  <a:grpSpLocks noChangeAspect="1"/>
                </p:cNvGrpSpPr>
                <p:nvPr/>
              </p:nvGrpSpPr>
              <p:grpSpPr bwMode="auto">
                <a:xfrm flipV="1">
                  <a:off x="6198" y="5528"/>
                  <a:ext cx="452" cy="124"/>
                  <a:chOff x="6196" y="5304"/>
                  <a:chExt cx="452" cy="124"/>
                </a:xfrm>
              </p:grpSpPr>
              <p:sp>
                <p:nvSpPr>
                  <p:cNvPr id="192575" name="Line 90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6196" y="5304"/>
                    <a:ext cx="152" cy="124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2576" name="Line 91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6496" y="5304"/>
                    <a:ext cx="152" cy="124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</p:grpSp>
      <p:sp>
        <p:nvSpPr>
          <p:cNvPr id="192518" name="AutoShape 124"/>
          <p:cNvSpPr>
            <a:spLocks/>
          </p:cNvSpPr>
          <p:nvPr/>
        </p:nvSpPr>
        <p:spPr bwMode="auto">
          <a:xfrm>
            <a:off x="249238" y="4572000"/>
            <a:ext cx="2260600" cy="536575"/>
          </a:xfrm>
          <a:prstGeom prst="borderCallout1">
            <a:avLst>
              <a:gd name="adj1" fmla="val 21301"/>
              <a:gd name="adj2" fmla="val 103370"/>
              <a:gd name="adj3" fmla="val -201481"/>
              <a:gd name="adj4" fmla="val 109130"/>
            </a:avLst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 type="triangle" w="med" len="med"/>
          </a:ln>
        </p:spPr>
        <p:txBody>
          <a:bodyPr wrap="none" lIns="38405" tIns="19202" rIns="38405" bIns="19202" anchor="ctr" anchorCtr="1">
            <a:spAutoFit/>
          </a:bodyPr>
          <a:lstStyle/>
          <a:p>
            <a:pPr algn="r" defTabSz="384175"/>
            <a:r>
              <a:rPr lang="en-US" sz="1600"/>
              <a:t>Telescope’s pupil image</a:t>
            </a:r>
          </a:p>
          <a:p>
            <a:pPr algn="r" defTabSz="384175"/>
            <a:r>
              <a:rPr lang="en-US" sz="1600">
                <a:solidFill>
                  <a:srgbClr val="FFC671"/>
                </a:solidFill>
              </a:rPr>
              <a:t>sharp and centered</a:t>
            </a:r>
          </a:p>
        </p:txBody>
      </p:sp>
      <p:sp>
        <p:nvSpPr>
          <p:cNvPr id="192519" name="Rectangle 75"/>
          <p:cNvSpPr>
            <a:spLocks noChangeAspect="1" noChangeArrowheads="1"/>
          </p:cNvSpPr>
          <p:nvPr/>
        </p:nvSpPr>
        <p:spPr bwMode="auto">
          <a:xfrm>
            <a:off x="5597525" y="1938338"/>
            <a:ext cx="2317750" cy="2493962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38405" tIns="19202" rIns="38405" bIns="19202" anchor="ctr"/>
          <a:lstStyle/>
          <a:p>
            <a:pPr defTabSz="384175"/>
            <a:endParaRPr lang="fr-FR"/>
          </a:p>
        </p:txBody>
      </p:sp>
      <p:sp>
        <p:nvSpPr>
          <p:cNvPr id="192520" name="Line 76"/>
          <p:cNvSpPr>
            <a:spLocks noChangeAspect="1" noChangeShapeType="1"/>
          </p:cNvSpPr>
          <p:nvPr/>
        </p:nvSpPr>
        <p:spPr bwMode="auto">
          <a:xfrm>
            <a:off x="5589588" y="3198813"/>
            <a:ext cx="2300287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92521" name="Group 79"/>
          <p:cNvGrpSpPr>
            <a:grpSpLocks noChangeAspect="1"/>
          </p:cNvGrpSpPr>
          <p:nvPr/>
        </p:nvGrpSpPr>
        <p:grpSpPr bwMode="auto">
          <a:xfrm>
            <a:off x="5629275" y="1998663"/>
            <a:ext cx="846138" cy="912812"/>
            <a:chOff x="7872" y="5256"/>
            <a:chExt cx="208" cy="208"/>
          </a:xfrm>
        </p:grpSpPr>
        <p:sp>
          <p:nvSpPr>
            <p:cNvPr id="192563" name="Line 77"/>
            <p:cNvSpPr>
              <a:spLocks noChangeAspect="1" noChangeShapeType="1"/>
            </p:cNvSpPr>
            <p:nvPr/>
          </p:nvSpPr>
          <p:spPr bwMode="auto">
            <a:xfrm>
              <a:off x="7976" y="5256"/>
              <a:ext cx="0" cy="20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2564" name="Line 78"/>
            <p:cNvSpPr>
              <a:spLocks noChangeAspect="1" noChangeShapeType="1"/>
            </p:cNvSpPr>
            <p:nvPr/>
          </p:nvSpPr>
          <p:spPr bwMode="auto">
            <a:xfrm rot="-5400000">
              <a:off x="7976" y="5256"/>
              <a:ext cx="0" cy="20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2522" name="Group 80"/>
          <p:cNvGrpSpPr>
            <a:grpSpLocks noChangeAspect="1"/>
          </p:cNvGrpSpPr>
          <p:nvPr/>
        </p:nvGrpSpPr>
        <p:grpSpPr bwMode="auto">
          <a:xfrm rot="2700000">
            <a:off x="5491957" y="3661568"/>
            <a:ext cx="908050" cy="842963"/>
            <a:chOff x="7872" y="5256"/>
            <a:chExt cx="208" cy="208"/>
          </a:xfrm>
        </p:grpSpPr>
        <p:sp>
          <p:nvSpPr>
            <p:cNvPr id="192561" name="Line 81"/>
            <p:cNvSpPr>
              <a:spLocks noChangeAspect="1" noChangeShapeType="1"/>
            </p:cNvSpPr>
            <p:nvPr/>
          </p:nvSpPr>
          <p:spPr bwMode="auto">
            <a:xfrm>
              <a:off x="7976" y="5256"/>
              <a:ext cx="0" cy="20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2562" name="Line 82"/>
            <p:cNvSpPr>
              <a:spLocks noChangeAspect="1" noChangeShapeType="1"/>
            </p:cNvSpPr>
            <p:nvPr/>
          </p:nvSpPr>
          <p:spPr bwMode="auto">
            <a:xfrm rot="-5400000">
              <a:off x="7976" y="5256"/>
              <a:ext cx="0" cy="20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2523" name="Text Box 103"/>
          <p:cNvSpPr txBox="1">
            <a:spLocks noChangeArrowheads="1"/>
          </p:cNvSpPr>
          <p:nvPr/>
        </p:nvSpPr>
        <p:spPr bwMode="auto">
          <a:xfrm>
            <a:off x="874713" y="1477963"/>
            <a:ext cx="299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384175"/>
            <a:r>
              <a:rPr lang="en-US"/>
              <a:t>Should be this way...</a:t>
            </a:r>
          </a:p>
        </p:txBody>
      </p:sp>
      <p:sp>
        <p:nvSpPr>
          <p:cNvPr id="192524" name="Line 76"/>
          <p:cNvSpPr>
            <a:spLocks noChangeAspect="1" noChangeShapeType="1"/>
          </p:cNvSpPr>
          <p:nvPr/>
        </p:nvSpPr>
        <p:spPr bwMode="auto">
          <a:xfrm>
            <a:off x="4627563" y="4848225"/>
            <a:ext cx="2300287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92525" name="Group 221"/>
          <p:cNvGrpSpPr>
            <a:grpSpLocks/>
          </p:cNvGrpSpPr>
          <p:nvPr/>
        </p:nvGrpSpPr>
        <p:grpSpPr bwMode="auto">
          <a:xfrm>
            <a:off x="6100763" y="2638425"/>
            <a:ext cx="1231900" cy="1246188"/>
            <a:chOff x="4259" y="1570"/>
            <a:chExt cx="776" cy="785"/>
          </a:xfrm>
        </p:grpSpPr>
        <p:grpSp>
          <p:nvGrpSpPr>
            <p:cNvPr id="192534" name="Group 202"/>
            <p:cNvGrpSpPr>
              <a:grpSpLocks/>
            </p:cNvGrpSpPr>
            <p:nvPr/>
          </p:nvGrpSpPr>
          <p:grpSpPr bwMode="auto">
            <a:xfrm>
              <a:off x="4259" y="1586"/>
              <a:ext cx="732" cy="749"/>
              <a:chOff x="4259" y="1586"/>
              <a:chExt cx="732" cy="749"/>
            </a:xfrm>
          </p:grpSpPr>
          <p:sp>
            <p:nvSpPr>
              <p:cNvPr id="192553" name="Oval 83"/>
              <p:cNvSpPr>
                <a:spLocks noChangeAspect="1" noChangeArrowheads="1"/>
              </p:cNvSpPr>
              <p:nvPr/>
            </p:nvSpPr>
            <p:spPr bwMode="auto">
              <a:xfrm>
                <a:off x="4259" y="1586"/>
                <a:ext cx="732" cy="749"/>
              </a:xfrm>
              <a:prstGeom prst="ellipse">
                <a:avLst/>
              </a:prstGeom>
              <a:solidFill>
                <a:srgbClr val="FFFF66">
                  <a:alpha val="5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lIns="38405" tIns="19202" rIns="38405" bIns="19202" anchor="ctr"/>
              <a:lstStyle/>
              <a:p>
                <a:pPr defTabSz="384175"/>
                <a:endParaRPr lang="fr-FR"/>
              </a:p>
            </p:txBody>
          </p:sp>
          <p:sp>
            <p:nvSpPr>
              <p:cNvPr id="192554" name="Oval 84"/>
              <p:cNvSpPr>
                <a:spLocks noChangeAspect="1" noChangeArrowheads="1"/>
              </p:cNvSpPr>
              <p:nvPr/>
            </p:nvSpPr>
            <p:spPr bwMode="auto">
              <a:xfrm>
                <a:off x="4501" y="1833"/>
                <a:ext cx="248" cy="255"/>
              </a:xfrm>
              <a:prstGeom prst="ellipse">
                <a:avLst/>
              </a:prstGeom>
              <a:solidFill>
                <a:srgbClr val="000000">
                  <a:alpha val="5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lIns="38405" tIns="19202" rIns="38405" bIns="19202" anchor="ctr"/>
              <a:lstStyle/>
              <a:p>
                <a:pPr defTabSz="384175"/>
                <a:endParaRPr lang="fr-FR"/>
              </a:p>
            </p:txBody>
          </p:sp>
          <p:grpSp>
            <p:nvGrpSpPr>
              <p:cNvPr id="192555" name="Group 198"/>
              <p:cNvGrpSpPr>
                <a:grpSpLocks/>
              </p:cNvGrpSpPr>
              <p:nvPr/>
            </p:nvGrpSpPr>
            <p:grpSpPr bwMode="auto">
              <a:xfrm>
                <a:off x="4307" y="1777"/>
                <a:ext cx="636" cy="367"/>
                <a:chOff x="4260" y="1776"/>
                <a:chExt cx="636" cy="367"/>
              </a:xfrm>
            </p:grpSpPr>
            <p:sp>
              <p:nvSpPr>
                <p:cNvPr id="192559" name="Rectangle 157"/>
                <p:cNvSpPr>
                  <a:spLocks noChangeArrowheads="1"/>
                </p:cNvSpPr>
                <p:nvPr/>
              </p:nvSpPr>
              <p:spPr bwMode="auto">
                <a:xfrm rot="2508314">
                  <a:off x="4260" y="1776"/>
                  <a:ext cx="263" cy="31"/>
                </a:xfrm>
                <a:prstGeom prst="rect">
                  <a:avLst/>
                </a:prstGeom>
                <a:solidFill>
                  <a:srgbClr val="000000">
                    <a:alpha val="50195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92560" name="Rectangle 158"/>
                <p:cNvSpPr>
                  <a:spLocks noChangeArrowheads="1"/>
                </p:cNvSpPr>
                <p:nvPr/>
              </p:nvSpPr>
              <p:spPr bwMode="auto">
                <a:xfrm rot="2508314">
                  <a:off x="4642" y="2112"/>
                  <a:ext cx="254" cy="31"/>
                </a:xfrm>
                <a:prstGeom prst="rect">
                  <a:avLst/>
                </a:prstGeom>
                <a:solidFill>
                  <a:srgbClr val="000000">
                    <a:alpha val="50195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192556" name="Group 199"/>
              <p:cNvGrpSpPr>
                <a:grpSpLocks/>
              </p:cNvGrpSpPr>
              <p:nvPr/>
            </p:nvGrpSpPr>
            <p:grpSpPr bwMode="auto">
              <a:xfrm flipH="1">
                <a:off x="4307" y="1777"/>
                <a:ext cx="636" cy="367"/>
                <a:chOff x="4260" y="1776"/>
                <a:chExt cx="636" cy="367"/>
              </a:xfrm>
            </p:grpSpPr>
            <p:sp>
              <p:nvSpPr>
                <p:cNvPr id="192557" name="Rectangle 200"/>
                <p:cNvSpPr>
                  <a:spLocks noChangeArrowheads="1"/>
                </p:cNvSpPr>
                <p:nvPr/>
              </p:nvSpPr>
              <p:spPr bwMode="auto">
                <a:xfrm rot="2508314">
                  <a:off x="4260" y="1776"/>
                  <a:ext cx="263" cy="31"/>
                </a:xfrm>
                <a:prstGeom prst="rect">
                  <a:avLst/>
                </a:prstGeom>
                <a:solidFill>
                  <a:srgbClr val="000000">
                    <a:alpha val="50195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92558" name="Rectangle 201"/>
                <p:cNvSpPr>
                  <a:spLocks noChangeArrowheads="1"/>
                </p:cNvSpPr>
                <p:nvPr/>
              </p:nvSpPr>
              <p:spPr bwMode="auto">
                <a:xfrm rot="2508314">
                  <a:off x="4642" y="2112"/>
                  <a:ext cx="254" cy="31"/>
                </a:xfrm>
                <a:prstGeom prst="rect">
                  <a:avLst/>
                </a:prstGeom>
                <a:solidFill>
                  <a:srgbClr val="000000">
                    <a:alpha val="50195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</p:grpSp>
        <p:grpSp>
          <p:nvGrpSpPr>
            <p:cNvPr id="192535" name="Group 203"/>
            <p:cNvGrpSpPr>
              <a:grpSpLocks/>
            </p:cNvGrpSpPr>
            <p:nvPr/>
          </p:nvGrpSpPr>
          <p:grpSpPr bwMode="auto">
            <a:xfrm>
              <a:off x="4303" y="1570"/>
              <a:ext cx="732" cy="749"/>
              <a:chOff x="4259" y="1586"/>
              <a:chExt cx="732" cy="749"/>
            </a:xfrm>
          </p:grpSpPr>
          <p:sp>
            <p:nvSpPr>
              <p:cNvPr id="192545" name="Oval 83"/>
              <p:cNvSpPr>
                <a:spLocks noChangeAspect="1" noChangeArrowheads="1"/>
              </p:cNvSpPr>
              <p:nvPr/>
            </p:nvSpPr>
            <p:spPr bwMode="auto">
              <a:xfrm>
                <a:off x="4259" y="1586"/>
                <a:ext cx="732" cy="749"/>
              </a:xfrm>
              <a:prstGeom prst="ellipse">
                <a:avLst/>
              </a:prstGeom>
              <a:solidFill>
                <a:srgbClr val="FFFF66">
                  <a:alpha val="5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lIns="38405" tIns="19202" rIns="38405" bIns="19202" anchor="ctr"/>
              <a:lstStyle/>
              <a:p>
                <a:pPr defTabSz="384175"/>
                <a:endParaRPr lang="fr-FR"/>
              </a:p>
            </p:txBody>
          </p:sp>
          <p:sp>
            <p:nvSpPr>
              <p:cNvPr id="192546" name="Oval 84"/>
              <p:cNvSpPr>
                <a:spLocks noChangeAspect="1" noChangeArrowheads="1"/>
              </p:cNvSpPr>
              <p:nvPr/>
            </p:nvSpPr>
            <p:spPr bwMode="auto">
              <a:xfrm>
                <a:off x="4501" y="1833"/>
                <a:ext cx="248" cy="255"/>
              </a:xfrm>
              <a:prstGeom prst="ellipse">
                <a:avLst/>
              </a:prstGeom>
              <a:solidFill>
                <a:srgbClr val="000000">
                  <a:alpha val="5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lIns="38405" tIns="19202" rIns="38405" bIns="19202" anchor="ctr"/>
              <a:lstStyle/>
              <a:p>
                <a:pPr defTabSz="384175"/>
                <a:endParaRPr lang="fr-FR"/>
              </a:p>
            </p:txBody>
          </p:sp>
          <p:grpSp>
            <p:nvGrpSpPr>
              <p:cNvPr id="192547" name="Group 206"/>
              <p:cNvGrpSpPr>
                <a:grpSpLocks/>
              </p:cNvGrpSpPr>
              <p:nvPr/>
            </p:nvGrpSpPr>
            <p:grpSpPr bwMode="auto">
              <a:xfrm>
                <a:off x="4307" y="1777"/>
                <a:ext cx="636" cy="367"/>
                <a:chOff x="4260" y="1776"/>
                <a:chExt cx="636" cy="367"/>
              </a:xfrm>
            </p:grpSpPr>
            <p:sp>
              <p:nvSpPr>
                <p:cNvPr id="192551" name="Rectangle 207"/>
                <p:cNvSpPr>
                  <a:spLocks noChangeArrowheads="1"/>
                </p:cNvSpPr>
                <p:nvPr/>
              </p:nvSpPr>
              <p:spPr bwMode="auto">
                <a:xfrm rot="2508314">
                  <a:off x="4260" y="1776"/>
                  <a:ext cx="263" cy="31"/>
                </a:xfrm>
                <a:prstGeom prst="rect">
                  <a:avLst/>
                </a:prstGeom>
                <a:solidFill>
                  <a:srgbClr val="000000">
                    <a:alpha val="50195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92552" name="Rectangle 208"/>
                <p:cNvSpPr>
                  <a:spLocks noChangeArrowheads="1"/>
                </p:cNvSpPr>
                <p:nvPr/>
              </p:nvSpPr>
              <p:spPr bwMode="auto">
                <a:xfrm rot="2508314">
                  <a:off x="4642" y="2112"/>
                  <a:ext cx="254" cy="31"/>
                </a:xfrm>
                <a:prstGeom prst="rect">
                  <a:avLst/>
                </a:prstGeom>
                <a:solidFill>
                  <a:srgbClr val="000000">
                    <a:alpha val="50195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192548" name="Group 209"/>
              <p:cNvGrpSpPr>
                <a:grpSpLocks/>
              </p:cNvGrpSpPr>
              <p:nvPr/>
            </p:nvGrpSpPr>
            <p:grpSpPr bwMode="auto">
              <a:xfrm flipH="1">
                <a:off x="4307" y="1777"/>
                <a:ext cx="636" cy="367"/>
                <a:chOff x="4260" y="1776"/>
                <a:chExt cx="636" cy="367"/>
              </a:xfrm>
            </p:grpSpPr>
            <p:sp>
              <p:nvSpPr>
                <p:cNvPr id="192549" name="Rectangle 210"/>
                <p:cNvSpPr>
                  <a:spLocks noChangeArrowheads="1"/>
                </p:cNvSpPr>
                <p:nvPr/>
              </p:nvSpPr>
              <p:spPr bwMode="auto">
                <a:xfrm rot="2508314">
                  <a:off x="4260" y="1776"/>
                  <a:ext cx="263" cy="31"/>
                </a:xfrm>
                <a:prstGeom prst="rect">
                  <a:avLst/>
                </a:prstGeom>
                <a:solidFill>
                  <a:srgbClr val="000000">
                    <a:alpha val="50195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92550" name="Rectangle 211"/>
                <p:cNvSpPr>
                  <a:spLocks noChangeArrowheads="1"/>
                </p:cNvSpPr>
                <p:nvPr/>
              </p:nvSpPr>
              <p:spPr bwMode="auto">
                <a:xfrm rot="2508314">
                  <a:off x="4642" y="2112"/>
                  <a:ext cx="254" cy="31"/>
                </a:xfrm>
                <a:prstGeom prst="rect">
                  <a:avLst/>
                </a:prstGeom>
                <a:solidFill>
                  <a:srgbClr val="000000">
                    <a:alpha val="50195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</p:grpSp>
        <p:grpSp>
          <p:nvGrpSpPr>
            <p:cNvPr id="192536" name="Group 212"/>
            <p:cNvGrpSpPr>
              <a:grpSpLocks/>
            </p:cNvGrpSpPr>
            <p:nvPr/>
          </p:nvGrpSpPr>
          <p:grpSpPr bwMode="auto">
            <a:xfrm>
              <a:off x="4303" y="1606"/>
              <a:ext cx="732" cy="749"/>
              <a:chOff x="4259" y="1586"/>
              <a:chExt cx="732" cy="749"/>
            </a:xfrm>
          </p:grpSpPr>
          <p:sp>
            <p:nvSpPr>
              <p:cNvPr id="192537" name="Oval 83"/>
              <p:cNvSpPr>
                <a:spLocks noChangeAspect="1" noChangeArrowheads="1"/>
              </p:cNvSpPr>
              <p:nvPr/>
            </p:nvSpPr>
            <p:spPr bwMode="auto">
              <a:xfrm>
                <a:off x="4259" y="1586"/>
                <a:ext cx="732" cy="749"/>
              </a:xfrm>
              <a:prstGeom prst="ellipse">
                <a:avLst/>
              </a:prstGeom>
              <a:solidFill>
                <a:srgbClr val="FFFF66">
                  <a:alpha val="5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lIns="38405" tIns="19202" rIns="38405" bIns="19202" anchor="ctr"/>
              <a:lstStyle/>
              <a:p>
                <a:pPr defTabSz="384175"/>
                <a:endParaRPr lang="fr-FR"/>
              </a:p>
            </p:txBody>
          </p:sp>
          <p:sp>
            <p:nvSpPr>
              <p:cNvPr id="192538" name="Oval 84"/>
              <p:cNvSpPr>
                <a:spLocks noChangeAspect="1" noChangeArrowheads="1"/>
              </p:cNvSpPr>
              <p:nvPr/>
            </p:nvSpPr>
            <p:spPr bwMode="auto">
              <a:xfrm>
                <a:off x="4501" y="1833"/>
                <a:ext cx="248" cy="255"/>
              </a:xfrm>
              <a:prstGeom prst="ellipse">
                <a:avLst/>
              </a:prstGeom>
              <a:solidFill>
                <a:srgbClr val="000000">
                  <a:alpha val="5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lIns="38405" tIns="19202" rIns="38405" bIns="19202" anchor="ctr"/>
              <a:lstStyle/>
              <a:p>
                <a:pPr defTabSz="384175"/>
                <a:endParaRPr lang="fr-FR"/>
              </a:p>
            </p:txBody>
          </p:sp>
          <p:grpSp>
            <p:nvGrpSpPr>
              <p:cNvPr id="192539" name="Group 215"/>
              <p:cNvGrpSpPr>
                <a:grpSpLocks/>
              </p:cNvGrpSpPr>
              <p:nvPr/>
            </p:nvGrpSpPr>
            <p:grpSpPr bwMode="auto">
              <a:xfrm>
                <a:off x="4307" y="1777"/>
                <a:ext cx="636" cy="367"/>
                <a:chOff x="4260" y="1776"/>
                <a:chExt cx="636" cy="367"/>
              </a:xfrm>
            </p:grpSpPr>
            <p:sp>
              <p:nvSpPr>
                <p:cNvPr id="192543" name="Rectangle 216"/>
                <p:cNvSpPr>
                  <a:spLocks noChangeArrowheads="1"/>
                </p:cNvSpPr>
                <p:nvPr/>
              </p:nvSpPr>
              <p:spPr bwMode="auto">
                <a:xfrm rot="2508314">
                  <a:off x="4260" y="1776"/>
                  <a:ext cx="263" cy="31"/>
                </a:xfrm>
                <a:prstGeom prst="rect">
                  <a:avLst/>
                </a:prstGeom>
                <a:solidFill>
                  <a:srgbClr val="000000">
                    <a:alpha val="50195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92544" name="Rectangle 217"/>
                <p:cNvSpPr>
                  <a:spLocks noChangeArrowheads="1"/>
                </p:cNvSpPr>
                <p:nvPr/>
              </p:nvSpPr>
              <p:spPr bwMode="auto">
                <a:xfrm rot="2508314">
                  <a:off x="4642" y="2112"/>
                  <a:ext cx="254" cy="31"/>
                </a:xfrm>
                <a:prstGeom prst="rect">
                  <a:avLst/>
                </a:prstGeom>
                <a:solidFill>
                  <a:srgbClr val="000000">
                    <a:alpha val="50195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192540" name="Group 218"/>
              <p:cNvGrpSpPr>
                <a:grpSpLocks/>
              </p:cNvGrpSpPr>
              <p:nvPr/>
            </p:nvGrpSpPr>
            <p:grpSpPr bwMode="auto">
              <a:xfrm flipH="1">
                <a:off x="4307" y="1777"/>
                <a:ext cx="636" cy="367"/>
                <a:chOff x="4260" y="1776"/>
                <a:chExt cx="636" cy="367"/>
              </a:xfrm>
            </p:grpSpPr>
            <p:sp>
              <p:nvSpPr>
                <p:cNvPr id="192541" name="Rectangle 219"/>
                <p:cNvSpPr>
                  <a:spLocks noChangeArrowheads="1"/>
                </p:cNvSpPr>
                <p:nvPr/>
              </p:nvSpPr>
              <p:spPr bwMode="auto">
                <a:xfrm rot="2508314">
                  <a:off x="4260" y="1776"/>
                  <a:ext cx="263" cy="31"/>
                </a:xfrm>
                <a:prstGeom prst="rect">
                  <a:avLst/>
                </a:prstGeom>
                <a:solidFill>
                  <a:srgbClr val="000000">
                    <a:alpha val="50195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92542" name="Rectangle 220"/>
                <p:cNvSpPr>
                  <a:spLocks noChangeArrowheads="1"/>
                </p:cNvSpPr>
                <p:nvPr/>
              </p:nvSpPr>
              <p:spPr bwMode="auto">
                <a:xfrm rot="2508314">
                  <a:off x="4642" y="2112"/>
                  <a:ext cx="254" cy="31"/>
                </a:xfrm>
                <a:prstGeom prst="rect">
                  <a:avLst/>
                </a:prstGeom>
                <a:solidFill>
                  <a:srgbClr val="000000">
                    <a:alpha val="50195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</p:grpSp>
      </p:grpSp>
      <p:sp>
        <p:nvSpPr>
          <p:cNvPr id="192526" name="Text Box 222"/>
          <p:cNvSpPr txBox="1">
            <a:spLocks noChangeArrowheads="1"/>
          </p:cNvSpPr>
          <p:nvPr/>
        </p:nvSpPr>
        <p:spPr bwMode="auto">
          <a:xfrm>
            <a:off x="5502275" y="1477963"/>
            <a:ext cx="25193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384175"/>
            <a:r>
              <a:rPr lang="en-US"/>
              <a:t>... but is </a:t>
            </a:r>
            <a:r>
              <a:rPr lang="en-US">
                <a:solidFill>
                  <a:srgbClr val="FFC671"/>
                </a:solidFill>
              </a:rPr>
              <a:t>this way</a:t>
            </a:r>
            <a:r>
              <a:rPr lang="en-US"/>
              <a:t>:</a:t>
            </a:r>
          </a:p>
        </p:txBody>
      </p:sp>
      <p:sp>
        <p:nvSpPr>
          <p:cNvPr id="192527" name="AutoShape 124"/>
          <p:cNvSpPr>
            <a:spLocks/>
          </p:cNvSpPr>
          <p:nvPr/>
        </p:nvSpPr>
        <p:spPr bwMode="auto">
          <a:xfrm>
            <a:off x="788988" y="5229225"/>
            <a:ext cx="1731962" cy="536575"/>
          </a:xfrm>
          <a:prstGeom prst="borderCallout1">
            <a:avLst>
              <a:gd name="adj1" fmla="val 21301"/>
              <a:gd name="adj2" fmla="val 104398"/>
              <a:gd name="adj3" fmla="val -187870"/>
              <a:gd name="adj4" fmla="val 142806"/>
            </a:avLst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 type="triangle" w="med" len="med"/>
          </a:ln>
        </p:spPr>
        <p:txBody>
          <a:bodyPr wrap="none" lIns="38405" tIns="19202" rIns="38405" bIns="19202" anchor="ctr" anchorCtr="1">
            <a:spAutoFit/>
          </a:bodyPr>
          <a:lstStyle/>
          <a:p>
            <a:pPr algn="r" defTabSz="384175"/>
            <a:r>
              <a:rPr lang="en-US" sz="1600"/>
              <a:t>Double Wollaston </a:t>
            </a:r>
          </a:p>
          <a:p>
            <a:pPr algn="r" defTabSz="384175"/>
            <a:r>
              <a:rPr lang="en-US" sz="1600"/>
              <a:t>entrance face</a:t>
            </a:r>
          </a:p>
        </p:txBody>
      </p:sp>
      <p:sp>
        <p:nvSpPr>
          <p:cNvPr id="192528" name="Text Box 224"/>
          <p:cNvSpPr txBox="1">
            <a:spLocks noChangeArrowheads="1"/>
          </p:cNvSpPr>
          <p:nvPr/>
        </p:nvSpPr>
        <p:spPr bwMode="auto">
          <a:xfrm>
            <a:off x="5122863" y="4538663"/>
            <a:ext cx="41211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384175">
              <a:buFontTx/>
              <a:buChar char="•"/>
            </a:pPr>
            <a:r>
              <a:rPr lang="en-US" sz="1800"/>
              <a:t> Pupil </a:t>
            </a:r>
            <a:r>
              <a:rPr lang="en-US" sz="1800">
                <a:solidFill>
                  <a:srgbClr val="FFC671"/>
                </a:solidFill>
              </a:rPr>
              <a:t>slightly off-axis</a:t>
            </a:r>
          </a:p>
          <a:p>
            <a:pPr defTabSz="384175">
              <a:buFontTx/>
              <a:buChar char="•"/>
            </a:pPr>
            <a:r>
              <a:rPr lang="en-US" sz="1800"/>
              <a:t> Pupil image forms too far (</a:t>
            </a:r>
            <a:r>
              <a:rPr lang="en-US" sz="1800">
                <a:solidFill>
                  <a:srgbClr val="FFC671"/>
                </a:solidFill>
              </a:rPr>
              <a:t>fuzzy </a:t>
            </a:r>
          </a:p>
          <a:p>
            <a:pPr defTabSz="384175"/>
            <a:r>
              <a:rPr lang="en-US" sz="1800">
                <a:solidFill>
                  <a:srgbClr val="FFC671"/>
                </a:solidFill>
              </a:rPr>
              <a:t>  pupil image</a:t>
            </a:r>
            <a:r>
              <a:rPr lang="en-US" sz="1800"/>
              <a:t> on Wollaston’s entrance)</a:t>
            </a:r>
            <a:r>
              <a:rPr lang="fr-FR" sz="1800"/>
              <a:t> </a:t>
            </a:r>
          </a:p>
        </p:txBody>
      </p:sp>
      <p:sp>
        <p:nvSpPr>
          <p:cNvPr id="192529" name="Line 70"/>
          <p:cNvSpPr>
            <a:spLocks noChangeShapeType="1"/>
          </p:cNvSpPr>
          <p:nvPr/>
        </p:nvSpPr>
        <p:spPr bwMode="auto">
          <a:xfrm>
            <a:off x="6756400" y="3332163"/>
            <a:ext cx="1346200" cy="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2530" name="Line 73"/>
          <p:cNvSpPr>
            <a:spLocks noChangeShapeType="1"/>
          </p:cNvSpPr>
          <p:nvPr/>
        </p:nvSpPr>
        <p:spPr bwMode="auto">
          <a:xfrm>
            <a:off x="6759575" y="3200400"/>
            <a:ext cx="1346200" cy="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2531" name="Line 74"/>
          <p:cNvSpPr>
            <a:spLocks noChangeShapeType="1"/>
          </p:cNvSpPr>
          <p:nvPr/>
        </p:nvSpPr>
        <p:spPr bwMode="auto">
          <a:xfrm>
            <a:off x="8061325" y="2630488"/>
            <a:ext cx="0" cy="568325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2532" name="Line 75"/>
          <p:cNvSpPr>
            <a:spLocks noChangeShapeType="1"/>
          </p:cNvSpPr>
          <p:nvPr/>
        </p:nvSpPr>
        <p:spPr bwMode="auto">
          <a:xfrm flipV="1">
            <a:off x="8061325" y="3317875"/>
            <a:ext cx="0" cy="568325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2533" name="Text Box 76"/>
          <p:cNvSpPr txBox="1">
            <a:spLocks noChangeArrowheads="1"/>
          </p:cNvSpPr>
          <p:nvPr/>
        </p:nvSpPr>
        <p:spPr bwMode="auto">
          <a:xfrm>
            <a:off x="8050213" y="3486150"/>
            <a:ext cx="928687" cy="457200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>
                <a:solidFill>
                  <a:srgbClr val="FF0000"/>
                </a:solidFill>
              </a:rPr>
              <a:t>offset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5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25-09-2013</a:t>
            </a:r>
            <a:endParaRPr lang="fr-FR" smtClean="0"/>
          </a:p>
        </p:txBody>
      </p:sp>
      <p:sp>
        <p:nvSpPr>
          <p:cNvPr id="175106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r-FR" smtClean="0"/>
              <a:t>COST meeting "PPSW", Firenze; Sept. 23-26, 2013</a:t>
            </a:r>
          </a:p>
        </p:txBody>
      </p:sp>
      <p:sp>
        <p:nvSpPr>
          <p:cNvPr id="175107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79E6A6F4-9A2D-4A31-8DDC-83A30920527C}" type="slidenum">
              <a:rPr lang="fr-FR" smtClean="0"/>
              <a:pPr/>
              <a:t>2</a:t>
            </a:fld>
            <a:endParaRPr lang="fr-FR" smtClean="0"/>
          </a:p>
        </p:txBody>
      </p:sp>
      <p:sp>
        <p:nvSpPr>
          <p:cNvPr id="175108" name="Rectangle 1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2422525" y="1606550"/>
            <a:ext cx="4298950" cy="1887538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 wrap="none" lIns="21336" tIns="21336" rIns="21336" bIns="21336" anchor="ctr" anchorCtr="1">
            <a:spAutoFit/>
          </a:bodyPr>
          <a:lstStyle/>
          <a:p>
            <a:pPr marL="469900" indent="-336550" eaLnBrk="1" hangingPunct="1"/>
            <a:r>
              <a:rPr lang="en-US" sz="2800" smtClean="0"/>
              <a:t>What is </a:t>
            </a:r>
            <a:r>
              <a:rPr lang="en-US" sz="2800" smtClean="0">
                <a:solidFill>
                  <a:srgbClr val="FFC671"/>
                </a:solidFill>
              </a:rPr>
              <a:t>C2PU</a:t>
            </a:r>
            <a:r>
              <a:rPr lang="en-US" sz="2800" smtClean="0"/>
              <a:t> ?</a:t>
            </a:r>
            <a:endParaRPr lang="en-US" sz="2800" smtClean="0">
              <a:solidFill>
                <a:srgbClr val="FFFF00"/>
              </a:solidFill>
            </a:endParaRPr>
          </a:p>
          <a:p>
            <a:pPr marL="469900" indent="-336550" eaLnBrk="1" hangingPunct="1"/>
            <a:r>
              <a:rPr lang="en-US" sz="2800" smtClean="0"/>
              <a:t>What is </a:t>
            </a:r>
            <a:r>
              <a:rPr lang="en-US" sz="2800" smtClean="0">
                <a:solidFill>
                  <a:srgbClr val="FFC671"/>
                </a:solidFill>
              </a:rPr>
              <a:t>CAPS</a:t>
            </a:r>
            <a:r>
              <a:rPr lang="en-US" sz="2800" smtClean="0"/>
              <a:t> ?</a:t>
            </a:r>
            <a:endParaRPr lang="en-US" sz="2800" smtClean="0">
              <a:solidFill>
                <a:srgbClr val="FFFF33"/>
              </a:solidFill>
            </a:endParaRPr>
          </a:p>
          <a:p>
            <a:pPr marL="469900" indent="-336550" eaLnBrk="1" hangingPunct="1"/>
            <a:r>
              <a:rPr lang="en-US" sz="2800" smtClean="0"/>
              <a:t>Current status of CAPS</a:t>
            </a:r>
            <a:r>
              <a:rPr lang="en-US" sz="2300" smtClean="0"/>
              <a:t> </a:t>
            </a:r>
          </a:p>
        </p:txBody>
      </p:sp>
      <p:sp>
        <p:nvSpPr>
          <p:cNvPr id="175109" name="Rectangle 2"/>
          <p:cNvSpPr>
            <a:spLocks/>
          </p:cNvSpPr>
          <p:nvPr/>
        </p:nvSpPr>
        <p:spPr bwMode="auto">
          <a:xfrm>
            <a:off x="3932238" y="165100"/>
            <a:ext cx="1314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>
            <a:spAutoFit/>
          </a:bodyPr>
          <a:lstStyle/>
          <a:p>
            <a:pPr algn="ctr" defTabSz="384175"/>
            <a:r>
              <a:rPr lang="en-US" sz="3000" b="1">
                <a:solidFill>
                  <a:srgbClr val="FD9A00"/>
                </a:solidFill>
                <a:ea typeface="Gill Sans"/>
                <a:cs typeface="Gill Sans"/>
              </a:rPr>
              <a:t>Outline</a:t>
            </a:r>
          </a:p>
        </p:txBody>
      </p:sp>
      <p:sp>
        <p:nvSpPr>
          <p:cNvPr id="175110" name="Text Box 14"/>
          <p:cNvSpPr txBox="1">
            <a:spLocks noChangeArrowheads="1"/>
          </p:cNvSpPr>
          <p:nvPr/>
        </p:nvSpPr>
        <p:spPr bwMode="auto">
          <a:xfrm>
            <a:off x="1579563" y="5649913"/>
            <a:ext cx="411638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8405" tIns="19202" rIns="38405" bIns="19202">
            <a:spAutoFit/>
          </a:bodyPr>
          <a:lstStyle/>
          <a:p>
            <a:pPr defTabSz="384175"/>
            <a:r>
              <a:rPr lang="fr-FR" sz="4000">
                <a:hlinkClick r:id="rId2"/>
              </a:rPr>
              <a:t>http://c2pu.oca.eu</a:t>
            </a:r>
            <a:endParaRPr lang="fr-FR" sz="4000"/>
          </a:p>
        </p:txBody>
      </p:sp>
      <p:pic>
        <p:nvPicPr>
          <p:cNvPr id="175111" name="Picture 8" descr="C2PU_QRcod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61088" y="4413250"/>
            <a:ext cx="1916112" cy="191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5112" name="Picture 9" descr="LogoC2PU_FondNoir_v0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85963" y="4373563"/>
            <a:ext cx="3303587" cy="126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7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25-09-2013</a:t>
            </a:r>
            <a:endParaRPr lang="fr-FR" smtClean="0"/>
          </a:p>
        </p:txBody>
      </p:sp>
      <p:sp>
        <p:nvSpPr>
          <p:cNvPr id="193538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r-FR" smtClean="0"/>
              <a:t>COST meeting "PPSW", Firenze; Sept. 23-26, 2013</a:t>
            </a:r>
          </a:p>
        </p:txBody>
      </p:sp>
      <p:sp>
        <p:nvSpPr>
          <p:cNvPr id="193539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F7BDA9F8-3FD0-4DCB-A774-FAF256F6F160}" type="slidenum">
              <a:rPr lang="fr-FR" smtClean="0"/>
              <a:pPr/>
              <a:t>20</a:t>
            </a:fld>
            <a:endParaRPr lang="fr-FR" smtClean="0"/>
          </a:p>
        </p:txBody>
      </p:sp>
      <p:sp>
        <p:nvSpPr>
          <p:cNvPr id="193540" name="Rectangle 2"/>
          <p:cNvSpPr>
            <a:spLocks/>
          </p:cNvSpPr>
          <p:nvPr/>
        </p:nvSpPr>
        <p:spPr bwMode="auto">
          <a:xfrm>
            <a:off x="2087563" y="185738"/>
            <a:ext cx="4972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>
            <a:spAutoFit/>
          </a:bodyPr>
          <a:lstStyle/>
          <a:p>
            <a:pPr algn="ctr" defTabSz="384175"/>
            <a:r>
              <a:rPr lang="en-US" sz="3000" b="1">
                <a:solidFill>
                  <a:srgbClr val="FD9A00"/>
                </a:solidFill>
                <a:ea typeface="Gill Sans"/>
                <a:cs typeface="Gill Sans"/>
              </a:rPr>
              <a:t>CAPS present status report</a:t>
            </a:r>
          </a:p>
        </p:txBody>
      </p:sp>
      <p:sp>
        <p:nvSpPr>
          <p:cNvPr id="193541" name="Text Box 13"/>
          <p:cNvSpPr txBox="1">
            <a:spLocks noChangeArrowheads="1"/>
          </p:cNvSpPr>
          <p:nvPr/>
        </p:nvSpPr>
        <p:spPr bwMode="auto">
          <a:xfrm>
            <a:off x="4076700" y="5391150"/>
            <a:ext cx="990600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8405" tIns="19202" rIns="38405" bIns="19202">
            <a:spAutoFit/>
          </a:bodyPr>
          <a:lstStyle/>
          <a:p>
            <a:pPr defTabSz="384175"/>
            <a:r>
              <a:rPr lang="fr-FR">
                <a:solidFill>
                  <a:schemeClr val="tx1"/>
                </a:solidFill>
              </a:rPr>
              <a:t>THUS:</a:t>
            </a:r>
          </a:p>
        </p:txBody>
      </p:sp>
      <p:sp>
        <p:nvSpPr>
          <p:cNvPr id="193542" name="Text Box 14"/>
          <p:cNvSpPr txBox="1">
            <a:spLocks noChangeArrowheads="1"/>
          </p:cNvSpPr>
          <p:nvPr/>
        </p:nvSpPr>
        <p:spPr bwMode="auto">
          <a:xfrm>
            <a:off x="566738" y="5811838"/>
            <a:ext cx="7977187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8405" tIns="19202" rIns="38405" bIns="19202">
            <a:spAutoFit/>
          </a:bodyPr>
          <a:lstStyle/>
          <a:p>
            <a:pPr algn="ctr" defTabSz="384175"/>
            <a:r>
              <a:rPr lang="fr-FR" b="1">
                <a:solidFill>
                  <a:srgbClr val="FF0000"/>
                </a:solidFill>
              </a:rPr>
              <a:t>GOOD FLAT FIELDING / CALIBRATION IS REQUIRED !</a:t>
            </a:r>
          </a:p>
        </p:txBody>
      </p:sp>
      <p:sp>
        <p:nvSpPr>
          <p:cNvPr id="193543" name="Rectangle 75"/>
          <p:cNvSpPr>
            <a:spLocks noChangeAspect="1" noChangeArrowheads="1"/>
          </p:cNvSpPr>
          <p:nvPr/>
        </p:nvSpPr>
        <p:spPr bwMode="auto">
          <a:xfrm>
            <a:off x="4691063" y="1660525"/>
            <a:ext cx="2317750" cy="2493963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38405" tIns="19202" rIns="38405" bIns="19202" anchor="ctr"/>
          <a:lstStyle/>
          <a:p>
            <a:pPr defTabSz="384175"/>
            <a:endParaRPr lang="fr-FR"/>
          </a:p>
        </p:txBody>
      </p:sp>
      <p:sp>
        <p:nvSpPr>
          <p:cNvPr id="193544" name="Line 76"/>
          <p:cNvSpPr>
            <a:spLocks noChangeAspect="1" noChangeShapeType="1"/>
          </p:cNvSpPr>
          <p:nvPr/>
        </p:nvSpPr>
        <p:spPr bwMode="auto">
          <a:xfrm>
            <a:off x="4716463" y="2921000"/>
            <a:ext cx="2300287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93545" name="Group 79"/>
          <p:cNvGrpSpPr>
            <a:grpSpLocks noChangeAspect="1"/>
          </p:cNvGrpSpPr>
          <p:nvPr/>
        </p:nvGrpSpPr>
        <p:grpSpPr bwMode="auto">
          <a:xfrm>
            <a:off x="4756150" y="1720850"/>
            <a:ext cx="846138" cy="912813"/>
            <a:chOff x="7872" y="5256"/>
            <a:chExt cx="208" cy="208"/>
          </a:xfrm>
        </p:grpSpPr>
        <p:sp>
          <p:nvSpPr>
            <p:cNvPr id="193574" name="Line 77"/>
            <p:cNvSpPr>
              <a:spLocks noChangeAspect="1" noChangeShapeType="1"/>
            </p:cNvSpPr>
            <p:nvPr/>
          </p:nvSpPr>
          <p:spPr bwMode="auto">
            <a:xfrm>
              <a:off x="7976" y="5256"/>
              <a:ext cx="0" cy="20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575" name="Line 78"/>
            <p:cNvSpPr>
              <a:spLocks noChangeAspect="1" noChangeShapeType="1"/>
            </p:cNvSpPr>
            <p:nvPr/>
          </p:nvSpPr>
          <p:spPr bwMode="auto">
            <a:xfrm rot="-5400000">
              <a:off x="7976" y="5256"/>
              <a:ext cx="0" cy="20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3546" name="Group 80"/>
          <p:cNvGrpSpPr>
            <a:grpSpLocks noChangeAspect="1"/>
          </p:cNvGrpSpPr>
          <p:nvPr/>
        </p:nvGrpSpPr>
        <p:grpSpPr bwMode="auto">
          <a:xfrm rot="2700000">
            <a:off x="4618832" y="3383756"/>
            <a:ext cx="908050" cy="842963"/>
            <a:chOff x="7872" y="5256"/>
            <a:chExt cx="208" cy="208"/>
          </a:xfrm>
        </p:grpSpPr>
        <p:sp>
          <p:nvSpPr>
            <p:cNvPr id="193572" name="Line 81"/>
            <p:cNvSpPr>
              <a:spLocks noChangeAspect="1" noChangeShapeType="1"/>
            </p:cNvSpPr>
            <p:nvPr/>
          </p:nvSpPr>
          <p:spPr bwMode="auto">
            <a:xfrm>
              <a:off x="7976" y="5256"/>
              <a:ext cx="0" cy="20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573" name="Line 82"/>
            <p:cNvSpPr>
              <a:spLocks noChangeAspect="1" noChangeShapeType="1"/>
            </p:cNvSpPr>
            <p:nvPr/>
          </p:nvSpPr>
          <p:spPr bwMode="auto">
            <a:xfrm rot="-5400000">
              <a:off x="7976" y="5256"/>
              <a:ext cx="0" cy="20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3547" name="Line 76"/>
          <p:cNvSpPr>
            <a:spLocks noChangeAspect="1" noChangeShapeType="1"/>
          </p:cNvSpPr>
          <p:nvPr/>
        </p:nvSpPr>
        <p:spPr bwMode="auto">
          <a:xfrm>
            <a:off x="4627563" y="4570413"/>
            <a:ext cx="2300287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93548" name="Group 203"/>
          <p:cNvGrpSpPr>
            <a:grpSpLocks/>
          </p:cNvGrpSpPr>
          <p:nvPr/>
        </p:nvGrpSpPr>
        <p:grpSpPr bwMode="auto">
          <a:xfrm>
            <a:off x="5424488" y="2495550"/>
            <a:ext cx="1162050" cy="1189038"/>
            <a:chOff x="4259" y="1586"/>
            <a:chExt cx="732" cy="749"/>
          </a:xfrm>
        </p:grpSpPr>
        <p:sp>
          <p:nvSpPr>
            <p:cNvPr id="193564" name="Oval 83"/>
            <p:cNvSpPr>
              <a:spLocks noChangeAspect="1" noChangeArrowheads="1"/>
            </p:cNvSpPr>
            <p:nvPr/>
          </p:nvSpPr>
          <p:spPr bwMode="auto">
            <a:xfrm>
              <a:off x="4259" y="1586"/>
              <a:ext cx="732" cy="749"/>
            </a:xfrm>
            <a:prstGeom prst="ellipse">
              <a:avLst/>
            </a:prstGeom>
            <a:solidFill>
              <a:srgbClr val="FFFF66">
                <a:alpha val="50195"/>
              </a:srgbClr>
            </a:solidFill>
            <a:ln w="9525">
              <a:solidFill>
                <a:srgbClr val="0000FF"/>
              </a:solidFill>
              <a:prstDash val="dash"/>
              <a:round/>
              <a:headEnd/>
              <a:tailEnd/>
            </a:ln>
          </p:spPr>
          <p:txBody>
            <a:bodyPr wrap="none" lIns="38405" tIns="19202" rIns="38405" bIns="19202" anchor="ctr"/>
            <a:lstStyle/>
            <a:p>
              <a:pPr defTabSz="384175"/>
              <a:endParaRPr lang="fr-FR"/>
            </a:p>
          </p:txBody>
        </p:sp>
        <p:sp>
          <p:nvSpPr>
            <p:cNvPr id="193565" name="Oval 84"/>
            <p:cNvSpPr>
              <a:spLocks noChangeAspect="1" noChangeArrowheads="1"/>
            </p:cNvSpPr>
            <p:nvPr/>
          </p:nvSpPr>
          <p:spPr bwMode="auto">
            <a:xfrm>
              <a:off x="4501" y="1833"/>
              <a:ext cx="248" cy="255"/>
            </a:xfrm>
            <a:prstGeom prst="ellipse">
              <a:avLst/>
            </a:prstGeom>
            <a:solidFill>
              <a:srgbClr val="000000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lIns="38405" tIns="19202" rIns="38405" bIns="19202" anchor="ctr"/>
            <a:lstStyle/>
            <a:p>
              <a:pPr defTabSz="384175"/>
              <a:endParaRPr lang="fr-FR"/>
            </a:p>
          </p:txBody>
        </p:sp>
        <p:grpSp>
          <p:nvGrpSpPr>
            <p:cNvPr id="193566" name="Group 206"/>
            <p:cNvGrpSpPr>
              <a:grpSpLocks/>
            </p:cNvGrpSpPr>
            <p:nvPr/>
          </p:nvGrpSpPr>
          <p:grpSpPr bwMode="auto">
            <a:xfrm>
              <a:off x="4307" y="1777"/>
              <a:ext cx="636" cy="367"/>
              <a:chOff x="4260" y="1776"/>
              <a:chExt cx="636" cy="367"/>
            </a:xfrm>
          </p:grpSpPr>
          <p:sp>
            <p:nvSpPr>
              <p:cNvPr id="193570" name="Rectangle 207"/>
              <p:cNvSpPr>
                <a:spLocks noChangeArrowheads="1"/>
              </p:cNvSpPr>
              <p:nvPr/>
            </p:nvSpPr>
            <p:spPr bwMode="auto">
              <a:xfrm rot="2508314">
                <a:off x="4260" y="1776"/>
                <a:ext cx="263" cy="31"/>
              </a:xfrm>
              <a:prstGeom prst="rect">
                <a:avLst/>
              </a:prstGeom>
              <a:solidFill>
                <a:srgbClr val="000000">
                  <a:alpha val="50195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93571" name="Rectangle 208"/>
              <p:cNvSpPr>
                <a:spLocks noChangeArrowheads="1"/>
              </p:cNvSpPr>
              <p:nvPr/>
            </p:nvSpPr>
            <p:spPr bwMode="auto">
              <a:xfrm rot="2508314">
                <a:off x="4642" y="2112"/>
                <a:ext cx="254" cy="31"/>
              </a:xfrm>
              <a:prstGeom prst="rect">
                <a:avLst/>
              </a:prstGeom>
              <a:solidFill>
                <a:srgbClr val="000000">
                  <a:alpha val="50195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193567" name="Group 209"/>
            <p:cNvGrpSpPr>
              <a:grpSpLocks/>
            </p:cNvGrpSpPr>
            <p:nvPr/>
          </p:nvGrpSpPr>
          <p:grpSpPr bwMode="auto">
            <a:xfrm flipH="1">
              <a:off x="4307" y="1777"/>
              <a:ext cx="636" cy="367"/>
              <a:chOff x="4260" y="1776"/>
              <a:chExt cx="636" cy="367"/>
            </a:xfrm>
          </p:grpSpPr>
          <p:sp>
            <p:nvSpPr>
              <p:cNvPr id="193568" name="Rectangle 210"/>
              <p:cNvSpPr>
                <a:spLocks noChangeArrowheads="1"/>
              </p:cNvSpPr>
              <p:nvPr/>
            </p:nvSpPr>
            <p:spPr bwMode="auto">
              <a:xfrm rot="2508314">
                <a:off x="4260" y="1776"/>
                <a:ext cx="263" cy="31"/>
              </a:xfrm>
              <a:prstGeom prst="rect">
                <a:avLst/>
              </a:prstGeom>
              <a:solidFill>
                <a:srgbClr val="000000">
                  <a:alpha val="50195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93569" name="Rectangle 211"/>
              <p:cNvSpPr>
                <a:spLocks noChangeArrowheads="1"/>
              </p:cNvSpPr>
              <p:nvPr/>
            </p:nvSpPr>
            <p:spPr bwMode="auto">
              <a:xfrm rot="2508314">
                <a:off x="4642" y="2112"/>
                <a:ext cx="254" cy="31"/>
              </a:xfrm>
              <a:prstGeom prst="rect">
                <a:avLst/>
              </a:prstGeom>
              <a:solidFill>
                <a:srgbClr val="000000">
                  <a:alpha val="50195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</p:grpSp>
      <p:grpSp>
        <p:nvGrpSpPr>
          <p:cNvPr id="193549" name="Group 212"/>
          <p:cNvGrpSpPr>
            <a:grpSpLocks/>
          </p:cNvGrpSpPr>
          <p:nvPr/>
        </p:nvGrpSpPr>
        <p:grpSpPr bwMode="auto">
          <a:xfrm>
            <a:off x="5302250" y="2268538"/>
            <a:ext cx="1162050" cy="1189037"/>
            <a:chOff x="4259" y="1586"/>
            <a:chExt cx="732" cy="749"/>
          </a:xfrm>
        </p:grpSpPr>
        <p:sp>
          <p:nvSpPr>
            <p:cNvPr id="193556" name="Oval 83"/>
            <p:cNvSpPr>
              <a:spLocks noChangeAspect="1" noChangeArrowheads="1"/>
            </p:cNvSpPr>
            <p:nvPr/>
          </p:nvSpPr>
          <p:spPr bwMode="auto">
            <a:xfrm>
              <a:off x="4259" y="1586"/>
              <a:ext cx="732" cy="749"/>
            </a:xfrm>
            <a:prstGeom prst="ellipse">
              <a:avLst/>
            </a:prstGeom>
            <a:solidFill>
              <a:srgbClr val="FFFF66">
                <a:alpha val="50195"/>
              </a:srgbClr>
            </a:solidFill>
            <a:ln w="9525">
              <a:solidFill>
                <a:srgbClr val="0000FF"/>
              </a:solidFill>
              <a:prstDash val="dash"/>
              <a:round/>
              <a:headEnd/>
              <a:tailEnd/>
            </a:ln>
          </p:spPr>
          <p:txBody>
            <a:bodyPr wrap="none" lIns="38405" tIns="19202" rIns="38405" bIns="19202" anchor="ctr"/>
            <a:lstStyle/>
            <a:p>
              <a:pPr defTabSz="384175"/>
              <a:endParaRPr lang="fr-FR"/>
            </a:p>
          </p:txBody>
        </p:sp>
        <p:sp>
          <p:nvSpPr>
            <p:cNvPr id="193557" name="Oval 84"/>
            <p:cNvSpPr>
              <a:spLocks noChangeAspect="1" noChangeArrowheads="1"/>
            </p:cNvSpPr>
            <p:nvPr/>
          </p:nvSpPr>
          <p:spPr bwMode="auto">
            <a:xfrm>
              <a:off x="4501" y="1833"/>
              <a:ext cx="248" cy="255"/>
            </a:xfrm>
            <a:prstGeom prst="ellipse">
              <a:avLst/>
            </a:prstGeom>
            <a:solidFill>
              <a:srgbClr val="000000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lIns="38405" tIns="19202" rIns="38405" bIns="19202" anchor="ctr"/>
            <a:lstStyle/>
            <a:p>
              <a:pPr defTabSz="384175"/>
              <a:endParaRPr lang="fr-FR"/>
            </a:p>
          </p:txBody>
        </p:sp>
        <p:grpSp>
          <p:nvGrpSpPr>
            <p:cNvPr id="193558" name="Group 215"/>
            <p:cNvGrpSpPr>
              <a:grpSpLocks/>
            </p:cNvGrpSpPr>
            <p:nvPr/>
          </p:nvGrpSpPr>
          <p:grpSpPr bwMode="auto">
            <a:xfrm>
              <a:off x="4307" y="1777"/>
              <a:ext cx="636" cy="367"/>
              <a:chOff x="4260" y="1776"/>
              <a:chExt cx="636" cy="367"/>
            </a:xfrm>
          </p:grpSpPr>
          <p:sp>
            <p:nvSpPr>
              <p:cNvPr id="193562" name="Rectangle 216"/>
              <p:cNvSpPr>
                <a:spLocks noChangeArrowheads="1"/>
              </p:cNvSpPr>
              <p:nvPr/>
            </p:nvSpPr>
            <p:spPr bwMode="auto">
              <a:xfrm rot="2508314">
                <a:off x="4260" y="1776"/>
                <a:ext cx="263" cy="31"/>
              </a:xfrm>
              <a:prstGeom prst="rect">
                <a:avLst/>
              </a:prstGeom>
              <a:solidFill>
                <a:srgbClr val="000000">
                  <a:alpha val="50195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93563" name="Rectangle 217"/>
              <p:cNvSpPr>
                <a:spLocks noChangeArrowheads="1"/>
              </p:cNvSpPr>
              <p:nvPr/>
            </p:nvSpPr>
            <p:spPr bwMode="auto">
              <a:xfrm rot="2508314">
                <a:off x="4642" y="2112"/>
                <a:ext cx="254" cy="31"/>
              </a:xfrm>
              <a:prstGeom prst="rect">
                <a:avLst/>
              </a:prstGeom>
              <a:solidFill>
                <a:srgbClr val="000000">
                  <a:alpha val="50195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193559" name="Group 218"/>
            <p:cNvGrpSpPr>
              <a:grpSpLocks/>
            </p:cNvGrpSpPr>
            <p:nvPr/>
          </p:nvGrpSpPr>
          <p:grpSpPr bwMode="auto">
            <a:xfrm flipH="1">
              <a:off x="4307" y="1777"/>
              <a:ext cx="636" cy="367"/>
              <a:chOff x="4260" y="1776"/>
              <a:chExt cx="636" cy="367"/>
            </a:xfrm>
          </p:grpSpPr>
          <p:sp>
            <p:nvSpPr>
              <p:cNvPr id="193560" name="Rectangle 219"/>
              <p:cNvSpPr>
                <a:spLocks noChangeArrowheads="1"/>
              </p:cNvSpPr>
              <p:nvPr/>
            </p:nvSpPr>
            <p:spPr bwMode="auto">
              <a:xfrm rot="2508314">
                <a:off x="4260" y="1776"/>
                <a:ext cx="263" cy="31"/>
              </a:xfrm>
              <a:prstGeom prst="rect">
                <a:avLst/>
              </a:prstGeom>
              <a:solidFill>
                <a:srgbClr val="000000">
                  <a:alpha val="50195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93561" name="Rectangle 220"/>
              <p:cNvSpPr>
                <a:spLocks noChangeArrowheads="1"/>
              </p:cNvSpPr>
              <p:nvPr/>
            </p:nvSpPr>
            <p:spPr bwMode="auto">
              <a:xfrm rot="2508314">
                <a:off x="4642" y="2112"/>
                <a:ext cx="254" cy="31"/>
              </a:xfrm>
              <a:prstGeom prst="rect">
                <a:avLst/>
              </a:prstGeom>
              <a:solidFill>
                <a:srgbClr val="000000">
                  <a:alpha val="50195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</p:grpSp>
      <p:sp>
        <p:nvSpPr>
          <p:cNvPr id="193550" name="Text Box 224"/>
          <p:cNvSpPr txBox="1">
            <a:spLocks noChangeArrowheads="1"/>
          </p:cNvSpPr>
          <p:nvPr/>
        </p:nvSpPr>
        <p:spPr bwMode="auto">
          <a:xfrm>
            <a:off x="1598613" y="4240213"/>
            <a:ext cx="594677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384175"/>
            <a:r>
              <a:rPr lang="en-US" sz="1800">
                <a:solidFill>
                  <a:srgbClr val="FFC671"/>
                </a:solidFill>
              </a:rPr>
              <a:t>Different stars</a:t>
            </a:r>
            <a:r>
              <a:rPr lang="en-US" sz="1800"/>
              <a:t> in the field make </a:t>
            </a:r>
            <a:r>
              <a:rPr lang="en-US" sz="1800">
                <a:solidFill>
                  <a:srgbClr val="FFC671"/>
                </a:solidFill>
              </a:rPr>
              <a:t>different beam footprints</a:t>
            </a:r>
          </a:p>
          <a:p>
            <a:pPr algn="ctr" defTabSz="384175"/>
            <a:r>
              <a:rPr lang="en-US" sz="1800"/>
              <a:t>on the double Wollaston </a:t>
            </a:r>
            <a:r>
              <a:rPr lang="en-US" sz="1800">
                <a:sym typeface="Symbol" pitchFamily="18" charset="2"/>
              </a:rPr>
              <a:t> </a:t>
            </a:r>
            <a:r>
              <a:rPr lang="en-US" sz="1800">
                <a:solidFill>
                  <a:srgbClr val="FFC671"/>
                </a:solidFill>
                <a:sym typeface="Symbol" pitchFamily="18" charset="2"/>
              </a:rPr>
              <a:t>inhomogeneous and un-even</a:t>
            </a:r>
          </a:p>
          <a:p>
            <a:pPr algn="ctr" defTabSz="384175"/>
            <a:r>
              <a:rPr lang="en-US" sz="1800">
                <a:solidFill>
                  <a:srgbClr val="FFC671"/>
                </a:solidFill>
                <a:sym typeface="Symbol" pitchFamily="18" charset="2"/>
              </a:rPr>
              <a:t>polarimetric throughputs</a:t>
            </a:r>
            <a:r>
              <a:rPr lang="en-US" sz="1800">
                <a:sym typeface="Symbol" pitchFamily="18" charset="2"/>
              </a:rPr>
              <a:t> </a:t>
            </a:r>
            <a:r>
              <a:rPr lang="fr-FR" sz="1800"/>
              <a:t> </a:t>
            </a:r>
          </a:p>
        </p:txBody>
      </p:sp>
      <p:pic>
        <p:nvPicPr>
          <p:cNvPr id="193551" name="Picture 7" descr="HD204827-Hpola-V-1_DeDark_SkyDeFla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6075" y="1692275"/>
            <a:ext cx="2857500" cy="24336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93552" name="AutoShape 92"/>
          <p:cNvSpPr>
            <a:spLocks/>
          </p:cNvSpPr>
          <p:nvPr/>
        </p:nvSpPr>
        <p:spPr bwMode="auto">
          <a:xfrm>
            <a:off x="219075" y="977900"/>
            <a:ext cx="1687513" cy="306388"/>
          </a:xfrm>
          <a:prstGeom prst="borderCallout1">
            <a:avLst>
              <a:gd name="adj1" fmla="val 37306"/>
              <a:gd name="adj2" fmla="val 104514"/>
              <a:gd name="adj3" fmla="val 451296"/>
              <a:gd name="adj4" fmla="val 174505"/>
            </a:avLst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 type="triangle" w="med" len="med"/>
          </a:ln>
        </p:spPr>
        <p:txBody>
          <a:bodyPr wrap="none" lIns="38405" tIns="19202" rIns="38405" bIns="19202" anchor="ctr" anchorCtr="1">
            <a:spAutoFit/>
          </a:bodyPr>
          <a:lstStyle/>
          <a:p>
            <a:pPr algn="r" defTabSz="384175"/>
            <a:r>
              <a:rPr lang="en-US" sz="1700"/>
              <a:t>Image of Star #1</a:t>
            </a:r>
          </a:p>
        </p:txBody>
      </p:sp>
      <p:sp>
        <p:nvSpPr>
          <p:cNvPr id="193553" name="AutoShape 92"/>
          <p:cNvSpPr>
            <a:spLocks/>
          </p:cNvSpPr>
          <p:nvPr/>
        </p:nvSpPr>
        <p:spPr bwMode="auto">
          <a:xfrm>
            <a:off x="219075" y="1362075"/>
            <a:ext cx="1687513" cy="306388"/>
          </a:xfrm>
          <a:prstGeom prst="borderCallout1">
            <a:avLst>
              <a:gd name="adj1" fmla="val 37306"/>
              <a:gd name="adj2" fmla="val 104514"/>
              <a:gd name="adj3" fmla="val 287046"/>
              <a:gd name="adj4" fmla="val 156727"/>
            </a:avLst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 type="triangle" w="med" len="med"/>
          </a:ln>
        </p:spPr>
        <p:txBody>
          <a:bodyPr wrap="none" lIns="38405" tIns="19202" rIns="38405" bIns="19202" anchor="ctr" anchorCtr="1">
            <a:spAutoFit/>
          </a:bodyPr>
          <a:lstStyle/>
          <a:p>
            <a:pPr algn="r" defTabSz="384175"/>
            <a:r>
              <a:rPr lang="en-US" sz="1700"/>
              <a:t>Image of Star #2</a:t>
            </a:r>
          </a:p>
        </p:txBody>
      </p:sp>
      <p:sp>
        <p:nvSpPr>
          <p:cNvPr id="193554" name="AutoShape 92"/>
          <p:cNvSpPr>
            <a:spLocks/>
          </p:cNvSpPr>
          <p:nvPr/>
        </p:nvSpPr>
        <p:spPr bwMode="auto">
          <a:xfrm>
            <a:off x="7059613" y="1239838"/>
            <a:ext cx="1833562" cy="565150"/>
          </a:xfrm>
          <a:prstGeom prst="borderCallout1">
            <a:avLst>
              <a:gd name="adj1" fmla="val 20227"/>
              <a:gd name="adj2" fmla="val -4157"/>
              <a:gd name="adj3" fmla="val 188481"/>
              <a:gd name="adj4" fmla="val -54287"/>
            </a:avLst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 type="triangle" w="med" len="med"/>
          </a:ln>
        </p:spPr>
        <p:txBody>
          <a:bodyPr wrap="none" lIns="38405" tIns="19202" rIns="38405" bIns="19202" anchor="ctr" anchorCtr="1">
            <a:spAutoFit/>
          </a:bodyPr>
          <a:lstStyle/>
          <a:p>
            <a:pPr defTabSz="384175"/>
            <a:r>
              <a:rPr lang="en-US" sz="1700"/>
              <a:t>Beam of Star #1</a:t>
            </a:r>
          </a:p>
          <a:p>
            <a:pPr defTabSz="384175"/>
            <a:r>
              <a:rPr lang="en-US" sz="1700"/>
              <a:t>(0º-90º enhanced)</a:t>
            </a:r>
          </a:p>
        </p:txBody>
      </p:sp>
      <p:sp>
        <p:nvSpPr>
          <p:cNvPr id="193555" name="AutoShape 92"/>
          <p:cNvSpPr>
            <a:spLocks/>
          </p:cNvSpPr>
          <p:nvPr/>
        </p:nvSpPr>
        <p:spPr bwMode="auto">
          <a:xfrm>
            <a:off x="7056438" y="1930400"/>
            <a:ext cx="2074862" cy="565150"/>
          </a:xfrm>
          <a:prstGeom prst="borderCallout1">
            <a:avLst>
              <a:gd name="adj1" fmla="val 20227"/>
              <a:gd name="adj2" fmla="val -3671"/>
              <a:gd name="adj3" fmla="val 199157"/>
              <a:gd name="adj4" fmla="val -22801"/>
            </a:avLst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 type="triangle" w="med" len="med"/>
          </a:ln>
        </p:spPr>
        <p:txBody>
          <a:bodyPr wrap="none" lIns="38405" tIns="19202" rIns="38405" bIns="19202" anchor="ctr" anchorCtr="1">
            <a:spAutoFit/>
          </a:bodyPr>
          <a:lstStyle/>
          <a:p>
            <a:pPr defTabSz="384175"/>
            <a:r>
              <a:rPr lang="en-US" sz="1700"/>
              <a:t>Beam of Star #2</a:t>
            </a:r>
          </a:p>
          <a:p>
            <a:pPr defTabSz="384175"/>
            <a:r>
              <a:rPr lang="en-US" sz="1700"/>
              <a:t>(45º-135º enhanced)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1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25-09-2013</a:t>
            </a:r>
            <a:endParaRPr lang="fr-FR" smtClean="0"/>
          </a:p>
        </p:txBody>
      </p:sp>
      <p:sp>
        <p:nvSpPr>
          <p:cNvPr id="194562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r-FR" smtClean="0"/>
              <a:t>COST meeting "PPSW", Firenze; Sept. 23-26, 2013</a:t>
            </a:r>
          </a:p>
        </p:txBody>
      </p:sp>
      <p:sp>
        <p:nvSpPr>
          <p:cNvPr id="194563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485188" y="6527800"/>
            <a:ext cx="623887" cy="220663"/>
          </a:xfrm>
          <a:noFill/>
        </p:spPr>
        <p:txBody>
          <a:bodyPr/>
          <a:lstStyle/>
          <a:p>
            <a:r>
              <a:rPr lang="en-US" smtClean="0"/>
              <a:t>Slide </a:t>
            </a:r>
            <a:fld id="{F4F01D1A-F139-4C80-BA2C-8053168196C6}" type="slidenum">
              <a:rPr lang="fr-FR" smtClean="0"/>
              <a:pPr/>
              <a:t>21</a:t>
            </a:fld>
            <a:endParaRPr lang="fr-FR" smtClean="0"/>
          </a:p>
        </p:txBody>
      </p:sp>
      <p:sp>
        <p:nvSpPr>
          <p:cNvPr id="194564" name="Rectangle 2"/>
          <p:cNvSpPr>
            <a:spLocks/>
          </p:cNvSpPr>
          <p:nvPr/>
        </p:nvSpPr>
        <p:spPr bwMode="auto">
          <a:xfrm>
            <a:off x="2744788" y="141288"/>
            <a:ext cx="3657600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>
            <a:spAutoFit/>
          </a:bodyPr>
          <a:lstStyle/>
          <a:p>
            <a:pPr algn="ctr" defTabSz="384175"/>
            <a:r>
              <a:rPr lang="en-US" sz="3000" b="1">
                <a:solidFill>
                  <a:srgbClr val="FD9A00"/>
                </a:solidFill>
                <a:ea typeface="Gill Sans"/>
                <a:cs typeface="Gill Sans"/>
              </a:rPr>
              <a:t>Flat-fielding strategies</a:t>
            </a:r>
          </a:p>
        </p:txBody>
      </p:sp>
      <p:sp>
        <p:nvSpPr>
          <p:cNvPr id="194565" name="Text Box 3"/>
          <p:cNvSpPr txBox="1">
            <a:spLocks noChangeArrowheads="1"/>
          </p:cNvSpPr>
          <p:nvPr/>
        </p:nvSpPr>
        <p:spPr bwMode="auto">
          <a:xfrm>
            <a:off x="498475" y="1038225"/>
            <a:ext cx="8145463" cy="514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405" tIns="19202" rIns="38405" bIns="19202">
            <a:spAutoFit/>
          </a:bodyPr>
          <a:lstStyle/>
          <a:p>
            <a:pPr defTabSz="384175">
              <a:buFontTx/>
              <a:buChar char="•"/>
            </a:pPr>
            <a:r>
              <a:rPr lang="en-US"/>
              <a:t> </a:t>
            </a:r>
            <a:r>
              <a:rPr lang="en-US" b="1" u="sng">
                <a:solidFill>
                  <a:schemeClr val="tx1"/>
                </a:solidFill>
              </a:rPr>
              <a:t>Dome flats</a:t>
            </a:r>
            <a:r>
              <a:rPr lang="en-US">
                <a:solidFill>
                  <a:schemeClr val="tx1"/>
                </a:solidFill>
              </a:rPr>
              <a:t>:</a:t>
            </a:r>
            <a:r>
              <a:rPr lang="en-US"/>
              <a:t> </a:t>
            </a:r>
            <a:r>
              <a:rPr lang="en-US">
                <a:solidFill>
                  <a:srgbClr val="FF0000"/>
                </a:solidFill>
              </a:rPr>
              <a:t>hardly possible</a:t>
            </a:r>
            <a:r>
              <a:rPr lang="en-US"/>
              <a:t> (dome too small).</a:t>
            </a:r>
          </a:p>
          <a:p>
            <a:pPr defTabSz="384175"/>
            <a:endParaRPr lang="en-US"/>
          </a:p>
          <a:p>
            <a:pPr defTabSz="384175">
              <a:buFontTx/>
              <a:buChar char="•"/>
            </a:pPr>
            <a:r>
              <a:rPr lang="en-US"/>
              <a:t> </a:t>
            </a:r>
            <a:r>
              <a:rPr lang="en-US" b="1" u="sng">
                <a:solidFill>
                  <a:schemeClr val="tx1"/>
                </a:solidFill>
              </a:rPr>
              <a:t>Sky flats at fixed position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 i="1">
                <a:solidFill>
                  <a:schemeClr val="tx1"/>
                </a:solidFill>
              </a:rPr>
              <a:t>w.r.t</a:t>
            </a:r>
            <a:r>
              <a:rPr lang="en-US">
                <a:solidFill>
                  <a:schemeClr val="tx1"/>
                </a:solidFill>
              </a:rPr>
              <a:t> the Sun + </a:t>
            </a:r>
            <a:r>
              <a:rPr lang="en-US">
                <a:solidFill>
                  <a:srgbClr val="FFC671"/>
                </a:solidFill>
              </a:rPr>
              <a:t>polarimeter</a:t>
            </a:r>
          </a:p>
          <a:p>
            <a:pPr defTabSz="384175"/>
            <a:r>
              <a:rPr lang="en-US">
                <a:solidFill>
                  <a:srgbClr val="FFC671"/>
                </a:solidFill>
              </a:rPr>
              <a:t>  rotation</a:t>
            </a:r>
            <a:r>
              <a:rPr lang="en-US">
                <a:solidFill>
                  <a:schemeClr val="tx1"/>
                </a:solidFill>
              </a:rPr>
              <a:t> around its axis:</a:t>
            </a:r>
            <a:r>
              <a:rPr lang="en-US"/>
              <a:t> </a:t>
            </a:r>
            <a:r>
              <a:rPr lang="en-US">
                <a:solidFill>
                  <a:srgbClr val="FF9900"/>
                </a:solidFill>
              </a:rPr>
              <a:t>possible, but</a:t>
            </a:r>
            <a:r>
              <a:rPr lang="en-US"/>
              <a:t> entrance pupil</a:t>
            </a:r>
          </a:p>
          <a:p>
            <a:pPr defTabSz="384175"/>
            <a:r>
              <a:rPr lang="en-US"/>
              <a:t>  may not be perfectly symmetrical </a:t>
            </a:r>
            <a:r>
              <a:rPr lang="en-US" i="1"/>
              <a:t>w.r.t</a:t>
            </a:r>
            <a:r>
              <a:rPr lang="en-US"/>
              <a:t> the polarimeter’s</a:t>
            </a:r>
          </a:p>
          <a:p>
            <a:pPr defTabSz="384175"/>
            <a:r>
              <a:rPr lang="en-US"/>
              <a:t>  mechanical rotation axis </a:t>
            </a:r>
            <a:r>
              <a:rPr lang="en-US">
                <a:sym typeface="Symbol" pitchFamily="18" charset="2"/>
              </a:rPr>
              <a:t> </a:t>
            </a:r>
            <a:r>
              <a:rPr lang="en-US">
                <a:solidFill>
                  <a:srgbClr val="FF9900"/>
                </a:solidFill>
              </a:rPr>
              <a:t>poor performances.</a:t>
            </a:r>
          </a:p>
          <a:p>
            <a:pPr defTabSz="384175"/>
            <a:endParaRPr lang="en-US"/>
          </a:p>
          <a:p>
            <a:pPr defTabSz="384175">
              <a:buFontTx/>
              <a:buChar char="•"/>
            </a:pPr>
            <a:r>
              <a:rPr lang="en-US"/>
              <a:t> </a:t>
            </a:r>
            <a:r>
              <a:rPr lang="en-US" b="1" u="sng">
                <a:solidFill>
                  <a:schemeClr val="tx1"/>
                </a:solidFill>
              </a:rPr>
              <a:t>Sky flats at different positions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 i="1">
                <a:solidFill>
                  <a:schemeClr val="tx1"/>
                </a:solidFill>
              </a:rPr>
              <a:t>w.r.t</a:t>
            </a:r>
            <a:r>
              <a:rPr lang="en-US">
                <a:solidFill>
                  <a:schemeClr val="tx1"/>
                </a:solidFill>
              </a:rPr>
              <a:t> the Sun (</a:t>
            </a:r>
            <a:r>
              <a:rPr lang="en-US">
                <a:solidFill>
                  <a:srgbClr val="FFC671"/>
                </a:solidFill>
              </a:rPr>
              <a:t>same </a:t>
            </a:r>
          </a:p>
          <a:p>
            <a:pPr defTabSz="384175"/>
            <a:r>
              <a:rPr lang="en-US">
                <a:solidFill>
                  <a:srgbClr val="FFC671"/>
                </a:solidFill>
              </a:rPr>
              <a:t>  angular distance, but different orientations</a:t>
            </a:r>
            <a:r>
              <a:rPr lang="en-US">
                <a:solidFill>
                  <a:schemeClr val="tx1"/>
                </a:solidFill>
              </a:rPr>
              <a:t>) so that</a:t>
            </a:r>
          </a:p>
          <a:p>
            <a:pPr defTabSz="384175"/>
            <a:r>
              <a:rPr lang="en-US">
                <a:solidFill>
                  <a:schemeClr val="tx1"/>
                </a:solidFill>
              </a:rPr>
              <a:t>  sky polarization averages out:</a:t>
            </a:r>
            <a:r>
              <a:rPr lang="en-US"/>
              <a:t> </a:t>
            </a:r>
            <a:r>
              <a:rPr lang="en-US">
                <a:solidFill>
                  <a:srgbClr val="00FF00"/>
                </a:solidFill>
              </a:rPr>
              <a:t>maybe OK</a:t>
            </a:r>
            <a:r>
              <a:rPr lang="en-US"/>
              <a:t>, to be tested </a:t>
            </a:r>
          </a:p>
          <a:p>
            <a:pPr defTabSz="384175"/>
            <a:r>
              <a:rPr lang="en-US"/>
              <a:t>  (currently in progress)...</a:t>
            </a:r>
          </a:p>
          <a:p>
            <a:pPr defTabSz="384175"/>
            <a:endParaRPr lang="en-US"/>
          </a:p>
          <a:p>
            <a:pPr defTabSz="384175">
              <a:buFontTx/>
              <a:buChar char="•"/>
            </a:pPr>
            <a:r>
              <a:rPr lang="en-US"/>
              <a:t> </a:t>
            </a:r>
            <a:r>
              <a:rPr lang="en-US" b="1" u="sng">
                <a:solidFill>
                  <a:schemeClr val="tx1"/>
                </a:solidFill>
              </a:rPr>
              <a:t>Flats on external panel</a:t>
            </a:r>
            <a:r>
              <a:rPr lang="en-US"/>
              <a:t>: </a:t>
            </a:r>
            <a:r>
              <a:rPr lang="en-US">
                <a:solidFill>
                  <a:srgbClr val="00FF00"/>
                </a:solidFill>
              </a:rPr>
              <a:t>probably the best solution</a:t>
            </a:r>
            <a:r>
              <a:rPr lang="en-US"/>
              <a:t>;</a:t>
            </a:r>
          </a:p>
          <a:p>
            <a:pPr defTabSz="384175"/>
            <a:r>
              <a:rPr lang="en-US"/>
              <a:t>  requires extra hardware </a:t>
            </a:r>
            <a:r>
              <a:rPr lang="en-US">
                <a:sym typeface="Symbol" pitchFamily="18" charset="2"/>
              </a:rPr>
              <a:t> TBD !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5" name="Rectangle 4"/>
          <p:cNvSpPr txBox="1">
            <a:spLocks noGrp="1" noChangeArrowheads="1"/>
          </p:cNvSpPr>
          <p:nvPr/>
        </p:nvSpPr>
        <p:spPr bwMode="auto">
          <a:xfrm>
            <a:off x="61913" y="6527800"/>
            <a:ext cx="903287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8405" tIns="19202" rIns="38405" bIns="19202" anchor="ctr">
            <a:spAutoFit/>
          </a:bodyPr>
          <a:lstStyle/>
          <a:p>
            <a:r>
              <a:rPr lang="en-US" sz="1200">
                <a:solidFill>
                  <a:srgbClr val="FFC671"/>
                </a:solidFill>
              </a:rPr>
              <a:t>25-09-2013</a:t>
            </a:r>
            <a:endParaRPr lang="fr-FR" sz="1200">
              <a:solidFill>
                <a:srgbClr val="FFC671"/>
              </a:solidFill>
            </a:endParaRPr>
          </a:p>
        </p:txBody>
      </p:sp>
      <p:sp>
        <p:nvSpPr>
          <p:cNvPr id="195586" name="Rectangle 5"/>
          <p:cNvSpPr txBox="1">
            <a:spLocks noGrp="1" noChangeArrowheads="1"/>
          </p:cNvSpPr>
          <p:nvPr/>
        </p:nvSpPr>
        <p:spPr bwMode="auto">
          <a:xfrm>
            <a:off x="4033838" y="6527800"/>
            <a:ext cx="1054100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8405" tIns="19202" rIns="38405" bIns="19202" anchor="ctr">
            <a:spAutoFit/>
          </a:bodyPr>
          <a:lstStyle/>
          <a:p>
            <a:pPr algn="ctr"/>
            <a:r>
              <a:rPr lang="fr-FR" sz="1200">
                <a:solidFill>
                  <a:srgbClr val="FFC671"/>
                </a:solidFill>
              </a:rPr>
              <a:t>COST meeting "PPSW", Firenze; Sept. 23-26, 2013</a:t>
            </a:r>
          </a:p>
        </p:txBody>
      </p:sp>
      <p:sp>
        <p:nvSpPr>
          <p:cNvPr id="195587" name="Rectangle 6"/>
          <p:cNvSpPr txBox="1">
            <a:spLocks noGrp="1" noChangeArrowheads="1"/>
          </p:cNvSpPr>
          <p:nvPr/>
        </p:nvSpPr>
        <p:spPr bwMode="auto">
          <a:xfrm>
            <a:off x="8485188" y="6527800"/>
            <a:ext cx="623887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8405" tIns="19202" rIns="38405" bIns="19202" anchor="ctr">
            <a:spAutoFit/>
          </a:bodyPr>
          <a:lstStyle/>
          <a:p>
            <a:pPr algn="r"/>
            <a:r>
              <a:rPr lang="en-US" sz="1200">
                <a:solidFill>
                  <a:srgbClr val="FFC671"/>
                </a:solidFill>
              </a:rPr>
              <a:t>Slide </a:t>
            </a:r>
            <a:fld id="{FB5D5E24-6B18-49F5-A574-65D1FFF87BA0}" type="slidenum">
              <a:rPr lang="fr-FR" sz="1200">
                <a:solidFill>
                  <a:srgbClr val="FFC671"/>
                </a:solidFill>
              </a:rPr>
              <a:pPr algn="r"/>
              <a:t>22</a:t>
            </a:fld>
            <a:endParaRPr lang="fr-FR" sz="1200">
              <a:solidFill>
                <a:srgbClr val="FFC671"/>
              </a:solidFill>
            </a:endParaRPr>
          </a:p>
        </p:txBody>
      </p:sp>
      <p:sp>
        <p:nvSpPr>
          <p:cNvPr id="195588" name="Rectangle 2"/>
          <p:cNvSpPr>
            <a:spLocks/>
          </p:cNvSpPr>
          <p:nvPr/>
        </p:nvSpPr>
        <p:spPr bwMode="auto">
          <a:xfrm>
            <a:off x="3144838" y="185738"/>
            <a:ext cx="2857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>
            <a:spAutoFit/>
          </a:bodyPr>
          <a:lstStyle/>
          <a:p>
            <a:pPr algn="ctr" defTabSz="384175"/>
            <a:r>
              <a:rPr lang="en-US" sz="3000" b="1">
                <a:solidFill>
                  <a:srgbClr val="FD9A00"/>
                </a:solidFill>
                <a:ea typeface="Gill Sans"/>
                <a:cs typeface="Gill Sans"/>
              </a:rPr>
              <a:t>Pure dome flats</a:t>
            </a:r>
          </a:p>
        </p:txBody>
      </p:sp>
      <p:sp>
        <p:nvSpPr>
          <p:cNvPr id="195589" name="AutoShape 92"/>
          <p:cNvSpPr>
            <a:spLocks/>
          </p:cNvSpPr>
          <p:nvPr/>
        </p:nvSpPr>
        <p:spPr bwMode="auto">
          <a:xfrm>
            <a:off x="6110288" y="952500"/>
            <a:ext cx="2684462" cy="1082675"/>
          </a:xfrm>
          <a:prstGeom prst="borderCallout1">
            <a:avLst>
              <a:gd name="adj1" fmla="val 10556"/>
              <a:gd name="adj2" fmla="val -2838"/>
              <a:gd name="adj3" fmla="val 98681"/>
              <a:gd name="adj4" fmla="val -107745"/>
            </a:avLst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 type="triangle" w="med" len="med"/>
          </a:ln>
        </p:spPr>
        <p:txBody>
          <a:bodyPr wrap="none" lIns="38405" tIns="19202" rIns="38405" bIns="19202" anchor="ctr" anchorCtr="1">
            <a:spAutoFit/>
          </a:bodyPr>
          <a:lstStyle/>
          <a:p>
            <a:pPr algn="r" defTabSz="384175"/>
            <a:r>
              <a:rPr lang="en-US" sz="1700">
                <a:solidFill>
                  <a:srgbClr val="FFC671"/>
                </a:solidFill>
              </a:rPr>
              <a:t>In-dome diffusive screen</a:t>
            </a:r>
          </a:p>
          <a:p>
            <a:pPr algn="r" defTabSz="384175"/>
            <a:r>
              <a:rPr lang="en-US" sz="1700"/>
              <a:t>(difficult to light</a:t>
            </a:r>
          </a:p>
          <a:p>
            <a:pPr algn="r" defTabSz="384175"/>
            <a:r>
              <a:rPr lang="en-US" sz="1700"/>
              <a:t>with sufficient homogeneity</a:t>
            </a:r>
          </a:p>
          <a:p>
            <a:pPr algn="r" defTabSz="384175"/>
            <a:r>
              <a:rPr lang="en-US" sz="1700"/>
              <a:t>and low incidence angles).</a:t>
            </a:r>
          </a:p>
        </p:txBody>
      </p:sp>
      <p:grpSp>
        <p:nvGrpSpPr>
          <p:cNvPr id="195590" name="Group 40"/>
          <p:cNvGrpSpPr>
            <a:grpSpLocks noChangeAspect="1"/>
          </p:cNvGrpSpPr>
          <p:nvPr/>
        </p:nvGrpSpPr>
        <p:grpSpPr bwMode="auto">
          <a:xfrm>
            <a:off x="1711325" y="1457325"/>
            <a:ext cx="5721350" cy="4389438"/>
            <a:chOff x="843" y="557"/>
            <a:chExt cx="4074" cy="3126"/>
          </a:xfrm>
        </p:grpSpPr>
        <p:sp>
          <p:nvSpPr>
            <p:cNvPr id="195591" name="Rectangle 26" descr="Granit"/>
            <p:cNvSpPr>
              <a:spLocks noChangeAspect="1" noChangeArrowheads="1"/>
            </p:cNvSpPr>
            <p:nvPr/>
          </p:nvSpPr>
          <p:spPr bwMode="auto">
            <a:xfrm>
              <a:off x="1139" y="2253"/>
              <a:ext cx="113" cy="1132"/>
            </a:xfrm>
            <a:prstGeom prst="rect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fr-FR"/>
            </a:p>
          </p:txBody>
        </p:sp>
        <p:sp>
          <p:nvSpPr>
            <p:cNvPr id="195592" name="Arc 27"/>
            <p:cNvSpPr>
              <a:spLocks noChangeAspect="1"/>
            </p:cNvSpPr>
            <p:nvPr/>
          </p:nvSpPr>
          <p:spPr bwMode="auto">
            <a:xfrm>
              <a:off x="1184" y="557"/>
              <a:ext cx="3391" cy="1696"/>
            </a:xfrm>
            <a:custGeom>
              <a:avLst/>
              <a:gdLst>
                <a:gd name="T0" fmla="*/ 0 w 43199"/>
                <a:gd name="T1" fmla="*/ 0 h 21600"/>
                <a:gd name="T2" fmla="*/ 0 w 43199"/>
                <a:gd name="T3" fmla="*/ 0 h 21600"/>
                <a:gd name="T4" fmla="*/ 0 w 43199"/>
                <a:gd name="T5" fmla="*/ 0 h 21600"/>
                <a:gd name="T6" fmla="*/ 0 60000 65536"/>
                <a:gd name="T7" fmla="*/ 0 60000 65536"/>
                <a:gd name="T8" fmla="*/ 0 60000 65536"/>
                <a:gd name="T9" fmla="*/ 0 w 43199"/>
                <a:gd name="T10" fmla="*/ 0 h 21600"/>
                <a:gd name="T11" fmla="*/ 43199 w 43199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99" h="21600" fill="none" extrusionOk="0">
                  <a:moveTo>
                    <a:pt x="-1" y="21429"/>
                  </a:moveTo>
                  <a:cubicBezTo>
                    <a:pt x="93" y="9567"/>
                    <a:pt x="9735" y="-1"/>
                    <a:pt x="21599" y="0"/>
                  </a:cubicBezTo>
                  <a:cubicBezTo>
                    <a:pt x="33528" y="0"/>
                    <a:pt x="43199" y="9670"/>
                    <a:pt x="43199" y="21600"/>
                  </a:cubicBezTo>
                </a:path>
                <a:path w="43199" h="21600" stroke="0" extrusionOk="0">
                  <a:moveTo>
                    <a:pt x="-1" y="21429"/>
                  </a:moveTo>
                  <a:cubicBezTo>
                    <a:pt x="93" y="9567"/>
                    <a:pt x="9735" y="-1"/>
                    <a:pt x="21599" y="0"/>
                  </a:cubicBezTo>
                  <a:cubicBezTo>
                    <a:pt x="33528" y="0"/>
                    <a:pt x="43199" y="9670"/>
                    <a:pt x="43199" y="21600"/>
                  </a:cubicBezTo>
                  <a:lnTo>
                    <a:pt x="21599" y="2160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593" name="Rectangle 28" descr="Granit"/>
            <p:cNvSpPr>
              <a:spLocks noChangeAspect="1" noChangeArrowheads="1"/>
            </p:cNvSpPr>
            <p:nvPr/>
          </p:nvSpPr>
          <p:spPr bwMode="auto">
            <a:xfrm>
              <a:off x="4512" y="2253"/>
              <a:ext cx="113" cy="1132"/>
            </a:xfrm>
            <a:prstGeom prst="rect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fr-FR"/>
            </a:p>
          </p:txBody>
        </p:sp>
        <p:sp>
          <p:nvSpPr>
            <p:cNvPr id="195594" name="Rectangle 30" descr="Granit"/>
            <p:cNvSpPr>
              <a:spLocks noChangeAspect="1" noChangeArrowheads="1"/>
            </p:cNvSpPr>
            <p:nvPr/>
          </p:nvSpPr>
          <p:spPr bwMode="auto">
            <a:xfrm>
              <a:off x="843" y="3382"/>
              <a:ext cx="417" cy="285"/>
            </a:xfrm>
            <a:prstGeom prst="rect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fr-FR"/>
            </a:p>
          </p:txBody>
        </p:sp>
        <p:sp>
          <p:nvSpPr>
            <p:cNvPr id="195595" name="Freeform 31" descr="Granit"/>
            <p:cNvSpPr>
              <a:spLocks noChangeAspect="1"/>
            </p:cNvSpPr>
            <p:nvPr/>
          </p:nvSpPr>
          <p:spPr bwMode="auto">
            <a:xfrm>
              <a:off x="3582" y="1351"/>
              <a:ext cx="834" cy="2330"/>
            </a:xfrm>
            <a:custGeom>
              <a:avLst/>
              <a:gdLst>
                <a:gd name="T0" fmla="*/ 205 w 834"/>
                <a:gd name="T1" fmla="*/ 2323 h 2330"/>
                <a:gd name="T2" fmla="*/ 212 w 834"/>
                <a:gd name="T3" fmla="*/ 443 h 2330"/>
                <a:gd name="T4" fmla="*/ 0 w 834"/>
                <a:gd name="T5" fmla="*/ 172 h 2330"/>
                <a:gd name="T6" fmla="*/ 179 w 834"/>
                <a:gd name="T7" fmla="*/ 0 h 2330"/>
                <a:gd name="T8" fmla="*/ 496 w 834"/>
                <a:gd name="T9" fmla="*/ 430 h 2330"/>
                <a:gd name="T10" fmla="*/ 834 w 834"/>
                <a:gd name="T11" fmla="*/ 2330 h 2330"/>
                <a:gd name="T12" fmla="*/ 205 w 834"/>
                <a:gd name="T13" fmla="*/ 2323 h 23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34"/>
                <a:gd name="T22" fmla="*/ 0 h 2330"/>
                <a:gd name="T23" fmla="*/ 834 w 834"/>
                <a:gd name="T24" fmla="*/ 2330 h 233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34" h="2330">
                  <a:moveTo>
                    <a:pt x="205" y="2323"/>
                  </a:moveTo>
                  <a:lnTo>
                    <a:pt x="212" y="443"/>
                  </a:lnTo>
                  <a:lnTo>
                    <a:pt x="0" y="172"/>
                  </a:lnTo>
                  <a:lnTo>
                    <a:pt x="179" y="0"/>
                  </a:lnTo>
                  <a:lnTo>
                    <a:pt x="496" y="430"/>
                  </a:lnTo>
                  <a:lnTo>
                    <a:pt x="834" y="2330"/>
                  </a:lnTo>
                  <a:lnTo>
                    <a:pt x="205" y="2323"/>
                  </a:lnTo>
                  <a:close/>
                </a:path>
              </a:pathLst>
            </a:custGeom>
            <a:blipFill dpi="0" rotWithShape="1">
              <a:blip r:embed="rId2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596" name="Rectangle 32" descr="Granit"/>
            <p:cNvSpPr>
              <a:spLocks noChangeAspect="1" noChangeArrowheads="1"/>
            </p:cNvSpPr>
            <p:nvPr/>
          </p:nvSpPr>
          <p:spPr bwMode="auto">
            <a:xfrm>
              <a:off x="4500" y="3386"/>
              <a:ext cx="417" cy="292"/>
            </a:xfrm>
            <a:prstGeom prst="rect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fr-FR"/>
            </a:p>
          </p:txBody>
        </p:sp>
        <p:sp>
          <p:nvSpPr>
            <p:cNvPr id="195597" name="Freeform 33" descr="Granit"/>
            <p:cNvSpPr>
              <a:spLocks noChangeAspect="1"/>
            </p:cNvSpPr>
            <p:nvPr/>
          </p:nvSpPr>
          <p:spPr bwMode="auto">
            <a:xfrm>
              <a:off x="1324" y="2906"/>
              <a:ext cx="848" cy="775"/>
            </a:xfrm>
            <a:custGeom>
              <a:avLst/>
              <a:gdLst>
                <a:gd name="T0" fmla="*/ 0 w 848"/>
                <a:gd name="T1" fmla="*/ 762 h 775"/>
                <a:gd name="T2" fmla="*/ 0 w 848"/>
                <a:gd name="T3" fmla="*/ 332 h 775"/>
                <a:gd name="T4" fmla="*/ 384 w 848"/>
                <a:gd name="T5" fmla="*/ 0 h 775"/>
                <a:gd name="T6" fmla="*/ 841 w 848"/>
                <a:gd name="T7" fmla="*/ 464 h 775"/>
                <a:gd name="T8" fmla="*/ 848 w 848"/>
                <a:gd name="T9" fmla="*/ 775 h 775"/>
                <a:gd name="T10" fmla="*/ 0 w 848"/>
                <a:gd name="T11" fmla="*/ 762 h 77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48"/>
                <a:gd name="T19" fmla="*/ 0 h 775"/>
                <a:gd name="T20" fmla="*/ 848 w 848"/>
                <a:gd name="T21" fmla="*/ 775 h 77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48" h="775">
                  <a:moveTo>
                    <a:pt x="0" y="762"/>
                  </a:moveTo>
                  <a:lnTo>
                    <a:pt x="0" y="332"/>
                  </a:lnTo>
                  <a:lnTo>
                    <a:pt x="384" y="0"/>
                  </a:lnTo>
                  <a:lnTo>
                    <a:pt x="841" y="464"/>
                  </a:lnTo>
                  <a:lnTo>
                    <a:pt x="848" y="775"/>
                  </a:lnTo>
                  <a:lnTo>
                    <a:pt x="0" y="762"/>
                  </a:lnTo>
                  <a:close/>
                </a:path>
              </a:pathLst>
            </a:custGeom>
            <a:blipFill dpi="0" rotWithShape="1">
              <a:blip r:embed="rId2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598" name="Line 34"/>
            <p:cNvSpPr>
              <a:spLocks noChangeAspect="1" noChangeShapeType="1"/>
            </p:cNvSpPr>
            <p:nvPr/>
          </p:nvSpPr>
          <p:spPr bwMode="auto">
            <a:xfrm>
              <a:off x="2238" y="3683"/>
              <a:ext cx="151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599" name="Line 35"/>
            <p:cNvSpPr>
              <a:spLocks noChangeAspect="1" noChangeShapeType="1"/>
            </p:cNvSpPr>
            <p:nvPr/>
          </p:nvSpPr>
          <p:spPr bwMode="auto">
            <a:xfrm flipV="1">
              <a:off x="1360" y="896"/>
              <a:ext cx="590" cy="602"/>
            </a:xfrm>
            <a:prstGeom prst="line">
              <a:avLst/>
            </a:prstGeom>
            <a:noFill/>
            <a:ln w="38100">
              <a:solidFill>
                <a:srgbClr val="99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95600" name="Group 39"/>
            <p:cNvGrpSpPr>
              <a:grpSpLocks noChangeAspect="1"/>
            </p:cNvGrpSpPr>
            <p:nvPr/>
          </p:nvGrpSpPr>
          <p:grpSpPr bwMode="auto">
            <a:xfrm rot="2737698">
              <a:off x="1338" y="1063"/>
              <a:ext cx="2568" cy="2246"/>
              <a:chOff x="1332" y="1064"/>
              <a:chExt cx="2568" cy="2246"/>
            </a:xfrm>
          </p:grpSpPr>
          <p:grpSp>
            <p:nvGrpSpPr>
              <p:cNvPr id="195601" name="Group 38"/>
              <p:cNvGrpSpPr>
                <a:grpSpLocks noChangeAspect="1"/>
              </p:cNvGrpSpPr>
              <p:nvPr/>
            </p:nvGrpSpPr>
            <p:grpSpPr bwMode="auto">
              <a:xfrm>
                <a:off x="1332" y="1787"/>
                <a:ext cx="2568" cy="800"/>
                <a:chOff x="1332" y="1787"/>
                <a:chExt cx="2568" cy="800"/>
              </a:xfrm>
            </p:grpSpPr>
            <p:sp>
              <p:nvSpPr>
                <p:cNvPr id="208933" name="Rectangle 37"/>
                <p:cNvSpPr>
                  <a:spLocks noChangeAspect="1" noChangeArrowheads="1"/>
                </p:cNvSpPr>
                <p:nvPr/>
              </p:nvSpPr>
              <p:spPr bwMode="auto">
                <a:xfrm>
                  <a:off x="1326" y="2092"/>
                  <a:ext cx="322" cy="189"/>
                </a:xfrm>
                <a:prstGeom prst="rect">
                  <a:avLst/>
                </a:prstGeom>
                <a:gradFill rotWithShape="1">
                  <a:gsLst>
                    <a:gs pos="0">
                      <a:schemeClr val="bg2">
                        <a:gamma/>
                        <a:shade val="33333"/>
                        <a:invGamma/>
                      </a:schemeClr>
                    </a:gs>
                    <a:gs pos="50000">
                      <a:schemeClr val="bg2"/>
                    </a:gs>
                    <a:gs pos="100000">
                      <a:schemeClr val="bg2">
                        <a:gamma/>
                        <a:shade val="33333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5604" name="Rectangle 22"/>
                <p:cNvSpPr>
                  <a:spLocks noChangeAspect="1" noChangeArrowheads="1"/>
                </p:cNvSpPr>
                <p:nvPr/>
              </p:nvSpPr>
              <p:spPr bwMode="auto">
                <a:xfrm>
                  <a:off x="3342" y="2133"/>
                  <a:ext cx="451" cy="107"/>
                </a:xfrm>
                <a:prstGeom prst="rect">
                  <a:avLst/>
                </a:prstGeom>
                <a:solidFill>
                  <a:srgbClr val="B2B2B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fr-FR"/>
                </a:p>
              </p:txBody>
            </p:sp>
            <p:grpSp>
              <p:nvGrpSpPr>
                <p:cNvPr id="195605" name="Group 20"/>
                <p:cNvGrpSpPr>
                  <a:grpSpLocks noChangeAspect="1"/>
                </p:cNvGrpSpPr>
                <p:nvPr/>
              </p:nvGrpSpPr>
              <p:grpSpPr bwMode="auto">
                <a:xfrm>
                  <a:off x="1486" y="1867"/>
                  <a:ext cx="1535" cy="640"/>
                  <a:chOff x="1618" y="1993"/>
                  <a:chExt cx="1535" cy="578"/>
                </a:xfrm>
              </p:grpSpPr>
              <p:grpSp>
                <p:nvGrpSpPr>
                  <p:cNvPr id="195609" name="Group 14"/>
                  <p:cNvGrpSpPr>
                    <a:grpSpLocks noChangeAspect="1"/>
                  </p:cNvGrpSpPr>
                  <p:nvPr/>
                </p:nvGrpSpPr>
                <p:grpSpPr bwMode="auto">
                  <a:xfrm rot="21420992" flipV="1">
                    <a:off x="1618" y="2339"/>
                    <a:ext cx="1535" cy="232"/>
                    <a:chOff x="1614" y="1972"/>
                    <a:chExt cx="1535" cy="232"/>
                  </a:xfrm>
                </p:grpSpPr>
                <p:sp>
                  <p:nvSpPr>
                    <p:cNvPr id="208911" name="Rectangle 15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-297485">
                      <a:off x="1599" y="1982"/>
                      <a:ext cx="1535" cy="92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bg2">
                            <a:gamma/>
                            <a:shade val="33333"/>
                            <a:invGamma/>
                          </a:schemeClr>
                        </a:gs>
                        <a:gs pos="50000">
                          <a:schemeClr val="bg2"/>
                        </a:gs>
                        <a:gs pos="100000">
                          <a:schemeClr val="bg2">
                            <a:gamma/>
                            <a:shade val="33333"/>
                            <a:invGamma/>
                          </a:schemeClr>
                        </a:gs>
                      </a:gsLst>
                      <a:lin ang="5400000" scaled="1"/>
                    </a:gra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208912" name="Rectangle 16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297485" flipV="1">
                      <a:off x="1598" y="2121"/>
                      <a:ext cx="1535" cy="92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bg2">
                            <a:gamma/>
                            <a:shade val="33333"/>
                            <a:invGamma/>
                          </a:schemeClr>
                        </a:gs>
                        <a:gs pos="50000">
                          <a:schemeClr val="bg2"/>
                        </a:gs>
                        <a:gs pos="100000">
                          <a:schemeClr val="bg2">
                            <a:gamma/>
                            <a:shade val="33333"/>
                            <a:invGamma/>
                          </a:schemeClr>
                        </a:gs>
                      </a:gsLst>
                      <a:lin ang="5400000" scaled="1"/>
                    </a:gra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195610" name="Group 17"/>
                  <p:cNvGrpSpPr>
                    <a:grpSpLocks noChangeAspect="1"/>
                  </p:cNvGrpSpPr>
                  <p:nvPr/>
                </p:nvGrpSpPr>
                <p:grpSpPr bwMode="auto">
                  <a:xfrm rot="179008">
                    <a:off x="1618" y="1993"/>
                    <a:ext cx="1535" cy="232"/>
                    <a:chOff x="1614" y="1972"/>
                    <a:chExt cx="1535" cy="232"/>
                  </a:xfrm>
                </p:grpSpPr>
                <p:sp>
                  <p:nvSpPr>
                    <p:cNvPr id="208914" name="Rectangle 18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-297485">
                      <a:off x="1592" y="1975"/>
                      <a:ext cx="1535" cy="92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bg2">
                            <a:gamma/>
                            <a:shade val="33333"/>
                            <a:invGamma/>
                          </a:schemeClr>
                        </a:gs>
                        <a:gs pos="50000">
                          <a:schemeClr val="bg2"/>
                        </a:gs>
                        <a:gs pos="100000">
                          <a:schemeClr val="bg2">
                            <a:gamma/>
                            <a:shade val="33333"/>
                            <a:invGamma/>
                          </a:schemeClr>
                        </a:gs>
                      </a:gsLst>
                      <a:lin ang="5400000" scaled="1"/>
                    </a:gra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208915" name="Rectangle 19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297485" flipV="1">
                      <a:off x="1591" y="2112"/>
                      <a:ext cx="1535" cy="92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bg2">
                            <a:gamma/>
                            <a:shade val="33333"/>
                            <a:invGamma/>
                          </a:schemeClr>
                        </a:gs>
                        <a:gs pos="50000">
                          <a:schemeClr val="bg2"/>
                        </a:gs>
                        <a:gs pos="100000">
                          <a:schemeClr val="bg2">
                            <a:gamma/>
                            <a:shade val="33333"/>
                            <a:invGamma/>
                          </a:schemeClr>
                        </a:gs>
                      </a:gsLst>
                      <a:lin ang="5400000" scaled="1"/>
                    </a:gra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</p:grpSp>
            </p:grpSp>
            <p:sp>
              <p:nvSpPr>
                <p:cNvPr id="208904" name="Rectangle 8"/>
                <p:cNvSpPr>
                  <a:spLocks noChangeAspect="1" noChangeArrowheads="1"/>
                </p:cNvSpPr>
                <p:nvPr/>
              </p:nvSpPr>
              <p:spPr bwMode="auto">
                <a:xfrm>
                  <a:off x="2997" y="1788"/>
                  <a:ext cx="375" cy="794"/>
                </a:xfrm>
                <a:prstGeom prst="rect">
                  <a:avLst/>
                </a:prstGeom>
                <a:gradFill rotWithShape="1">
                  <a:gsLst>
                    <a:gs pos="0">
                      <a:schemeClr val="bg2">
                        <a:gamma/>
                        <a:shade val="33333"/>
                        <a:invGamma/>
                      </a:schemeClr>
                    </a:gs>
                    <a:gs pos="50000">
                      <a:schemeClr val="bg2"/>
                    </a:gs>
                    <a:gs pos="100000">
                      <a:schemeClr val="bg2">
                        <a:gamma/>
                        <a:shade val="33333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08906" name="Rectangle 10"/>
                <p:cNvSpPr>
                  <a:spLocks noChangeAspect="1" noChangeArrowheads="1"/>
                </p:cNvSpPr>
                <p:nvPr/>
              </p:nvSpPr>
              <p:spPr bwMode="auto">
                <a:xfrm>
                  <a:off x="1361" y="1861"/>
                  <a:ext cx="131" cy="652"/>
                </a:xfrm>
                <a:prstGeom prst="rect">
                  <a:avLst/>
                </a:prstGeom>
                <a:gradFill rotWithShape="1">
                  <a:gsLst>
                    <a:gs pos="0">
                      <a:schemeClr val="bg2">
                        <a:gamma/>
                        <a:shade val="33333"/>
                        <a:invGamma/>
                      </a:schemeClr>
                    </a:gs>
                    <a:gs pos="50000">
                      <a:schemeClr val="bg2"/>
                    </a:gs>
                    <a:gs pos="100000">
                      <a:schemeClr val="bg2">
                        <a:gamma/>
                        <a:shade val="33333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5608" name="Text Box 24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3376" y="1922"/>
                  <a:ext cx="524" cy="2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fr-FR" sz="1600"/>
                    <a:t>CAPS</a:t>
                  </a:r>
                </a:p>
              </p:txBody>
            </p:sp>
          </p:grpSp>
          <p:sp>
            <p:nvSpPr>
              <p:cNvPr id="195602" name="AutoShape 7"/>
              <p:cNvSpPr>
                <a:spLocks noChangeAspect="1" noChangeArrowheads="1"/>
              </p:cNvSpPr>
              <p:nvPr/>
            </p:nvSpPr>
            <p:spPr bwMode="auto">
              <a:xfrm>
                <a:off x="2588" y="1064"/>
                <a:ext cx="411" cy="2246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fr-FR"/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09" name="Rectangle 4"/>
          <p:cNvSpPr txBox="1">
            <a:spLocks noGrp="1" noChangeArrowheads="1"/>
          </p:cNvSpPr>
          <p:nvPr/>
        </p:nvSpPr>
        <p:spPr bwMode="auto">
          <a:xfrm>
            <a:off x="61913" y="6527800"/>
            <a:ext cx="903287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8405" tIns="19202" rIns="38405" bIns="19202" anchor="ctr">
            <a:spAutoFit/>
          </a:bodyPr>
          <a:lstStyle/>
          <a:p>
            <a:r>
              <a:rPr lang="en-US" sz="1200">
                <a:solidFill>
                  <a:srgbClr val="FFC671"/>
                </a:solidFill>
              </a:rPr>
              <a:t>25-09-2013</a:t>
            </a:r>
            <a:endParaRPr lang="fr-FR" sz="1200">
              <a:solidFill>
                <a:srgbClr val="FFC671"/>
              </a:solidFill>
            </a:endParaRPr>
          </a:p>
        </p:txBody>
      </p:sp>
      <p:sp>
        <p:nvSpPr>
          <p:cNvPr id="196610" name="Rectangle 5"/>
          <p:cNvSpPr txBox="1">
            <a:spLocks noGrp="1" noChangeArrowheads="1"/>
          </p:cNvSpPr>
          <p:nvPr/>
        </p:nvSpPr>
        <p:spPr bwMode="auto">
          <a:xfrm>
            <a:off x="4033838" y="6527800"/>
            <a:ext cx="1054100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8405" tIns="19202" rIns="38405" bIns="19202" anchor="ctr">
            <a:spAutoFit/>
          </a:bodyPr>
          <a:lstStyle/>
          <a:p>
            <a:pPr algn="ctr"/>
            <a:r>
              <a:rPr lang="fr-FR" sz="1200">
                <a:solidFill>
                  <a:srgbClr val="FFC671"/>
                </a:solidFill>
              </a:rPr>
              <a:t>COST meeting "PPSW", Firenze; Sept. 23-26, 2013</a:t>
            </a:r>
          </a:p>
        </p:txBody>
      </p:sp>
      <p:sp>
        <p:nvSpPr>
          <p:cNvPr id="196611" name="Rectangle 6"/>
          <p:cNvSpPr txBox="1">
            <a:spLocks noGrp="1" noChangeArrowheads="1"/>
          </p:cNvSpPr>
          <p:nvPr/>
        </p:nvSpPr>
        <p:spPr bwMode="auto">
          <a:xfrm>
            <a:off x="8485188" y="6527800"/>
            <a:ext cx="623887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8405" tIns="19202" rIns="38405" bIns="19202" anchor="ctr">
            <a:spAutoFit/>
          </a:bodyPr>
          <a:lstStyle/>
          <a:p>
            <a:pPr algn="r"/>
            <a:r>
              <a:rPr lang="en-US" sz="1200">
                <a:solidFill>
                  <a:srgbClr val="FFC671"/>
                </a:solidFill>
              </a:rPr>
              <a:t>Slide </a:t>
            </a:r>
            <a:fld id="{A6F39BA0-C11B-494F-877B-6362CD9D5F24}" type="slidenum">
              <a:rPr lang="fr-FR" sz="1200">
                <a:solidFill>
                  <a:srgbClr val="FFC671"/>
                </a:solidFill>
              </a:rPr>
              <a:pPr algn="r"/>
              <a:t>23</a:t>
            </a:fld>
            <a:endParaRPr lang="fr-FR" sz="1200">
              <a:solidFill>
                <a:srgbClr val="FFC671"/>
              </a:solidFill>
            </a:endParaRPr>
          </a:p>
        </p:txBody>
      </p:sp>
      <p:sp>
        <p:nvSpPr>
          <p:cNvPr id="196612" name="Rectangle 2"/>
          <p:cNvSpPr>
            <a:spLocks/>
          </p:cNvSpPr>
          <p:nvPr/>
        </p:nvSpPr>
        <p:spPr bwMode="auto">
          <a:xfrm>
            <a:off x="2752725" y="171450"/>
            <a:ext cx="3641725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>
            <a:spAutoFit/>
          </a:bodyPr>
          <a:lstStyle/>
          <a:p>
            <a:pPr algn="ctr" defTabSz="384175"/>
            <a:r>
              <a:rPr lang="en-US" sz="3200" b="1">
                <a:solidFill>
                  <a:srgbClr val="FD9A00"/>
                </a:solidFill>
                <a:ea typeface="Gill Sans"/>
                <a:cs typeface="Gill Sans"/>
              </a:rPr>
              <a:t>Sky flats + rotation</a:t>
            </a:r>
          </a:p>
        </p:txBody>
      </p:sp>
      <p:sp>
        <p:nvSpPr>
          <p:cNvPr id="196613" name="Rectangle 37"/>
          <p:cNvSpPr>
            <a:spLocks noChangeArrowheads="1"/>
          </p:cNvSpPr>
          <p:nvPr/>
        </p:nvSpPr>
        <p:spPr bwMode="auto">
          <a:xfrm>
            <a:off x="0" y="4383088"/>
            <a:ext cx="9144000" cy="19367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fr-FR"/>
          </a:p>
        </p:txBody>
      </p:sp>
      <p:sp>
        <p:nvSpPr>
          <p:cNvPr id="212006" name="Rectangle 38"/>
          <p:cNvSpPr>
            <a:spLocks noChangeArrowheads="1"/>
          </p:cNvSpPr>
          <p:nvPr/>
        </p:nvSpPr>
        <p:spPr bwMode="auto">
          <a:xfrm>
            <a:off x="0" y="900113"/>
            <a:ext cx="9144000" cy="3490912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39216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6615" name="AutoShape 39"/>
          <p:cNvSpPr>
            <a:spLocks noChangeArrowheads="1"/>
          </p:cNvSpPr>
          <p:nvPr/>
        </p:nvSpPr>
        <p:spPr bwMode="auto">
          <a:xfrm>
            <a:off x="6105525" y="4719638"/>
            <a:ext cx="914400" cy="914400"/>
          </a:xfrm>
          <a:prstGeom prst="sun">
            <a:avLst>
              <a:gd name="adj" fmla="val 25000"/>
            </a:avLst>
          </a:prstGeom>
          <a:noFill/>
          <a:ln w="28575">
            <a:solidFill>
              <a:srgbClr val="FFFF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fr-FR"/>
          </a:p>
        </p:txBody>
      </p:sp>
      <p:sp>
        <p:nvSpPr>
          <p:cNvPr id="196616" name="Text Box 83"/>
          <p:cNvSpPr txBox="1">
            <a:spLocks noChangeArrowheads="1"/>
          </p:cNvSpPr>
          <p:nvPr/>
        </p:nvSpPr>
        <p:spPr bwMode="auto">
          <a:xfrm>
            <a:off x="5305425" y="4965700"/>
            <a:ext cx="828675" cy="457200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b="1">
                <a:solidFill>
                  <a:srgbClr val="FFFF00"/>
                </a:solidFill>
              </a:rPr>
              <a:t>SUN</a:t>
            </a:r>
          </a:p>
        </p:txBody>
      </p:sp>
      <p:sp>
        <p:nvSpPr>
          <p:cNvPr id="196617" name="Text Box 84"/>
          <p:cNvSpPr txBox="1">
            <a:spLocks noChangeArrowheads="1"/>
          </p:cNvSpPr>
          <p:nvPr/>
        </p:nvSpPr>
        <p:spPr bwMode="auto">
          <a:xfrm rot="-862349">
            <a:off x="6762750" y="2933700"/>
            <a:ext cx="2132013" cy="822325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Fixed relative</a:t>
            </a:r>
          </a:p>
          <a:p>
            <a:r>
              <a:rPr lang="en-US" b="1">
                <a:solidFill>
                  <a:srgbClr val="FF0000"/>
                </a:solidFill>
              </a:rPr>
              <a:t>position</a:t>
            </a:r>
          </a:p>
        </p:txBody>
      </p:sp>
      <p:sp>
        <p:nvSpPr>
          <p:cNvPr id="196618" name="Text Box 86"/>
          <p:cNvSpPr txBox="1">
            <a:spLocks noChangeArrowheads="1"/>
          </p:cNvSpPr>
          <p:nvPr/>
        </p:nvSpPr>
        <p:spPr bwMode="auto">
          <a:xfrm>
            <a:off x="773113" y="3089275"/>
            <a:ext cx="2925762" cy="1187450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Rotation of CAPS</a:t>
            </a:r>
          </a:p>
          <a:p>
            <a:pPr algn="ctr"/>
            <a:r>
              <a:rPr lang="en-US" b="1" i="1">
                <a:solidFill>
                  <a:srgbClr val="FF0000"/>
                </a:solidFill>
              </a:rPr>
              <a:t>w.r.t.</a:t>
            </a:r>
            <a:r>
              <a:rPr lang="en-US" b="1">
                <a:solidFill>
                  <a:srgbClr val="FF0000"/>
                </a:solidFill>
              </a:rPr>
              <a:t> the telescope</a:t>
            </a:r>
          </a:p>
          <a:p>
            <a:pPr algn="ctr"/>
            <a:r>
              <a:rPr lang="en-US" b="1">
                <a:solidFill>
                  <a:srgbClr val="FF0000"/>
                </a:solidFill>
              </a:rPr>
              <a:t>(0º, 45º, 90º, 135º)</a:t>
            </a:r>
          </a:p>
        </p:txBody>
      </p:sp>
      <p:sp>
        <p:nvSpPr>
          <p:cNvPr id="196619" name="Line 87"/>
          <p:cNvSpPr>
            <a:spLocks noChangeShapeType="1"/>
          </p:cNvSpPr>
          <p:nvPr/>
        </p:nvSpPr>
        <p:spPr bwMode="auto">
          <a:xfrm flipV="1">
            <a:off x="6159500" y="2246313"/>
            <a:ext cx="682625" cy="130175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6620" name="Line 88"/>
          <p:cNvSpPr>
            <a:spLocks noChangeShapeType="1"/>
          </p:cNvSpPr>
          <p:nvPr/>
        </p:nvSpPr>
        <p:spPr bwMode="auto">
          <a:xfrm flipH="1" flipV="1">
            <a:off x="6096000" y="2397125"/>
            <a:ext cx="461963" cy="2774950"/>
          </a:xfrm>
          <a:prstGeom prst="line">
            <a:avLst/>
          </a:prstGeom>
          <a:noFill/>
          <a:ln w="12700">
            <a:solidFill>
              <a:schemeClr val="bg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96621" name="Group 31"/>
          <p:cNvGrpSpPr>
            <a:grpSpLocks/>
          </p:cNvGrpSpPr>
          <p:nvPr/>
        </p:nvGrpSpPr>
        <p:grpSpPr bwMode="auto">
          <a:xfrm>
            <a:off x="3683000" y="2806700"/>
            <a:ext cx="1943100" cy="1971675"/>
            <a:chOff x="2372" y="1636"/>
            <a:chExt cx="1224" cy="1242"/>
          </a:xfrm>
        </p:grpSpPr>
        <p:sp>
          <p:nvSpPr>
            <p:cNvPr id="196630" name="AutoShape 67"/>
            <p:cNvSpPr>
              <a:spLocks noChangeArrowheads="1"/>
            </p:cNvSpPr>
            <p:nvPr/>
          </p:nvSpPr>
          <p:spPr bwMode="auto">
            <a:xfrm>
              <a:off x="3029" y="1636"/>
              <a:ext cx="567" cy="59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2 w 21600"/>
                <a:gd name="T25" fmla="*/ 3148 h 21600"/>
                <a:gd name="T26" fmla="*/ 18438 w 21600"/>
                <a:gd name="T27" fmla="*/ 18452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2925" y="10800"/>
                  </a:moveTo>
                  <a:cubicBezTo>
                    <a:pt x="2925" y="15149"/>
                    <a:pt x="6451" y="18675"/>
                    <a:pt x="10800" y="18675"/>
                  </a:cubicBezTo>
                  <a:cubicBezTo>
                    <a:pt x="15149" y="18675"/>
                    <a:pt x="18675" y="15149"/>
                    <a:pt x="18675" y="10800"/>
                  </a:cubicBezTo>
                  <a:cubicBezTo>
                    <a:pt x="18675" y="6451"/>
                    <a:pt x="15149" y="2925"/>
                    <a:pt x="10800" y="2925"/>
                  </a:cubicBezTo>
                  <a:cubicBezTo>
                    <a:pt x="6451" y="2925"/>
                    <a:pt x="2925" y="6451"/>
                    <a:pt x="2925" y="10800"/>
                  </a:cubicBezTo>
                  <a:close/>
                </a:path>
              </a:pathLst>
            </a:custGeom>
            <a:solidFill>
              <a:srgbClr val="B2B2B2"/>
            </a:solidFill>
            <a:ln w="9525"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125400" prstMaterial="legacyMatte">
              <a:bevelT w="13500" h="13500" prst="angle"/>
              <a:bevelB w="13500" h="13500" prst="angle"/>
              <a:extrusionClr>
                <a:srgbClr val="B2B2B2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96631" name="Line 71"/>
            <p:cNvSpPr>
              <a:spLocks noChangeShapeType="1"/>
            </p:cNvSpPr>
            <p:nvPr/>
          </p:nvSpPr>
          <p:spPr bwMode="auto">
            <a:xfrm flipH="1" flipV="1">
              <a:off x="3269" y="1720"/>
              <a:ext cx="27" cy="150"/>
            </a:xfrm>
            <a:prstGeom prst="line">
              <a:avLst/>
            </a:prstGeom>
            <a:noFill/>
            <a:ln w="5715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632" name="Line 72"/>
            <p:cNvSpPr>
              <a:spLocks noChangeShapeType="1"/>
            </p:cNvSpPr>
            <p:nvPr/>
          </p:nvSpPr>
          <p:spPr bwMode="auto">
            <a:xfrm flipH="1" flipV="1">
              <a:off x="3329" y="2000"/>
              <a:ext cx="27" cy="137"/>
            </a:xfrm>
            <a:prstGeom prst="line">
              <a:avLst/>
            </a:prstGeom>
            <a:noFill/>
            <a:ln w="5715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633" name="Line 73"/>
            <p:cNvSpPr>
              <a:spLocks noChangeShapeType="1"/>
            </p:cNvSpPr>
            <p:nvPr/>
          </p:nvSpPr>
          <p:spPr bwMode="auto">
            <a:xfrm flipH="1">
              <a:off x="3107" y="1951"/>
              <a:ext cx="145" cy="57"/>
            </a:xfrm>
            <a:prstGeom prst="line">
              <a:avLst/>
            </a:prstGeom>
            <a:noFill/>
            <a:ln w="5715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634" name="Oval 70"/>
            <p:cNvSpPr>
              <a:spLocks noChangeArrowheads="1"/>
            </p:cNvSpPr>
            <p:nvPr/>
          </p:nvSpPr>
          <p:spPr bwMode="auto">
            <a:xfrm>
              <a:off x="3246" y="1869"/>
              <a:ext cx="138" cy="129"/>
            </a:xfrm>
            <a:prstGeom prst="ellipse">
              <a:avLst/>
            </a:prstGeom>
            <a:solidFill>
              <a:srgbClr val="B2B2B2"/>
            </a:solidFill>
            <a:ln w="9525"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B2B2B2"/>
              </a:extrusionClr>
            </a:sp3d>
          </p:spPr>
          <p:txBody>
            <a:bodyPr wrap="none" anchor="ctr">
              <a:flatTx/>
            </a:bodyPr>
            <a:lstStyle/>
            <a:p>
              <a:pPr algn="ctr"/>
              <a:endParaRPr lang="fr-FR"/>
            </a:p>
          </p:txBody>
        </p:sp>
        <p:sp>
          <p:nvSpPr>
            <p:cNvPr id="196635" name="Line 74"/>
            <p:cNvSpPr>
              <a:spLocks noChangeShapeType="1"/>
            </p:cNvSpPr>
            <p:nvPr/>
          </p:nvSpPr>
          <p:spPr bwMode="auto">
            <a:xfrm flipH="1">
              <a:off x="3379" y="1843"/>
              <a:ext cx="125" cy="56"/>
            </a:xfrm>
            <a:prstGeom prst="line">
              <a:avLst/>
            </a:prstGeom>
            <a:noFill/>
            <a:ln w="5715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636" name="Oval 75"/>
            <p:cNvSpPr>
              <a:spLocks noChangeArrowheads="1"/>
            </p:cNvSpPr>
            <p:nvPr/>
          </p:nvSpPr>
          <p:spPr bwMode="auto">
            <a:xfrm>
              <a:off x="2658" y="2173"/>
              <a:ext cx="73" cy="68"/>
            </a:xfrm>
            <a:prstGeom prst="ellipse">
              <a:avLst/>
            </a:prstGeom>
            <a:solidFill>
              <a:schemeClr val="bg2"/>
            </a:solidFill>
            <a:ln w="9525"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18018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anchor="ctr">
              <a:flatTx/>
            </a:bodyPr>
            <a:lstStyle/>
            <a:p>
              <a:pPr algn="ctr"/>
              <a:endParaRPr lang="fr-FR"/>
            </a:p>
          </p:txBody>
        </p:sp>
        <p:sp>
          <p:nvSpPr>
            <p:cNvPr id="196637" name="Oval 76"/>
            <p:cNvSpPr>
              <a:spLocks noChangeArrowheads="1"/>
            </p:cNvSpPr>
            <p:nvPr/>
          </p:nvSpPr>
          <p:spPr bwMode="auto">
            <a:xfrm>
              <a:off x="2807" y="2054"/>
              <a:ext cx="73" cy="69"/>
            </a:xfrm>
            <a:prstGeom prst="ellipse">
              <a:avLst/>
            </a:prstGeom>
            <a:solidFill>
              <a:schemeClr val="bg2"/>
            </a:solidFill>
            <a:ln w="9525">
              <a:round/>
              <a:headEnd/>
              <a:tailEnd/>
            </a:ln>
            <a:scene3d>
              <a:camera prst="legacyObliqueTopRight">
                <a:rot lat="0" lon="300000" rev="0"/>
              </a:camera>
              <a:lightRig rig="legacyFlat3" dir="b"/>
            </a:scene3d>
            <a:sp3d extrusionH="18018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anchor="ctr">
              <a:flatTx/>
            </a:bodyPr>
            <a:lstStyle/>
            <a:p>
              <a:pPr algn="ctr"/>
              <a:endParaRPr lang="fr-FR"/>
            </a:p>
          </p:txBody>
        </p:sp>
        <p:sp>
          <p:nvSpPr>
            <p:cNvPr id="196638" name="Oval 77"/>
            <p:cNvSpPr>
              <a:spLocks noChangeArrowheads="1"/>
            </p:cNvSpPr>
            <p:nvPr/>
          </p:nvSpPr>
          <p:spPr bwMode="auto">
            <a:xfrm>
              <a:off x="3081" y="2087"/>
              <a:ext cx="73" cy="68"/>
            </a:xfrm>
            <a:prstGeom prst="ellipse">
              <a:avLst/>
            </a:prstGeom>
            <a:solidFill>
              <a:schemeClr val="bg2"/>
            </a:solidFill>
            <a:ln w="9525">
              <a:round/>
              <a:headEnd/>
              <a:tailEnd/>
            </a:ln>
            <a:scene3d>
              <a:camera prst="legacyObliqueTopRight">
                <a:rot lat="0" lon="21299988" rev="0"/>
              </a:camera>
              <a:lightRig rig="legacyFlat3" dir="b"/>
            </a:scene3d>
            <a:sp3d extrusionH="18018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anchor="ctr">
              <a:flatTx/>
            </a:bodyPr>
            <a:lstStyle/>
            <a:p>
              <a:pPr algn="ctr"/>
              <a:endParaRPr lang="fr-FR"/>
            </a:p>
          </p:txBody>
        </p:sp>
        <p:sp>
          <p:nvSpPr>
            <p:cNvPr id="196639" name="Oval 78"/>
            <p:cNvSpPr>
              <a:spLocks noChangeArrowheads="1"/>
            </p:cNvSpPr>
            <p:nvPr/>
          </p:nvSpPr>
          <p:spPr bwMode="auto">
            <a:xfrm>
              <a:off x="3073" y="2443"/>
              <a:ext cx="73" cy="68"/>
            </a:xfrm>
            <a:prstGeom prst="ellipse">
              <a:avLst/>
            </a:prstGeom>
            <a:solidFill>
              <a:schemeClr val="bg2"/>
            </a:solidFill>
            <a:ln w="9525"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18018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anchor="ctr">
              <a:flatTx/>
            </a:bodyPr>
            <a:lstStyle/>
            <a:p>
              <a:pPr algn="ctr"/>
              <a:endParaRPr lang="fr-FR"/>
            </a:p>
          </p:txBody>
        </p:sp>
        <p:sp>
          <p:nvSpPr>
            <p:cNvPr id="196640" name="Oval 77"/>
            <p:cNvSpPr>
              <a:spLocks noChangeArrowheads="1"/>
            </p:cNvSpPr>
            <p:nvPr/>
          </p:nvSpPr>
          <p:spPr bwMode="auto">
            <a:xfrm>
              <a:off x="2928" y="2547"/>
              <a:ext cx="73" cy="68"/>
            </a:xfrm>
            <a:prstGeom prst="ellipse">
              <a:avLst/>
            </a:prstGeom>
            <a:solidFill>
              <a:schemeClr val="bg2"/>
            </a:solidFill>
            <a:ln w="9525">
              <a:round/>
              <a:headEnd/>
              <a:tailEnd/>
            </a:ln>
            <a:scene3d>
              <a:camera prst="legacyObliqueTopRight">
                <a:rot lat="0" lon="21299988" rev="0"/>
              </a:camera>
              <a:lightRig rig="legacyFlat3" dir="b"/>
            </a:scene3d>
            <a:sp3d extrusionH="18018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anchor="ctr">
              <a:flatTx/>
            </a:bodyPr>
            <a:lstStyle/>
            <a:p>
              <a:pPr algn="ctr"/>
              <a:endParaRPr lang="fr-FR"/>
            </a:p>
          </p:txBody>
        </p:sp>
        <p:sp>
          <p:nvSpPr>
            <p:cNvPr id="196641" name="Oval 76"/>
            <p:cNvSpPr>
              <a:spLocks noChangeArrowheads="1"/>
            </p:cNvSpPr>
            <p:nvPr/>
          </p:nvSpPr>
          <p:spPr bwMode="auto">
            <a:xfrm>
              <a:off x="2655" y="2526"/>
              <a:ext cx="73" cy="69"/>
            </a:xfrm>
            <a:prstGeom prst="ellipse">
              <a:avLst/>
            </a:prstGeom>
            <a:solidFill>
              <a:schemeClr val="bg2"/>
            </a:solidFill>
            <a:ln w="9525">
              <a:round/>
              <a:headEnd/>
              <a:tailEnd/>
            </a:ln>
            <a:scene3d>
              <a:camera prst="legacyObliqueTopRight">
                <a:rot lat="0" lon="300000" rev="0"/>
              </a:camera>
              <a:lightRig rig="legacyFlat3" dir="b"/>
            </a:scene3d>
            <a:sp3d extrusionH="18018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anchor="ctr">
              <a:flatTx/>
            </a:bodyPr>
            <a:lstStyle/>
            <a:p>
              <a:pPr algn="ctr"/>
              <a:endParaRPr lang="fr-FR"/>
            </a:p>
          </p:txBody>
        </p:sp>
        <p:sp>
          <p:nvSpPr>
            <p:cNvPr id="196642" name="Oval 65"/>
            <p:cNvSpPr>
              <a:spLocks noChangeArrowheads="1"/>
            </p:cNvSpPr>
            <p:nvPr/>
          </p:nvSpPr>
          <p:spPr bwMode="auto">
            <a:xfrm>
              <a:off x="2422" y="2187"/>
              <a:ext cx="652" cy="638"/>
            </a:xfrm>
            <a:prstGeom prst="ellipse">
              <a:avLst/>
            </a:prstGeom>
            <a:solidFill>
              <a:srgbClr val="B2B2B2"/>
            </a:solidFill>
            <a:ln w="9525"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735000" prstMaterial="legacyMatte">
              <a:bevelT w="13500" h="13500" prst="angle"/>
              <a:bevelB w="13500" h="13500" prst="angle"/>
              <a:extrusionClr>
                <a:srgbClr val="B2B2B2"/>
              </a:extrusionClr>
            </a:sp3d>
          </p:spPr>
          <p:txBody>
            <a:bodyPr wrap="none" anchor="ctr">
              <a:flatTx/>
            </a:bodyPr>
            <a:lstStyle/>
            <a:p>
              <a:pPr algn="ctr"/>
              <a:endParaRPr lang="fr-FR"/>
            </a:p>
          </p:txBody>
        </p:sp>
        <p:sp>
          <p:nvSpPr>
            <p:cNvPr id="196643" name="Rectangle 66"/>
            <p:cNvSpPr>
              <a:spLocks noChangeArrowheads="1"/>
            </p:cNvSpPr>
            <p:nvPr/>
          </p:nvSpPr>
          <p:spPr bwMode="auto">
            <a:xfrm>
              <a:off x="2372" y="2689"/>
              <a:ext cx="216" cy="189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12430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pPr algn="ctr"/>
              <a:endParaRPr lang="fr-FR"/>
            </a:p>
          </p:txBody>
        </p:sp>
        <p:sp>
          <p:nvSpPr>
            <p:cNvPr id="196644" name="Text Box 46"/>
            <p:cNvSpPr txBox="1">
              <a:spLocks noChangeArrowheads="1"/>
            </p:cNvSpPr>
            <p:nvPr/>
          </p:nvSpPr>
          <p:spPr bwMode="auto">
            <a:xfrm rot="-2347640">
              <a:off x="2522" y="2558"/>
              <a:ext cx="42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400">
                  <a:solidFill>
                    <a:schemeClr val="accent2"/>
                  </a:solidFill>
                </a:rPr>
                <a:t>CAPS</a:t>
              </a:r>
            </a:p>
          </p:txBody>
        </p:sp>
      </p:grpSp>
      <p:sp>
        <p:nvSpPr>
          <p:cNvPr id="196622" name="Line 68"/>
          <p:cNvSpPr>
            <a:spLocks noChangeShapeType="1"/>
          </p:cNvSpPr>
          <p:nvPr/>
        </p:nvSpPr>
        <p:spPr bwMode="auto">
          <a:xfrm flipV="1">
            <a:off x="5553075" y="2403475"/>
            <a:ext cx="531813" cy="5175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6623" name="Line 48"/>
          <p:cNvSpPr>
            <a:spLocks noChangeShapeType="1"/>
          </p:cNvSpPr>
          <p:nvPr/>
        </p:nvSpPr>
        <p:spPr bwMode="auto">
          <a:xfrm flipV="1">
            <a:off x="3194050" y="4635500"/>
            <a:ext cx="622300" cy="61595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6624" name="Line 68"/>
          <p:cNvSpPr>
            <a:spLocks noChangeShapeType="1"/>
          </p:cNvSpPr>
          <p:nvPr/>
        </p:nvSpPr>
        <p:spPr bwMode="auto">
          <a:xfrm flipV="1">
            <a:off x="5102225" y="3260725"/>
            <a:ext cx="106363" cy="984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6625" name="Arc 85"/>
          <p:cNvSpPr>
            <a:spLocks/>
          </p:cNvSpPr>
          <p:nvPr/>
        </p:nvSpPr>
        <p:spPr bwMode="auto">
          <a:xfrm>
            <a:off x="3357563" y="4387850"/>
            <a:ext cx="703262" cy="661988"/>
          </a:xfrm>
          <a:custGeom>
            <a:avLst/>
            <a:gdLst>
              <a:gd name="T0" fmla="*/ 2147483647 w 43200"/>
              <a:gd name="T1" fmla="*/ 0 h 43200"/>
              <a:gd name="T2" fmla="*/ 2147483647 w 43200"/>
              <a:gd name="T3" fmla="*/ 2147483647 h 43200"/>
              <a:gd name="T4" fmla="*/ 2147483647 w 43200"/>
              <a:gd name="T5" fmla="*/ 2147483647 h 43200"/>
              <a:gd name="T6" fmla="*/ 0 60000 65536"/>
              <a:gd name="T7" fmla="*/ 0 60000 65536"/>
              <a:gd name="T8" fmla="*/ 0 60000 65536"/>
              <a:gd name="T9" fmla="*/ 0 w 43200"/>
              <a:gd name="T10" fmla="*/ 0 h 43200"/>
              <a:gd name="T11" fmla="*/ 43200 w 43200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43200" fill="none" extrusionOk="0">
                <a:moveTo>
                  <a:pt x="21599" y="0"/>
                </a:move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-1" y="15782"/>
                  <a:pt x="2346" y="10210"/>
                  <a:pt x="6509" y="6146"/>
                </a:cubicBezTo>
              </a:path>
              <a:path w="43200" h="43200" stroke="0" extrusionOk="0">
                <a:moveTo>
                  <a:pt x="21599" y="0"/>
                </a:move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-1" y="15782"/>
                  <a:pt x="2346" y="10210"/>
                  <a:pt x="6509" y="6146"/>
                </a:cubicBezTo>
                <a:lnTo>
                  <a:pt x="21600" y="21600"/>
                </a:lnTo>
                <a:close/>
              </a:path>
            </a:pathLst>
          </a:custGeom>
          <a:noFill/>
          <a:ln w="38100" cmpd="sng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6626" name="Oval 69"/>
          <p:cNvSpPr>
            <a:spLocks noChangeAspect="1" noChangeArrowheads="1"/>
          </p:cNvSpPr>
          <p:nvPr/>
        </p:nvSpPr>
        <p:spPr bwMode="auto">
          <a:xfrm>
            <a:off x="6022975" y="2346325"/>
            <a:ext cx="125413" cy="125413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fr-FR"/>
          </a:p>
        </p:txBody>
      </p:sp>
      <p:sp>
        <p:nvSpPr>
          <p:cNvPr id="196627" name="AutoShape 81"/>
          <p:cNvSpPr>
            <a:spLocks/>
          </p:cNvSpPr>
          <p:nvPr/>
        </p:nvSpPr>
        <p:spPr bwMode="auto">
          <a:xfrm rot="-671394">
            <a:off x="6445250" y="2317750"/>
            <a:ext cx="300038" cy="2797175"/>
          </a:xfrm>
          <a:prstGeom prst="rightBrace">
            <a:avLst>
              <a:gd name="adj1" fmla="val 77689"/>
              <a:gd name="adj2" fmla="val 50000"/>
            </a:avLst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fr-FR"/>
          </a:p>
        </p:txBody>
      </p:sp>
      <p:sp>
        <p:nvSpPr>
          <p:cNvPr id="196628" name="Text Box 50"/>
          <p:cNvSpPr txBox="1">
            <a:spLocks noChangeArrowheads="1"/>
          </p:cNvSpPr>
          <p:nvPr/>
        </p:nvSpPr>
        <p:spPr bwMode="auto">
          <a:xfrm>
            <a:off x="401638" y="1162050"/>
            <a:ext cx="2216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/>
              <a:t>DAWN / DUSK</a:t>
            </a:r>
          </a:p>
        </p:txBody>
      </p:sp>
      <p:sp>
        <p:nvSpPr>
          <p:cNvPr id="196629" name="Text Box 51"/>
          <p:cNvSpPr txBox="1">
            <a:spLocks noChangeArrowheads="1"/>
          </p:cNvSpPr>
          <p:nvPr/>
        </p:nvSpPr>
        <p:spPr bwMode="auto">
          <a:xfrm>
            <a:off x="7958138" y="4022725"/>
            <a:ext cx="11858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solidFill>
                  <a:srgbClr val="996600"/>
                </a:solidFill>
              </a:rPr>
              <a:t>horizon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3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25-09-2013</a:t>
            </a:r>
            <a:endParaRPr lang="fr-FR" smtClean="0"/>
          </a:p>
        </p:txBody>
      </p:sp>
      <p:sp>
        <p:nvSpPr>
          <p:cNvPr id="197634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r-FR" smtClean="0"/>
              <a:t>COST meeting "PPSW", Firenze; Sept. 23-26, 2013</a:t>
            </a:r>
          </a:p>
        </p:txBody>
      </p:sp>
      <p:sp>
        <p:nvSpPr>
          <p:cNvPr id="19763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485188" y="6527800"/>
            <a:ext cx="623887" cy="220663"/>
          </a:xfrm>
          <a:noFill/>
        </p:spPr>
        <p:txBody>
          <a:bodyPr/>
          <a:lstStyle/>
          <a:p>
            <a:r>
              <a:rPr lang="en-US" smtClean="0"/>
              <a:t>Slide </a:t>
            </a:r>
            <a:fld id="{7A00CC7A-9E76-4704-BB66-44DCBD812A8A}" type="slidenum">
              <a:rPr lang="fr-FR" smtClean="0"/>
              <a:pPr/>
              <a:t>24</a:t>
            </a:fld>
            <a:endParaRPr lang="fr-FR" smtClean="0"/>
          </a:p>
        </p:txBody>
      </p:sp>
      <p:sp>
        <p:nvSpPr>
          <p:cNvPr id="197636" name="Rectangle 4"/>
          <p:cNvSpPr txBox="1">
            <a:spLocks noGrp="1" noChangeArrowheads="1"/>
          </p:cNvSpPr>
          <p:nvPr/>
        </p:nvSpPr>
        <p:spPr bwMode="auto">
          <a:xfrm>
            <a:off x="61913" y="6527800"/>
            <a:ext cx="903287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8405" tIns="19202" rIns="38405" bIns="19202" anchor="ctr">
            <a:spAutoFit/>
          </a:bodyPr>
          <a:lstStyle/>
          <a:p>
            <a:pPr defTabSz="384175"/>
            <a:r>
              <a:rPr lang="en-US" sz="1200">
                <a:solidFill>
                  <a:srgbClr val="FFC671"/>
                </a:solidFill>
              </a:rPr>
              <a:t>25-09-2013</a:t>
            </a:r>
            <a:endParaRPr lang="fr-FR" sz="1200">
              <a:solidFill>
                <a:srgbClr val="FFC671"/>
              </a:solidFill>
            </a:endParaRPr>
          </a:p>
        </p:txBody>
      </p:sp>
      <p:sp>
        <p:nvSpPr>
          <p:cNvPr id="197637" name="Rectangle 6"/>
          <p:cNvSpPr txBox="1">
            <a:spLocks noGrp="1" noChangeArrowheads="1"/>
          </p:cNvSpPr>
          <p:nvPr/>
        </p:nvSpPr>
        <p:spPr bwMode="auto">
          <a:xfrm>
            <a:off x="8485188" y="6527800"/>
            <a:ext cx="623887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8405" tIns="19202" rIns="38405" bIns="19202" anchor="ctr">
            <a:spAutoFit/>
          </a:bodyPr>
          <a:lstStyle/>
          <a:p>
            <a:pPr algn="r" defTabSz="384175"/>
            <a:r>
              <a:rPr lang="en-US" sz="1200">
                <a:solidFill>
                  <a:srgbClr val="FFC671"/>
                </a:solidFill>
              </a:rPr>
              <a:t>Slide </a:t>
            </a:r>
            <a:fld id="{2FAC124E-799B-4382-A6E0-D629C74D400A}" type="slidenum">
              <a:rPr lang="fr-FR" sz="1200">
                <a:solidFill>
                  <a:srgbClr val="FFC671"/>
                </a:solidFill>
              </a:rPr>
              <a:pPr algn="r" defTabSz="384175"/>
              <a:t>24</a:t>
            </a:fld>
            <a:endParaRPr lang="fr-FR" sz="1200">
              <a:solidFill>
                <a:srgbClr val="FFC671"/>
              </a:solidFill>
            </a:endParaRPr>
          </a:p>
        </p:txBody>
      </p:sp>
      <p:sp>
        <p:nvSpPr>
          <p:cNvPr id="197638" name="Rectangle 4"/>
          <p:cNvSpPr txBox="1">
            <a:spLocks noGrp="1" noChangeArrowheads="1"/>
          </p:cNvSpPr>
          <p:nvPr/>
        </p:nvSpPr>
        <p:spPr bwMode="auto">
          <a:xfrm>
            <a:off x="61913" y="6508750"/>
            <a:ext cx="798512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8405" tIns="19202" rIns="38405" bIns="19202" anchor="ctr">
            <a:spAutoFit/>
          </a:bodyPr>
          <a:lstStyle/>
          <a:p>
            <a:pPr defTabSz="384175"/>
            <a:r>
              <a:rPr lang="fr-FR" sz="1200">
                <a:solidFill>
                  <a:srgbClr val="FFC671"/>
                </a:solidFill>
              </a:rPr>
              <a:t>25-09-2013</a:t>
            </a:r>
          </a:p>
        </p:txBody>
      </p:sp>
      <p:sp>
        <p:nvSpPr>
          <p:cNvPr id="197639" name="Rectangle 6"/>
          <p:cNvSpPr txBox="1">
            <a:spLocks noGrp="1" noChangeArrowheads="1"/>
          </p:cNvSpPr>
          <p:nvPr/>
        </p:nvSpPr>
        <p:spPr bwMode="auto">
          <a:xfrm>
            <a:off x="8485188" y="6527800"/>
            <a:ext cx="623887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8405" tIns="19202" rIns="38405" bIns="19202" anchor="ctr">
            <a:spAutoFit/>
          </a:bodyPr>
          <a:lstStyle/>
          <a:p>
            <a:pPr algn="r" defTabSz="384175"/>
            <a:r>
              <a:rPr lang="en-US" sz="1200">
                <a:solidFill>
                  <a:srgbClr val="FFC671"/>
                </a:solidFill>
              </a:rPr>
              <a:t>Slide </a:t>
            </a:r>
            <a:fld id="{2EC9BD12-8AB4-4C1D-8E01-DA806E01EBB6}" type="slidenum">
              <a:rPr lang="fr-FR" sz="1200">
                <a:solidFill>
                  <a:srgbClr val="FFC671"/>
                </a:solidFill>
              </a:rPr>
              <a:pPr algn="r" defTabSz="384175"/>
              <a:t>24</a:t>
            </a:fld>
            <a:endParaRPr lang="fr-FR" sz="1200">
              <a:solidFill>
                <a:srgbClr val="FFC671"/>
              </a:solidFill>
            </a:endParaRPr>
          </a:p>
        </p:txBody>
      </p:sp>
      <p:sp>
        <p:nvSpPr>
          <p:cNvPr id="197640" name="Rectangle 2"/>
          <p:cNvSpPr>
            <a:spLocks/>
          </p:cNvSpPr>
          <p:nvPr/>
        </p:nvSpPr>
        <p:spPr bwMode="auto">
          <a:xfrm>
            <a:off x="2752725" y="171450"/>
            <a:ext cx="3641725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>
            <a:spAutoFit/>
          </a:bodyPr>
          <a:lstStyle/>
          <a:p>
            <a:pPr algn="ctr" defTabSz="384175"/>
            <a:r>
              <a:rPr lang="en-US" sz="3200" b="1">
                <a:solidFill>
                  <a:srgbClr val="FD9A00"/>
                </a:solidFill>
              </a:rPr>
              <a:t>Sky flats + rotation</a:t>
            </a:r>
          </a:p>
        </p:txBody>
      </p:sp>
      <p:pic>
        <p:nvPicPr>
          <p:cNvPr id="197641" name="Picture 9" descr="FLAT_V_2x2_000d+090d_DeDark_Avr_Equilibre_Norm_Backg05"/>
          <p:cNvPicPr preferRelativeResize="0">
            <a:picLocks noChangeAspect="1" noChangeArrowheads="1"/>
          </p:cNvPicPr>
          <p:nvPr/>
        </p:nvPicPr>
        <p:blipFill>
          <a:blip r:embed="rId2">
            <a:lum bright="12000" contrast="2000"/>
          </a:blip>
          <a:srcRect/>
          <a:stretch>
            <a:fillRect/>
          </a:stretch>
        </p:blipFill>
        <p:spPr bwMode="auto">
          <a:xfrm>
            <a:off x="4572000" y="1171575"/>
            <a:ext cx="4113213" cy="3155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97642" name="Text Box 14"/>
          <p:cNvSpPr txBox="1">
            <a:spLocks noChangeArrowheads="1"/>
          </p:cNvSpPr>
          <p:nvPr/>
        </p:nvSpPr>
        <p:spPr bwMode="auto">
          <a:xfrm>
            <a:off x="239713" y="1358900"/>
            <a:ext cx="4332287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u="sng"/>
              <a:t>CONDITIONS:</a:t>
            </a:r>
          </a:p>
          <a:p>
            <a:pPr>
              <a:buFontTx/>
              <a:buChar char="•"/>
            </a:pPr>
            <a:r>
              <a:rPr lang="en-US" sz="1600"/>
              <a:t> during dusk (-18º &lt; H</a:t>
            </a:r>
            <a:r>
              <a:rPr lang="en-US" sz="1600" baseline="-25000"/>
              <a:t>sun</a:t>
            </a:r>
            <a:r>
              <a:rPr lang="en-US" sz="1600"/>
              <a:t> &lt; 0º); </a:t>
            </a:r>
          </a:p>
          <a:p>
            <a:pPr>
              <a:buFontTx/>
              <a:buChar char="•"/>
            </a:pPr>
            <a:r>
              <a:rPr lang="en-US" sz="1600"/>
              <a:t> telescope at fixed position </a:t>
            </a:r>
            <a:r>
              <a:rPr lang="en-US" sz="1600" i="1"/>
              <a:t>w.r.t.</a:t>
            </a:r>
            <a:r>
              <a:rPr lang="en-US" sz="1600"/>
              <a:t> the Sun),</a:t>
            </a:r>
          </a:p>
          <a:p>
            <a:pPr>
              <a:buFontTx/>
              <a:buChar char="•"/>
            </a:pPr>
            <a:r>
              <a:rPr lang="en-US" sz="1600"/>
              <a:t> 10 frames with CAPS’ ordinary axis at angle</a:t>
            </a:r>
          </a:p>
          <a:p>
            <a:r>
              <a:rPr lang="en-US" sz="1600"/>
              <a:t>     </a:t>
            </a:r>
            <a:r>
              <a:rPr lang="en-US" sz="1600">
                <a:solidFill>
                  <a:srgbClr val="FFC671"/>
                </a:solidFill>
              </a:rPr>
              <a:t>0º</a:t>
            </a:r>
            <a:r>
              <a:rPr lang="en-US" sz="1600"/>
              <a:t> </a:t>
            </a:r>
            <a:r>
              <a:rPr lang="en-US" sz="1600" i="1"/>
              <a:t>w.r.t. </a:t>
            </a:r>
            <a:r>
              <a:rPr lang="en-US" sz="1600"/>
              <a:t>the celestial North direction </a:t>
            </a:r>
          </a:p>
          <a:p>
            <a:pPr>
              <a:buFontTx/>
              <a:buChar char="•"/>
            </a:pPr>
            <a:r>
              <a:rPr lang="en-US" sz="1600"/>
              <a:t> 10 frames with CAPS’ ordinary axis at angle </a:t>
            </a:r>
          </a:p>
          <a:p>
            <a:r>
              <a:rPr lang="en-US" sz="1600">
                <a:solidFill>
                  <a:srgbClr val="FFC671"/>
                </a:solidFill>
              </a:rPr>
              <a:t>   90º</a:t>
            </a:r>
            <a:r>
              <a:rPr lang="en-US" sz="1600"/>
              <a:t> </a:t>
            </a:r>
            <a:r>
              <a:rPr lang="en-US" sz="1600" i="1"/>
              <a:t>w.r.t. </a:t>
            </a:r>
            <a:r>
              <a:rPr lang="en-US" sz="1600"/>
              <a:t>the celestial North direction</a:t>
            </a:r>
          </a:p>
          <a:p>
            <a:pPr>
              <a:buFontTx/>
              <a:buChar char="•"/>
            </a:pPr>
            <a:r>
              <a:rPr lang="en-US" sz="1600"/>
              <a:t> composition with level balancing </a:t>
            </a:r>
          </a:p>
          <a:p>
            <a:pPr>
              <a:buFontTx/>
              <a:buChar char="•"/>
            </a:pPr>
            <a:r>
              <a:rPr lang="en-US" sz="1600"/>
              <a:t> normalization to 1</a:t>
            </a:r>
          </a:p>
          <a:p>
            <a:pPr>
              <a:buFontTx/>
              <a:buChar char="•"/>
            </a:pPr>
            <a:r>
              <a:rPr lang="en-US" sz="1600"/>
              <a:t> thresholding</a:t>
            </a:r>
          </a:p>
          <a:p>
            <a:pPr>
              <a:buFontTx/>
              <a:buChar char="•"/>
            </a:pPr>
            <a:r>
              <a:rPr lang="en-US" sz="1600"/>
              <a:t> B, V and R filters.</a:t>
            </a:r>
          </a:p>
        </p:txBody>
      </p:sp>
      <p:sp>
        <p:nvSpPr>
          <p:cNvPr id="197643" name="Text Box 16"/>
          <p:cNvSpPr txBox="1">
            <a:spLocks noChangeArrowheads="1"/>
          </p:cNvSpPr>
          <p:nvPr/>
        </p:nvSpPr>
        <p:spPr bwMode="auto">
          <a:xfrm>
            <a:off x="2776538" y="4719638"/>
            <a:ext cx="358933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FF0000"/>
                </a:solidFill>
              </a:rPr>
              <a:t>Flat-fielding failed !</a:t>
            </a:r>
          </a:p>
        </p:txBody>
      </p:sp>
      <p:sp>
        <p:nvSpPr>
          <p:cNvPr id="197644" name="Text Box 17"/>
          <p:cNvSpPr txBox="1">
            <a:spLocks noChangeArrowheads="1"/>
          </p:cNvSpPr>
          <p:nvPr/>
        </p:nvSpPr>
        <p:spPr bwMode="auto">
          <a:xfrm>
            <a:off x="1101725" y="5322888"/>
            <a:ext cx="69405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/>
              <a:t>(too high Q and U on the “unpolarized” standard HD210027)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4"/>
          <p:cNvSpPr txBox="1">
            <a:spLocks noGrp="1" noChangeArrowheads="1"/>
          </p:cNvSpPr>
          <p:nvPr/>
        </p:nvSpPr>
        <p:spPr bwMode="auto">
          <a:xfrm>
            <a:off x="61913" y="6527800"/>
            <a:ext cx="903287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8405" tIns="19202" rIns="38405" bIns="19202" anchor="ctr">
            <a:spAutoFit/>
          </a:bodyPr>
          <a:lstStyle/>
          <a:p>
            <a:r>
              <a:rPr lang="en-US" sz="1200">
                <a:solidFill>
                  <a:srgbClr val="FFC671"/>
                </a:solidFill>
              </a:rPr>
              <a:t>25-09-2013</a:t>
            </a:r>
            <a:endParaRPr lang="fr-FR" sz="1200">
              <a:solidFill>
                <a:srgbClr val="FFC671"/>
              </a:solidFill>
            </a:endParaRPr>
          </a:p>
        </p:txBody>
      </p:sp>
      <p:sp>
        <p:nvSpPr>
          <p:cNvPr id="198658" name="Rectangle 5"/>
          <p:cNvSpPr txBox="1">
            <a:spLocks noGrp="1" noChangeArrowheads="1"/>
          </p:cNvSpPr>
          <p:nvPr/>
        </p:nvSpPr>
        <p:spPr bwMode="auto">
          <a:xfrm>
            <a:off x="4033838" y="6527800"/>
            <a:ext cx="1054100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8405" tIns="19202" rIns="38405" bIns="19202" anchor="ctr">
            <a:spAutoFit/>
          </a:bodyPr>
          <a:lstStyle/>
          <a:p>
            <a:pPr algn="ctr"/>
            <a:r>
              <a:rPr lang="fr-FR" sz="1200">
                <a:solidFill>
                  <a:srgbClr val="FFC671"/>
                </a:solidFill>
              </a:rPr>
              <a:t>COST meeting "PPSW", Firenze; Sept. 23-26, 2013</a:t>
            </a:r>
          </a:p>
        </p:txBody>
      </p:sp>
      <p:sp>
        <p:nvSpPr>
          <p:cNvPr id="198659" name="Rectangle 6"/>
          <p:cNvSpPr txBox="1">
            <a:spLocks noGrp="1" noChangeArrowheads="1"/>
          </p:cNvSpPr>
          <p:nvPr/>
        </p:nvSpPr>
        <p:spPr bwMode="auto">
          <a:xfrm>
            <a:off x="8485188" y="6527800"/>
            <a:ext cx="623887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8405" tIns="19202" rIns="38405" bIns="19202" anchor="ctr">
            <a:spAutoFit/>
          </a:bodyPr>
          <a:lstStyle/>
          <a:p>
            <a:pPr algn="r"/>
            <a:r>
              <a:rPr lang="en-US" sz="1200">
                <a:solidFill>
                  <a:srgbClr val="FFC671"/>
                </a:solidFill>
              </a:rPr>
              <a:t>Slide </a:t>
            </a:r>
            <a:fld id="{5F96B2B5-859A-4C1C-A5DC-4486FF502D46}" type="slidenum">
              <a:rPr lang="fr-FR" sz="1200">
                <a:solidFill>
                  <a:srgbClr val="FFC671"/>
                </a:solidFill>
              </a:rPr>
              <a:pPr algn="r"/>
              <a:t>25</a:t>
            </a:fld>
            <a:endParaRPr lang="fr-FR" sz="1200">
              <a:solidFill>
                <a:srgbClr val="FFC671"/>
              </a:solidFill>
            </a:endParaRPr>
          </a:p>
        </p:txBody>
      </p:sp>
      <p:sp>
        <p:nvSpPr>
          <p:cNvPr id="198660" name="Rectangle 2"/>
          <p:cNvSpPr>
            <a:spLocks/>
          </p:cNvSpPr>
          <p:nvPr/>
        </p:nvSpPr>
        <p:spPr bwMode="auto">
          <a:xfrm>
            <a:off x="3290888" y="185738"/>
            <a:ext cx="256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>
            <a:spAutoFit/>
          </a:bodyPr>
          <a:lstStyle/>
          <a:p>
            <a:pPr algn="ctr" defTabSz="384175"/>
            <a:r>
              <a:rPr lang="en-US" sz="3000" b="1">
                <a:solidFill>
                  <a:srgbClr val="FD9A00"/>
                </a:solidFill>
                <a:ea typeface="Gill Sans"/>
                <a:cs typeface="Gill Sans"/>
              </a:rPr>
              <a:t>Why it failed...</a:t>
            </a:r>
          </a:p>
        </p:txBody>
      </p:sp>
      <p:sp>
        <p:nvSpPr>
          <p:cNvPr id="198661" name="Rectangle 75"/>
          <p:cNvSpPr>
            <a:spLocks noChangeAspect="1" noChangeArrowheads="1"/>
          </p:cNvSpPr>
          <p:nvPr/>
        </p:nvSpPr>
        <p:spPr bwMode="auto">
          <a:xfrm>
            <a:off x="1276350" y="2152650"/>
            <a:ext cx="2317750" cy="2493963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38405" tIns="19202" rIns="38405" bIns="19202" anchor="ctr"/>
          <a:lstStyle/>
          <a:p>
            <a:pPr defTabSz="384175"/>
            <a:endParaRPr lang="fr-FR"/>
          </a:p>
        </p:txBody>
      </p:sp>
      <p:sp>
        <p:nvSpPr>
          <p:cNvPr id="198662" name="Line 76"/>
          <p:cNvSpPr>
            <a:spLocks noChangeAspect="1" noChangeShapeType="1"/>
          </p:cNvSpPr>
          <p:nvPr/>
        </p:nvSpPr>
        <p:spPr bwMode="auto">
          <a:xfrm>
            <a:off x="1276350" y="3413125"/>
            <a:ext cx="230028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98663" name="Group 79"/>
          <p:cNvGrpSpPr>
            <a:grpSpLocks noChangeAspect="1"/>
          </p:cNvGrpSpPr>
          <p:nvPr/>
        </p:nvGrpSpPr>
        <p:grpSpPr bwMode="auto">
          <a:xfrm>
            <a:off x="1316038" y="2212975"/>
            <a:ext cx="846137" cy="912813"/>
            <a:chOff x="7872" y="5256"/>
            <a:chExt cx="208" cy="208"/>
          </a:xfrm>
        </p:grpSpPr>
        <p:sp>
          <p:nvSpPr>
            <p:cNvPr id="198708" name="Line 77"/>
            <p:cNvSpPr>
              <a:spLocks noChangeAspect="1" noChangeShapeType="1"/>
            </p:cNvSpPr>
            <p:nvPr/>
          </p:nvSpPr>
          <p:spPr bwMode="auto">
            <a:xfrm>
              <a:off x="7976" y="5256"/>
              <a:ext cx="0" cy="20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709" name="Line 78"/>
            <p:cNvSpPr>
              <a:spLocks noChangeAspect="1" noChangeShapeType="1"/>
            </p:cNvSpPr>
            <p:nvPr/>
          </p:nvSpPr>
          <p:spPr bwMode="auto">
            <a:xfrm rot="-5400000">
              <a:off x="7976" y="5256"/>
              <a:ext cx="0" cy="20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8664" name="Group 80"/>
          <p:cNvGrpSpPr>
            <a:grpSpLocks noChangeAspect="1"/>
          </p:cNvGrpSpPr>
          <p:nvPr/>
        </p:nvGrpSpPr>
        <p:grpSpPr bwMode="auto">
          <a:xfrm rot="2700000">
            <a:off x="1178719" y="3875882"/>
            <a:ext cx="908050" cy="842962"/>
            <a:chOff x="7872" y="5256"/>
            <a:chExt cx="208" cy="208"/>
          </a:xfrm>
        </p:grpSpPr>
        <p:sp>
          <p:nvSpPr>
            <p:cNvPr id="198706" name="Line 81"/>
            <p:cNvSpPr>
              <a:spLocks noChangeAspect="1" noChangeShapeType="1"/>
            </p:cNvSpPr>
            <p:nvPr/>
          </p:nvSpPr>
          <p:spPr bwMode="auto">
            <a:xfrm>
              <a:off x="7976" y="5256"/>
              <a:ext cx="0" cy="20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707" name="Line 82"/>
            <p:cNvSpPr>
              <a:spLocks noChangeAspect="1" noChangeShapeType="1"/>
            </p:cNvSpPr>
            <p:nvPr/>
          </p:nvSpPr>
          <p:spPr bwMode="auto">
            <a:xfrm rot="-5400000">
              <a:off x="7976" y="5256"/>
              <a:ext cx="0" cy="20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8665" name="Group 72"/>
          <p:cNvGrpSpPr>
            <a:grpSpLocks noChangeAspect="1"/>
          </p:cNvGrpSpPr>
          <p:nvPr/>
        </p:nvGrpSpPr>
        <p:grpSpPr bwMode="auto">
          <a:xfrm>
            <a:off x="1909763" y="2935288"/>
            <a:ext cx="1162050" cy="1189037"/>
            <a:chOff x="2930" y="3023"/>
            <a:chExt cx="324" cy="349"/>
          </a:xfrm>
        </p:grpSpPr>
        <p:sp>
          <p:nvSpPr>
            <p:cNvPr id="198697" name="Oval 83"/>
            <p:cNvSpPr>
              <a:spLocks noChangeAspect="1" noChangeArrowheads="1"/>
            </p:cNvSpPr>
            <p:nvPr/>
          </p:nvSpPr>
          <p:spPr bwMode="auto">
            <a:xfrm>
              <a:off x="2930" y="3023"/>
              <a:ext cx="324" cy="349"/>
            </a:xfrm>
            <a:prstGeom prst="ellipse">
              <a:avLst/>
            </a:prstGeom>
            <a:solidFill>
              <a:srgbClr val="FFFF66">
                <a:alpha val="74901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lIns="38405" tIns="19202" rIns="38405" bIns="19202" anchor="ctr"/>
            <a:lstStyle/>
            <a:p>
              <a:pPr defTabSz="384175"/>
              <a:endParaRPr lang="fr-FR"/>
            </a:p>
          </p:txBody>
        </p:sp>
        <p:sp>
          <p:nvSpPr>
            <p:cNvPr id="198698" name="Oval 84"/>
            <p:cNvSpPr>
              <a:spLocks noChangeAspect="1" noChangeArrowheads="1"/>
            </p:cNvSpPr>
            <p:nvPr/>
          </p:nvSpPr>
          <p:spPr bwMode="auto">
            <a:xfrm>
              <a:off x="3037" y="3138"/>
              <a:ext cx="110" cy="119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lIns="38405" tIns="19202" rIns="38405" bIns="19202" anchor="ctr"/>
            <a:lstStyle/>
            <a:p>
              <a:pPr defTabSz="384175"/>
              <a:endParaRPr lang="fr-FR"/>
            </a:p>
          </p:txBody>
        </p:sp>
        <p:grpSp>
          <p:nvGrpSpPr>
            <p:cNvPr id="198699" name="Group 92"/>
            <p:cNvGrpSpPr>
              <a:grpSpLocks noChangeAspect="1"/>
            </p:cNvGrpSpPr>
            <p:nvPr/>
          </p:nvGrpSpPr>
          <p:grpSpPr bwMode="auto">
            <a:xfrm>
              <a:off x="2965" y="3092"/>
              <a:ext cx="254" cy="211"/>
              <a:chOff x="6198" y="5304"/>
              <a:chExt cx="452" cy="348"/>
            </a:xfrm>
          </p:grpSpPr>
          <p:grpSp>
            <p:nvGrpSpPr>
              <p:cNvPr id="198700" name="Group 88"/>
              <p:cNvGrpSpPr>
                <a:grpSpLocks noChangeAspect="1"/>
              </p:cNvGrpSpPr>
              <p:nvPr/>
            </p:nvGrpSpPr>
            <p:grpSpPr bwMode="auto">
              <a:xfrm>
                <a:off x="6198" y="5304"/>
                <a:ext cx="452" cy="124"/>
                <a:chOff x="6196" y="5304"/>
                <a:chExt cx="452" cy="124"/>
              </a:xfrm>
            </p:grpSpPr>
            <p:sp>
              <p:nvSpPr>
                <p:cNvPr id="198704" name="Line 86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6196" y="5304"/>
                  <a:ext cx="152" cy="124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8705" name="Line 87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6496" y="5304"/>
                  <a:ext cx="152" cy="124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98701" name="Group 89"/>
              <p:cNvGrpSpPr>
                <a:grpSpLocks noChangeAspect="1"/>
              </p:cNvGrpSpPr>
              <p:nvPr/>
            </p:nvGrpSpPr>
            <p:grpSpPr bwMode="auto">
              <a:xfrm flipV="1">
                <a:off x="6198" y="5528"/>
                <a:ext cx="452" cy="124"/>
                <a:chOff x="6196" y="5304"/>
                <a:chExt cx="452" cy="124"/>
              </a:xfrm>
            </p:grpSpPr>
            <p:sp>
              <p:nvSpPr>
                <p:cNvPr id="198702" name="Line 90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6196" y="5304"/>
                  <a:ext cx="152" cy="124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8703" name="Line 91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6496" y="5304"/>
                  <a:ext cx="152" cy="124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98666" name="Group 69"/>
          <p:cNvGrpSpPr>
            <a:grpSpLocks/>
          </p:cNvGrpSpPr>
          <p:nvPr/>
        </p:nvGrpSpPr>
        <p:grpSpPr bwMode="auto">
          <a:xfrm rot="5400000">
            <a:off x="5287169" y="2089944"/>
            <a:ext cx="2520950" cy="2598738"/>
            <a:chOff x="3073" y="1234"/>
            <a:chExt cx="1501" cy="1637"/>
          </a:xfrm>
        </p:grpSpPr>
        <p:sp>
          <p:nvSpPr>
            <p:cNvPr id="198689" name="Rectangle 75"/>
            <p:cNvSpPr>
              <a:spLocks noChangeAspect="1" noChangeArrowheads="1"/>
            </p:cNvSpPr>
            <p:nvPr/>
          </p:nvSpPr>
          <p:spPr bwMode="auto">
            <a:xfrm>
              <a:off x="3114" y="1234"/>
              <a:ext cx="1460" cy="1571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38405" tIns="19202" rIns="38405" bIns="19202" anchor="ctr"/>
            <a:lstStyle/>
            <a:p>
              <a:pPr defTabSz="384175"/>
              <a:endParaRPr lang="fr-FR"/>
            </a:p>
          </p:txBody>
        </p:sp>
        <p:sp>
          <p:nvSpPr>
            <p:cNvPr id="198690" name="Line 76"/>
            <p:cNvSpPr>
              <a:spLocks noChangeAspect="1" noChangeShapeType="1"/>
            </p:cNvSpPr>
            <p:nvPr/>
          </p:nvSpPr>
          <p:spPr bwMode="auto">
            <a:xfrm>
              <a:off x="3114" y="2028"/>
              <a:ext cx="1449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98691" name="Group 79"/>
            <p:cNvGrpSpPr>
              <a:grpSpLocks noChangeAspect="1"/>
            </p:cNvGrpSpPr>
            <p:nvPr/>
          </p:nvGrpSpPr>
          <p:grpSpPr bwMode="auto">
            <a:xfrm>
              <a:off x="3139" y="1272"/>
              <a:ext cx="533" cy="575"/>
              <a:chOff x="7872" y="5256"/>
              <a:chExt cx="208" cy="208"/>
            </a:xfrm>
          </p:grpSpPr>
          <p:sp>
            <p:nvSpPr>
              <p:cNvPr id="198695" name="Line 77"/>
              <p:cNvSpPr>
                <a:spLocks noChangeAspect="1" noChangeShapeType="1"/>
              </p:cNvSpPr>
              <p:nvPr/>
            </p:nvSpPr>
            <p:spPr bwMode="auto">
              <a:xfrm>
                <a:off x="7976" y="5256"/>
                <a:ext cx="0" cy="208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696" name="Line 78"/>
              <p:cNvSpPr>
                <a:spLocks noChangeAspect="1" noChangeShapeType="1"/>
              </p:cNvSpPr>
              <p:nvPr/>
            </p:nvSpPr>
            <p:spPr bwMode="auto">
              <a:xfrm rot="-5400000">
                <a:off x="7976" y="5256"/>
                <a:ext cx="0" cy="208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8692" name="Group 80"/>
            <p:cNvGrpSpPr>
              <a:grpSpLocks noChangeAspect="1"/>
            </p:cNvGrpSpPr>
            <p:nvPr/>
          </p:nvGrpSpPr>
          <p:grpSpPr bwMode="auto">
            <a:xfrm rot="2700000">
              <a:off x="3053" y="2319"/>
              <a:ext cx="572" cy="531"/>
              <a:chOff x="7872" y="5256"/>
              <a:chExt cx="208" cy="208"/>
            </a:xfrm>
          </p:grpSpPr>
          <p:sp>
            <p:nvSpPr>
              <p:cNvPr id="198693" name="Line 81"/>
              <p:cNvSpPr>
                <a:spLocks noChangeAspect="1" noChangeShapeType="1"/>
              </p:cNvSpPr>
              <p:nvPr/>
            </p:nvSpPr>
            <p:spPr bwMode="auto">
              <a:xfrm>
                <a:off x="7976" y="5256"/>
                <a:ext cx="0" cy="208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694" name="Line 82"/>
              <p:cNvSpPr>
                <a:spLocks noChangeAspect="1" noChangeShapeType="1"/>
              </p:cNvSpPr>
              <p:nvPr/>
            </p:nvSpPr>
            <p:spPr bwMode="auto">
              <a:xfrm rot="-5400000">
                <a:off x="7976" y="5256"/>
                <a:ext cx="0" cy="208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98667" name="Group 72"/>
          <p:cNvGrpSpPr>
            <a:grpSpLocks noChangeAspect="1"/>
          </p:cNvGrpSpPr>
          <p:nvPr/>
        </p:nvGrpSpPr>
        <p:grpSpPr bwMode="auto">
          <a:xfrm>
            <a:off x="6088063" y="2897188"/>
            <a:ext cx="1162050" cy="1189037"/>
            <a:chOff x="2930" y="3023"/>
            <a:chExt cx="324" cy="349"/>
          </a:xfrm>
        </p:grpSpPr>
        <p:sp>
          <p:nvSpPr>
            <p:cNvPr id="198680" name="Oval 83"/>
            <p:cNvSpPr>
              <a:spLocks noChangeAspect="1" noChangeArrowheads="1"/>
            </p:cNvSpPr>
            <p:nvPr/>
          </p:nvSpPr>
          <p:spPr bwMode="auto">
            <a:xfrm>
              <a:off x="2930" y="3023"/>
              <a:ext cx="324" cy="349"/>
            </a:xfrm>
            <a:prstGeom prst="ellipse">
              <a:avLst/>
            </a:prstGeom>
            <a:solidFill>
              <a:srgbClr val="FFFF66">
                <a:alpha val="74901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lIns="38405" tIns="19202" rIns="38405" bIns="19202" anchor="ctr"/>
            <a:lstStyle/>
            <a:p>
              <a:pPr defTabSz="384175"/>
              <a:endParaRPr lang="fr-FR"/>
            </a:p>
          </p:txBody>
        </p:sp>
        <p:sp>
          <p:nvSpPr>
            <p:cNvPr id="198681" name="Oval 84"/>
            <p:cNvSpPr>
              <a:spLocks noChangeAspect="1" noChangeArrowheads="1"/>
            </p:cNvSpPr>
            <p:nvPr/>
          </p:nvSpPr>
          <p:spPr bwMode="auto">
            <a:xfrm>
              <a:off x="3037" y="3138"/>
              <a:ext cx="110" cy="119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lIns="38405" tIns="19202" rIns="38405" bIns="19202" anchor="ctr"/>
            <a:lstStyle/>
            <a:p>
              <a:pPr defTabSz="384175"/>
              <a:endParaRPr lang="fr-FR"/>
            </a:p>
          </p:txBody>
        </p:sp>
        <p:grpSp>
          <p:nvGrpSpPr>
            <p:cNvPr id="198682" name="Group 92"/>
            <p:cNvGrpSpPr>
              <a:grpSpLocks noChangeAspect="1"/>
            </p:cNvGrpSpPr>
            <p:nvPr/>
          </p:nvGrpSpPr>
          <p:grpSpPr bwMode="auto">
            <a:xfrm>
              <a:off x="2965" y="3092"/>
              <a:ext cx="254" cy="211"/>
              <a:chOff x="6198" y="5304"/>
              <a:chExt cx="452" cy="348"/>
            </a:xfrm>
          </p:grpSpPr>
          <p:grpSp>
            <p:nvGrpSpPr>
              <p:cNvPr id="198683" name="Group 88"/>
              <p:cNvGrpSpPr>
                <a:grpSpLocks noChangeAspect="1"/>
              </p:cNvGrpSpPr>
              <p:nvPr/>
            </p:nvGrpSpPr>
            <p:grpSpPr bwMode="auto">
              <a:xfrm>
                <a:off x="6198" y="5304"/>
                <a:ext cx="452" cy="124"/>
                <a:chOff x="6196" y="5304"/>
                <a:chExt cx="452" cy="124"/>
              </a:xfrm>
            </p:grpSpPr>
            <p:sp>
              <p:nvSpPr>
                <p:cNvPr id="198687" name="Line 86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6196" y="5304"/>
                  <a:ext cx="152" cy="124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8688" name="Line 87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6496" y="5304"/>
                  <a:ext cx="152" cy="124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98684" name="Group 89"/>
              <p:cNvGrpSpPr>
                <a:grpSpLocks noChangeAspect="1"/>
              </p:cNvGrpSpPr>
              <p:nvPr/>
            </p:nvGrpSpPr>
            <p:grpSpPr bwMode="auto">
              <a:xfrm flipV="1">
                <a:off x="6198" y="5528"/>
                <a:ext cx="452" cy="124"/>
                <a:chOff x="6196" y="5304"/>
                <a:chExt cx="452" cy="124"/>
              </a:xfrm>
            </p:grpSpPr>
            <p:sp>
              <p:nvSpPr>
                <p:cNvPr id="198685" name="Line 90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6196" y="5304"/>
                  <a:ext cx="152" cy="124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8686" name="Line 91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6496" y="5304"/>
                  <a:ext cx="152" cy="124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98668" name="Line 70"/>
          <p:cNvSpPr>
            <a:spLocks noChangeShapeType="1"/>
          </p:cNvSpPr>
          <p:nvPr/>
        </p:nvSpPr>
        <p:spPr bwMode="auto">
          <a:xfrm>
            <a:off x="2509838" y="3541713"/>
            <a:ext cx="1346200" cy="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8669" name="Text Box 71"/>
          <p:cNvSpPr txBox="1">
            <a:spLocks noChangeArrowheads="1"/>
          </p:cNvSpPr>
          <p:nvPr/>
        </p:nvSpPr>
        <p:spPr bwMode="auto">
          <a:xfrm>
            <a:off x="1504950" y="4708525"/>
            <a:ext cx="1601788" cy="457200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/>
              <a:t>0</a:t>
            </a:r>
            <a:r>
              <a:rPr lang="en-US"/>
              <a:t>º position</a:t>
            </a:r>
          </a:p>
        </p:txBody>
      </p:sp>
      <p:sp>
        <p:nvSpPr>
          <p:cNvPr id="198670" name="Text Box 72"/>
          <p:cNvSpPr txBox="1">
            <a:spLocks noChangeArrowheads="1"/>
          </p:cNvSpPr>
          <p:nvPr/>
        </p:nvSpPr>
        <p:spPr bwMode="auto">
          <a:xfrm>
            <a:off x="5730875" y="4708525"/>
            <a:ext cx="1771650" cy="457200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/>
              <a:t>90</a:t>
            </a:r>
            <a:r>
              <a:rPr lang="en-US"/>
              <a:t>º position</a:t>
            </a:r>
          </a:p>
        </p:txBody>
      </p:sp>
      <p:sp>
        <p:nvSpPr>
          <p:cNvPr id="198671" name="Line 73"/>
          <p:cNvSpPr>
            <a:spLocks noChangeShapeType="1"/>
          </p:cNvSpPr>
          <p:nvPr/>
        </p:nvSpPr>
        <p:spPr bwMode="auto">
          <a:xfrm>
            <a:off x="2513013" y="3409950"/>
            <a:ext cx="1346200" cy="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8672" name="Line 74"/>
          <p:cNvSpPr>
            <a:spLocks noChangeShapeType="1"/>
          </p:cNvSpPr>
          <p:nvPr/>
        </p:nvSpPr>
        <p:spPr bwMode="auto">
          <a:xfrm>
            <a:off x="3814763" y="2795588"/>
            <a:ext cx="0" cy="568325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8673" name="Line 75"/>
          <p:cNvSpPr>
            <a:spLocks noChangeShapeType="1"/>
          </p:cNvSpPr>
          <p:nvPr/>
        </p:nvSpPr>
        <p:spPr bwMode="auto">
          <a:xfrm flipV="1">
            <a:off x="3814763" y="3527425"/>
            <a:ext cx="0" cy="568325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8674" name="Text Box 76"/>
          <p:cNvSpPr txBox="1">
            <a:spLocks noChangeArrowheads="1"/>
          </p:cNvSpPr>
          <p:nvPr/>
        </p:nvSpPr>
        <p:spPr bwMode="auto">
          <a:xfrm>
            <a:off x="3803650" y="3695700"/>
            <a:ext cx="928688" cy="457200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>
                <a:solidFill>
                  <a:srgbClr val="FF0000"/>
                </a:solidFill>
              </a:rPr>
              <a:t>offset</a:t>
            </a:r>
          </a:p>
        </p:txBody>
      </p:sp>
      <p:sp>
        <p:nvSpPr>
          <p:cNvPr id="198675" name="Text Box 77"/>
          <p:cNvSpPr txBox="1">
            <a:spLocks noChangeArrowheads="1"/>
          </p:cNvSpPr>
          <p:nvPr/>
        </p:nvSpPr>
        <p:spPr bwMode="auto">
          <a:xfrm>
            <a:off x="977900" y="1350963"/>
            <a:ext cx="2832100" cy="822325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</a:rPr>
              <a:t>Less</a:t>
            </a:r>
            <a:r>
              <a:rPr lang="en-US">
                <a:solidFill>
                  <a:srgbClr val="FFC671"/>
                </a:solidFill>
              </a:rPr>
              <a:t> light in </a:t>
            </a:r>
          </a:p>
          <a:p>
            <a:pPr algn="ctr"/>
            <a:r>
              <a:rPr lang="en-US">
                <a:solidFill>
                  <a:srgbClr val="FFC671"/>
                </a:solidFill>
              </a:rPr>
              <a:t>the 0º-90º channels</a:t>
            </a:r>
          </a:p>
        </p:txBody>
      </p:sp>
      <p:sp>
        <p:nvSpPr>
          <p:cNvPr id="198676" name="Text Box 78"/>
          <p:cNvSpPr txBox="1">
            <a:spLocks noChangeArrowheads="1"/>
          </p:cNvSpPr>
          <p:nvPr/>
        </p:nvSpPr>
        <p:spPr bwMode="auto">
          <a:xfrm>
            <a:off x="5187950" y="1419225"/>
            <a:ext cx="2832100" cy="822325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</a:rPr>
              <a:t>More</a:t>
            </a:r>
            <a:r>
              <a:rPr lang="en-US">
                <a:solidFill>
                  <a:srgbClr val="FFC671"/>
                </a:solidFill>
              </a:rPr>
              <a:t> light in </a:t>
            </a:r>
          </a:p>
          <a:p>
            <a:pPr algn="ctr"/>
            <a:r>
              <a:rPr lang="en-US">
                <a:solidFill>
                  <a:srgbClr val="FFC671"/>
                </a:solidFill>
              </a:rPr>
              <a:t>the 0º-90º channels</a:t>
            </a:r>
          </a:p>
        </p:txBody>
      </p:sp>
      <p:sp>
        <p:nvSpPr>
          <p:cNvPr id="198677" name="Text Box 79"/>
          <p:cNvSpPr txBox="1">
            <a:spLocks noChangeArrowheads="1"/>
          </p:cNvSpPr>
          <p:nvPr/>
        </p:nvSpPr>
        <p:spPr bwMode="auto">
          <a:xfrm>
            <a:off x="1270000" y="5405438"/>
            <a:ext cx="6604000" cy="457200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  <a:sym typeface="Symbol" pitchFamily="18" charset="2"/>
              </a:rPr>
              <a:t> sky polarization will not average-out exactly !</a:t>
            </a:r>
          </a:p>
        </p:txBody>
      </p:sp>
      <p:sp>
        <p:nvSpPr>
          <p:cNvPr id="198678" name="Oval 53"/>
          <p:cNvSpPr>
            <a:spLocks noChangeAspect="1" noChangeArrowheads="1"/>
          </p:cNvSpPr>
          <p:nvPr/>
        </p:nvSpPr>
        <p:spPr bwMode="auto">
          <a:xfrm>
            <a:off x="2393950" y="3341688"/>
            <a:ext cx="115888" cy="115887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98679" name="Oval 54"/>
          <p:cNvSpPr>
            <a:spLocks noChangeAspect="1" noChangeArrowheads="1"/>
          </p:cNvSpPr>
          <p:nvPr/>
        </p:nvSpPr>
        <p:spPr bwMode="auto">
          <a:xfrm>
            <a:off x="6521450" y="3355975"/>
            <a:ext cx="115888" cy="115888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4"/>
          <p:cNvSpPr txBox="1">
            <a:spLocks noGrp="1" noChangeArrowheads="1"/>
          </p:cNvSpPr>
          <p:nvPr/>
        </p:nvSpPr>
        <p:spPr bwMode="auto">
          <a:xfrm>
            <a:off x="61913" y="6527800"/>
            <a:ext cx="903287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8405" tIns="19202" rIns="38405" bIns="19202" anchor="ctr">
            <a:spAutoFit/>
          </a:bodyPr>
          <a:lstStyle/>
          <a:p>
            <a:r>
              <a:rPr lang="en-US" sz="1200">
                <a:solidFill>
                  <a:srgbClr val="FFC671"/>
                </a:solidFill>
              </a:rPr>
              <a:t>25-09-2013</a:t>
            </a:r>
            <a:endParaRPr lang="fr-FR" sz="1200">
              <a:solidFill>
                <a:srgbClr val="FFC671"/>
              </a:solidFill>
            </a:endParaRPr>
          </a:p>
        </p:txBody>
      </p:sp>
      <p:sp>
        <p:nvSpPr>
          <p:cNvPr id="199682" name="Rectangle 5"/>
          <p:cNvSpPr txBox="1">
            <a:spLocks noGrp="1" noChangeArrowheads="1"/>
          </p:cNvSpPr>
          <p:nvPr/>
        </p:nvSpPr>
        <p:spPr bwMode="auto">
          <a:xfrm>
            <a:off x="4033838" y="6527800"/>
            <a:ext cx="1054100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8405" tIns="19202" rIns="38405" bIns="19202" anchor="ctr">
            <a:spAutoFit/>
          </a:bodyPr>
          <a:lstStyle/>
          <a:p>
            <a:pPr algn="ctr"/>
            <a:r>
              <a:rPr lang="fr-FR" sz="1200">
                <a:solidFill>
                  <a:srgbClr val="FFC671"/>
                </a:solidFill>
              </a:rPr>
              <a:t>COST meeting "PPSW", Firenze; Sept. 23-26, 2013</a:t>
            </a:r>
          </a:p>
        </p:txBody>
      </p:sp>
      <p:sp>
        <p:nvSpPr>
          <p:cNvPr id="199683" name="Rectangle 6"/>
          <p:cNvSpPr txBox="1">
            <a:spLocks noGrp="1" noChangeArrowheads="1"/>
          </p:cNvSpPr>
          <p:nvPr/>
        </p:nvSpPr>
        <p:spPr bwMode="auto">
          <a:xfrm>
            <a:off x="8485188" y="6527800"/>
            <a:ext cx="623887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8405" tIns="19202" rIns="38405" bIns="19202" anchor="ctr">
            <a:spAutoFit/>
          </a:bodyPr>
          <a:lstStyle/>
          <a:p>
            <a:pPr algn="r"/>
            <a:r>
              <a:rPr lang="en-US" sz="1200">
                <a:solidFill>
                  <a:srgbClr val="FFC671"/>
                </a:solidFill>
              </a:rPr>
              <a:t>Slide </a:t>
            </a:r>
            <a:fld id="{905F72ED-CF36-4614-9207-69EDB1C85ED9}" type="slidenum">
              <a:rPr lang="fr-FR" sz="1200">
                <a:solidFill>
                  <a:srgbClr val="FFC671"/>
                </a:solidFill>
              </a:rPr>
              <a:pPr algn="r"/>
              <a:t>26</a:t>
            </a:fld>
            <a:endParaRPr lang="fr-FR" sz="1200">
              <a:solidFill>
                <a:srgbClr val="FFC671"/>
              </a:solidFill>
            </a:endParaRPr>
          </a:p>
        </p:txBody>
      </p:sp>
      <p:sp>
        <p:nvSpPr>
          <p:cNvPr id="199684" name="Rectangle 2"/>
          <p:cNvSpPr>
            <a:spLocks/>
          </p:cNvSpPr>
          <p:nvPr/>
        </p:nvSpPr>
        <p:spPr bwMode="auto">
          <a:xfrm>
            <a:off x="2327275" y="171450"/>
            <a:ext cx="4494213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>
            <a:spAutoFit/>
          </a:bodyPr>
          <a:lstStyle/>
          <a:p>
            <a:pPr algn="ctr" defTabSz="384175"/>
            <a:r>
              <a:rPr lang="en-US" sz="3200" b="1">
                <a:solidFill>
                  <a:srgbClr val="FD9A00"/>
                </a:solidFill>
                <a:ea typeface="Gill Sans"/>
                <a:cs typeface="Gill Sans"/>
              </a:rPr>
              <a:t>Sky flats at </a:t>
            </a:r>
            <a:r>
              <a:rPr lang="en-US" sz="3200" b="1">
                <a:solidFill>
                  <a:srgbClr val="FD9A00"/>
                </a:solidFill>
                <a:ea typeface="Gill Sans"/>
                <a:cs typeface="Gill Sans"/>
                <a:sym typeface="Symbol" pitchFamily="18" charset="2"/>
              </a:rPr>
              <a:t> </a:t>
            </a:r>
            <a:r>
              <a:rPr lang="en-US" sz="3200" b="1">
                <a:solidFill>
                  <a:srgbClr val="FD9A00"/>
                </a:solidFill>
                <a:ea typeface="Gill Sans"/>
                <a:cs typeface="Gill Sans"/>
              </a:rPr>
              <a:t>positions</a:t>
            </a:r>
          </a:p>
        </p:txBody>
      </p:sp>
      <p:sp>
        <p:nvSpPr>
          <p:cNvPr id="199685" name="Rectangle 37"/>
          <p:cNvSpPr>
            <a:spLocks noChangeArrowheads="1"/>
          </p:cNvSpPr>
          <p:nvPr/>
        </p:nvSpPr>
        <p:spPr bwMode="auto">
          <a:xfrm>
            <a:off x="0" y="4383088"/>
            <a:ext cx="9144000" cy="19367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fr-FR"/>
          </a:p>
        </p:txBody>
      </p:sp>
      <p:sp>
        <p:nvSpPr>
          <p:cNvPr id="212006" name="Rectangle 38"/>
          <p:cNvSpPr>
            <a:spLocks noChangeArrowheads="1"/>
          </p:cNvSpPr>
          <p:nvPr/>
        </p:nvSpPr>
        <p:spPr bwMode="auto">
          <a:xfrm>
            <a:off x="0" y="900113"/>
            <a:ext cx="9144000" cy="3490912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39216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9687" name="AutoShape 39"/>
          <p:cNvSpPr>
            <a:spLocks noChangeArrowheads="1"/>
          </p:cNvSpPr>
          <p:nvPr/>
        </p:nvSpPr>
        <p:spPr bwMode="auto">
          <a:xfrm>
            <a:off x="4594225" y="4719638"/>
            <a:ext cx="914400" cy="914400"/>
          </a:xfrm>
          <a:prstGeom prst="sun">
            <a:avLst>
              <a:gd name="adj" fmla="val 25000"/>
            </a:avLst>
          </a:prstGeom>
          <a:noFill/>
          <a:ln w="28575">
            <a:solidFill>
              <a:srgbClr val="FFFF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fr-FR"/>
          </a:p>
        </p:txBody>
      </p:sp>
      <p:sp>
        <p:nvSpPr>
          <p:cNvPr id="199688" name="Text Box 83"/>
          <p:cNvSpPr txBox="1">
            <a:spLocks noChangeArrowheads="1"/>
          </p:cNvSpPr>
          <p:nvPr/>
        </p:nvSpPr>
        <p:spPr bwMode="auto">
          <a:xfrm>
            <a:off x="3794125" y="4965700"/>
            <a:ext cx="828675" cy="457200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b="1">
                <a:solidFill>
                  <a:srgbClr val="FFFF00"/>
                </a:solidFill>
              </a:rPr>
              <a:t>SUN</a:t>
            </a:r>
          </a:p>
        </p:txBody>
      </p:sp>
      <p:sp>
        <p:nvSpPr>
          <p:cNvPr id="199689" name="Text Box 84"/>
          <p:cNvSpPr txBox="1">
            <a:spLocks noChangeArrowheads="1"/>
          </p:cNvSpPr>
          <p:nvPr/>
        </p:nvSpPr>
        <p:spPr bwMode="auto">
          <a:xfrm>
            <a:off x="5386388" y="3317875"/>
            <a:ext cx="2163762" cy="822325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Fixed angular</a:t>
            </a:r>
          </a:p>
          <a:p>
            <a:r>
              <a:rPr lang="en-US" b="1">
                <a:solidFill>
                  <a:srgbClr val="FF0000"/>
                </a:solidFill>
              </a:rPr>
              <a:t>distance</a:t>
            </a:r>
          </a:p>
        </p:txBody>
      </p:sp>
      <p:sp>
        <p:nvSpPr>
          <p:cNvPr id="199690" name="Line 87"/>
          <p:cNvSpPr>
            <a:spLocks noChangeShapeType="1"/>
          </p:cNvSpPr>
          <p:nvPr/>
        </p:nvSpPr>
        <p:spPr bwMode="auto">
          <a:xfrm flipV="1">
            <a:off x="3097213" y="2570163"/>
            <a:ext cx="493712" cy="466725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9691" name="Line 88"/>
          <p:cNvSpPr>
            <a:spLocks noChangeShapeType="1"/>
          </p:cNvSpPr>
          <p:nvPr/>
        </p:nvSpPr>
        <p:spPr bwMode="auto">
          <a:xfrm flipH="1" flipV="1">
            <a:off x="3133725" y="3092450"/>
            <a:ext cx="1912938" cy="2079625"/>
          </a:xfrm>
          <a:prstGeom prst="line">
            <a:avLst/>
          </a:prstGeom>
          <a:noFill/>
          <a:ln w="12700">
            <a:solidFill>
              <a:schemeClr val="bg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99692" name="Group 14"/>
          <p:cNvGrpSpPr>
            <a:grpSpLocks/>
          </p:cNvGrpSpPr>
          <p:nvPr/>
        </p:nvGrpSpPr>
        <p:grpSpPr bwMode="auto">
          <a:xfrm>
            <a:off x="704850" y="3440113"/>
            <a:ext cx="1943100" cy="1971675"/>
            <a:chOff x="2372" y="1636"/>
            <a:chExt cx="1224" cy="1242"/>
          </a:xfrm>
        </p:grpSpPr>
        <p:sp>
          <p:nvSpPr>
            <p:cNvPr id="199704" name="AutoShape 67"/>
            <p:cNvSpPr>
              <a:spLocks noChangeArrowheads="1"/>
            </p:cNvSpPr>
            <p:nvPr/>
          </p:nvSpPr>
          <p:spPr bwMode="auto">
            <a:xfrm>
              <a:off x="3029" y="1636"/>
              <a:ext cx="567" cy="59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2 w 21600"/>
                <a:gd name="T25" fmla="*/ 3148 h 21600"/>
                <a:gd name="T26" fmla="*/ 18438 w 21600"/>
                <a:gd name="T27" fmla="*/ 18452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2925" y="10800"/>
                  </a:moveTo>
                  <a:cubicBezTo>
                    <a:pt x="2925" y="15149"/>
                    <a:pt x="6451" y="18675"/>
                    <a:pt x="10800" y="18675"/>
                  </a:cubicBezTo>
                  <a:cubicBezTo>
                    <a:pt x="15149" y="18675"/>
                    <a:pt x="18675" y="15149"/>
                    <a:pt x="18675" y="10800"/>
                  </a:cubicBezTo>
                  <a:cubicBezTo>
                    <a:pt x="18675" y="6451"/>
                    <a:pt x="15149" y="2925"/>
                    <a:pt x="10800" y="2925"/>
                  </a:cubicBezTo>
                  <a:cubicBezTo>
                    <a:pt x="6451" y="2925"/>
                    <a:pt x="2925" y="6451"/>
                    <a:pt x="2925" y="10800"/>
                  </a:cubicBezTo>
                  <a:close/>
                </a:path>
              </a:pathLst>
            </a:custGeom>
            <a:solidFill>
              <a:srgbClr val="B2B2B2"/>
            </a:solidFill>
            <a:ln w="9525"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125400" prstMaterial="legacyMatte">
              <a:bevelT w="13500" h="13500" prst="angle"/>
              <a:bevelB w="13500" h="13500" prst="angle"/>
              <a:extrusionClr>
                <a:srgbClr val="B2B2B2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99705" name="Line 71"/>
            <p:cNvSpPr>
              <a:spLocks noChangeShapeType="1"/>
            </p:cNvSpPr>
            <p:nvPr/>
          </p:nvSpPr>
          <p:spPr bwMode="auto">
            <a:xfrm flipH="1" flipV="1">
              <a:off x="3269" y="1720"/>
              <a:ext cx="27" cy="150"/>
            </a:xfrm>
            <a:prstGeom prst="line">
              <a:avLst/>
            </a:prstGeom>
            <a:noFill/>
            <a:ln w="5715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9706" name="Line 72"/>
            <p:cNvSpPr>
              <a:spLocks noChangeShapeType="1"/>
            </p:cNvSpPr>
            <p:nvPr/>
          </p:nvSpPr>
          <p:spPr bwMode="auto">
            <a:xfrm flipH="1" flipV="1">
              <a:off x="3329" y="2000"/>
              <a:ext cx="27" cy="137"/>
            </a:xfrm>
            <a:prstGeom prst="line">
              <a:avLst/>
            </a:prstGeom>
            <a:noFill/>
            <a:ln w="5715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9707" name="Line 73"/>
            <p:cNvSpPr>
              <a:spLocks noChangeShapeType="1"/>
            </p:cNvSpPr>
            <p:nvPr/>
          </p:nvSpPr>
          <p:spPr bwMode="auto">
            <a:xfrm flipH="1">
              <a:off x="3107" y="1951"/>
              <a:ext cx="145" cy="57"/>
            </a:xfrm>
            <a:prstGeom prst="line">
              <a:avLst/>
            </a:prstGeom>
            <a:noFill/>
            <a:ln w="5715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9708" name="Oval 70"/>
            <p:cNvSpPr>
              <a:spLocks noChangeArrowheads="1"/>
            </p:cNvSpPr>
            <p:nvPr/>
          </p:nvSpPr>
          <p:spPr bwMode="auto">
            <a:xfrm>
              <a:off x="3246" y="1869"/>
              <a:ext cx="138" cy="129"/>
            </a:xfrm>
            <a:prstGeom prst="ellipse">
              <a:avLst/>
            </a:prstGeom>
            <a:solidFill>
              <a:srgbClr val="B2B2B2"/>
            </a:solidFill>
            <a:ln w="9525"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B2B2B2"/>
              </a:extrusionClr>
            </a:sp3d>
          </p:spPr>
          <p:txBody>
            <a:bodyPr wrap="none" anchor="ctr">
              <a:flatTx/>
            </a:bodyPr>
            <a:lstStyle/>
            <a:p>
              <a:pPr algn="ctr"/>
              <a:endParaRPr lang="fr-FR"/>
            </a:p>
          </p:txBody>
        </p:sp>
        <p:sp>
          <p:nvSpPr>
            <p:cNvPr id="199709" name="Line 74"/>
            <p:cNvSpPr>
              <a:spLocks noChangeShapeType="1"/>
            </p:cNvSpPr>
            <p:nvPr/>
          </p:nvSpPr>
          <p:spPr bwMode="auto">
            <a:xfrm flipH="1">
              <a:off x="3379" y="1843"/>
              <a:ext cx="125" cy="56"/>
            </a:xfrm>
            <a:prstGeom prst="line">
              <a:avLst/>
            </a:prstGeom>
            <a:noFill/>
            <a:ln w="5715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9710" name="Oval 75"/>
            <p:cNvSpPr>
              <a:spLocks noChangeArrowheads="1"/>
            </p:cNvSpPr>
            <p:nvPr/>
          </p:nvSpPr>
          <p:spPr bwMode="auto">
            <a:xfrm>
              <a:off x="2658" y="2173"/>
              <a:ext cx="73" cy="68"/>
            </a:xfrm>
            <a:prstGeom prst="ellipse">
              <a:avLst/>
            </a:prstGeom>
            <a:solidFill>
              <a:schemeClr val="bg2"/>
            </a:solidFill>
            <a:ln w="9525"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18018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anchor="ctr">
              <a:flatTx/>
            </a:bodyPr>
            <a:lstStyle/>
            <a:p>
              <a:pPr algn="ctr"/>
              <a:endParaRPr lang="fr-FR"/>
            </a:p>
          </p:txBody>
        </p:sp>
        <p:sp>
          <p:nvSpPr>
            <p:cNvPr id="199711" name="Oval 76"/>
            <p:cNvSpPr>
              <a:spLocks noChangeArrowheads="1"/>
            </p:cNvSpPr>
            <p:nvPr/>
          </p:nvSpPr>
          <p:spPr bwMode="auto">
            <a:xfrm>
              <a:off x="2807" y="2054"/>
              <a:ext cx="73" cy="69"/>
            </a:xfrm>
            <a:prstGeom prst="ellipse">
              <a:avLst/>
            </a:prstGeom>
            <a:solidFill>
              <a:schemeClr val="bg2"/>
            </a:solidFill>
            <a:ln w="9525">
              <a:round/>
              <a:headEnd/>
              <a:tailEnd/>
            </a:ln>
            <a:scene3d>
              <a:camera prst="legacyObliqueTopRight">
                <a:rot lat="0" lon="300000" rev="0"/>
              </a:camera>
              <a:lightRig rig="legacyFlat3" dir="b"/>
            </a:scene3d>
            <a:sp3d extrusionH="18018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anchor="ctr">
              <a:flatTx/>
            </a:bodyPr>
            <a:lstStyle/>
            <a:p>
              <a:pPr algn="ctr"/>
              <a:endParaRPr lang="fr-FR"/>
            </a:p>
          </p:txBody>
        </p:sp>
        <p:sp>
          <p:nvSpPr>
            <p:cNvPr id="199712" name="Oval 77"/>
            <p:cNvSpPr>
              <a:spLocks noChangeArrowheads="1"/>
            </p:cNvSpPr>
            <p:nvPr/>
          </p:nvSpPr>
          <p:spPr bwMode="auto">
            <a:xfrm>
              <a:off x="3081" y="2087"/>
              <a:ext cx="73" cy="68"/>
            </a:xfrm>
            <a:prstGeom prst="ellipse">
              <a:avLst/>
            </a:prstGeom>
            <a:solidFill>
              <a:schemeClr val="bg2"/>
            </a:solidFill>
            <a:ln w="9525">
              <a:round/>
              <a:headEnd/>
              <a:tailEnd/>
            </a:ln>
            <a:scene3d>
              <a:camera prst="legacyObliqueTopRight">
                <a:rot lat="0" lon="21299988" rev="0"/>
              </a:camera>
              <a:lightRig rig="legacyFlat3" dir="b"/>
            </a:scene3d>
            <a:sp3d extrusionH="18018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anchor="ctr">
              <a:flatTx/>
            </a:bodyPr>
            <a:lstStyle/>
            <a:p>
              <a:pPr algn="ctr"/>
              <a:endParaRPr lang="fr-FR"/>
            </a:p>
          </p:txBody>
        </p:sp>
        <p:sp>
          <p:nvSpPr>
            <p:cNvPr id="199713" name="Oval 78"/>
            <p:cNvSpPr>
              <a:spLocks noChangeArrowheads="1"/>
            </p:cNvSpPr>
            <p:nvPr/>
          </p:nvSpPr>
          <p:spPr bwMode="auto">
            <a:xfrm>
              <a:off x="3073" y="2443"/>
              <a:ext cx="73" cy="68"/>
            </a:xfrm>
            <a:prstGeom prst="ellipse">
              <a:avLst/>
            </a:prstGeom>
            <a:solidFill>
              <a:schemeClr val="bg2"/>
            </a:solidFill>
            <a:ln w="9525"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18018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anchor="ctr">
              <a:flatTx/>
            </a:bodyPr>
            <a:lstStyle/>
            <a:p>
              <a:pPr algn="ctr"/>
              <a:endParaRPr lang="fr-FR"/>
            </a:p>
          </p:txBody>
        </p:sp>
        <p:sp>
          <p:nvSpPr>
            <p:cNvPr id="199714" name="Oval 77"/>
            <p:cNvSpPr>
              <a:spLocks noChangeArrowheads="1"/>
            </p:cNvSpPr>
            <p:nvPr/>
          </p:nvSpPr>
          <p:spPr bwMode="auto">
            <a:xfrm>
              <a:off x="2928" y="2547"/>
              <a:ext cx="73" cy="68"/>
            </a:xfrm>
            <a:prstGeom prst="ellipse">
              <a:avLst/>
            </a:prstGeom>
            <a:solidFill>
              <a:schemeClr val="bg2"/>
            </a:solidFill>
            <a:ln w="9525">
              <a:round/>
              <a:headEnd/>
              <a:tailEnd/>
            </a:ln>
            <a:scene3d>
              <a:camera prst="legacyObliqueTopRight">
                <a:rot lat="0" lon="21299988" rev="0"/>
              </a:camera>
              <a:lightRig rig="legacyFlat3" dir="b"/>
            </a:scene3d>
            <a:sp3d extrusionH="18018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anchor="ctr">
              <a:flatTx/>
            </a:bodyPr>
            <a:lstStyle/>
            <a:p>
              <a:pPr algn="ctr"/>
              <a:endParaRPr lang="fr-FR"/>
            </a:p>
          </p:txBody>
        </p:sp>
        <p:sp>
          <p:nvSpPr>
            <p:cNvPr id="199715" name="Oval 76"/>
            <p:cNvSpPr>
              <a:spLocks noChangeArrowheads="1"/>
            </p:cNvSpPr>
            <p:nvPr/>
          </p:nvSpPr>
          <p:spPr bwMode="auto">
            <a:xfrm>
              <a:off x="2655" y="2526"/>
              <a:ext cx="73" cy="69"/>
            </a:xfrm>
            <a:prstGeom prst="ellipse">
              <a:avLst/>
            </a:prstGeom>
            <a:solidFill>
              <a:schemeClr val="bg2"/>
            </a:solidFill>
            <a:ln w="9525">
              <a:round/>
              <a:headEnd/>
              <a:tailEnd/>
            </a:ln>
            <a:scene3d>
              <a:camera prst="legacyObliqueTopRight">
                <a:rot lat="0" lon="300000" rev="0"/>
              </a:camera>
              <a:lightRig rig="legacyFlat3" dir="b"/>
            </a:scene3d>
            <a:sp3d extrusionH="18018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anchor="ctr">
              <a:flatTx/>
            </a:bodyPr>
            <a:lstStyle/>
            <a:p>
              <a:pPr algn="ctr"/>
              <a:endParaRPr lang="fr-FR"/>
            </a:p>
          </p:txBody>
        </p:sp>
        <p:sp>
          <p:nvSpPr>
            <p:cNvPr id="199716" name="Oval 65"/>
            <p:cNvSpPr>
              <a:spLocks noChangeArrowheads="1"/>
            </p:cNvSpPr>
            <p:nvPr/>
          </p:nvSpPr>
          <p:spPr bwMode="auto">
            <a:xfrm>
              <a:off x="2422" y="2187"/>
              <a:ext cx="652" cy="638"/>
            </a:xfrm>
            <a:prstGeom prst="ellipse">
              <a:avLst/>
            </a:prstGeom>
            <a:solidFill>
              <a:srgbClr val="B2B2B2"/>
            </a:solidFill>
            <a:ln w="9525"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735000" prstMaterial="legacyMatte">
              <a:bevelT w="13500" h="13500" prst="angle"/>
              <a:bevelB w="13500" h="13500" prst="angle"/>
              <a:extrusionClr>
                <a:srgbClr val="B2B2B2"/>
              </a:extrusionClr>
            </a:sp3d>
          </p:spPr>
          <p:txBody>
            <a:bodyPr wrap="none" anchor="ctr">
              <a:flatTx/>
            </a:bodyPr>
            <a:lstStyle/>
            <a:p>
              <a:pPr algn="ctr"/>
              <a:endParaRPr lang="fr-FR"/>
            </a:p>
          </p:txBody>
        </p:sp>
        <p:sp>
          <p:nvSpPr>
            <p:cNvPr id="199717" name="Rectangle 66"/>
            <p:cNvSpPr>
              <a:spLocks noChangeArrowheads="1"/>
            </p:cNvSpPr>
            <p:nvPr/>
          </p:nvSpPr>
          <p:spPr bwMode="auto">
            <a:xfrm>
              <a:off x="2372" y="2689"/>
              <a:ext cx="216" cy="189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12430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pPr algn="ctr"/>
              <a:endParaRPr lang="fr-FR"/>
            </a:p>
          </p:txBody>
        </p:sp>
        <p:sp>
          <p:nvSpPr>
            <p:cNvPr id="199718" name="Text Box 29"/>
            <p:cNvSpPr txBox="1">
              <a:spLocks noChangeArrowheads="1"/>
            </p:cNvSpPr>
            <p:nvPr/>
          </p:nvSpPr>
          <p:spPr bwMode="auto">
            <a:xfrm rot="-2347640">
              <a:off x="2522" y="2558"/>
              <a:ext cx="42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400">
                  <a:solidFill>
                    <a:schemeClr val="accent2"/>
                  </a:solidFill>
                </a:rPr>
                <a:t>CAPS</a:t>
              </a:r>
            </a:p>
          </p:txBody>
        </p:sp>
      </p:grpSp>
      <p:sp>
        <p:nvSpPr>
          <p:cNvPr id="199693" name="Line 68"/>
          <p:cNvSpPr>
            <a:spLocks noChangeShapeType="1"/>
          </p:cNvSpPr>
          <p:nvPr/>
        </p:nvSpPr>
        <p:spPr bwMode="auto">
          <a:xfrm flipV="1">
            <a:off x="2574925" y="3036888"/>
            <a:ext cx="531813" cy="5175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9694" name="Line 68"/>
          <p:cNvSpPr>
            <a:spLocks noChangeShapeType="1"/>
          </p:cNvSpPr>
          <p:nvPr/>
        </p:nvSpPr>
        <p:spPr bwMode="auto">
          <a:xfrm flipV="1">
            <a:off x="2124075" y="3894138"/>
            <a:ext cx="106363" cy="984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9695" name="Oval 69"/>
          <p:cNvSpPr>
            <a:spLocks noChangeAspect="1" noChangeArrowheads="1"/>
          </p:cNvSpPr>
          <p:nvPr/>
        </p:nvSpPr>
        <p:spPr bwMode="auto">
          <a:xfrm>
            <a:off x="3044825" y="2979738"/>
            <a:ext cx="125413" cy="125412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fr-FR"/>
          </a:p>
        </p:txBody>
      </p:sp>
      <p:sp>
        <p:nvSpPr>
          <p:cNvPr id="199696" name="AutoShape 81"/>
          <p:cNvSpPr>
            <a:spLocks/>
          </p:cNvSpPr>
          <p:nvPr/>
        </p:nvSpPr>
        <p:spPr bwMode="auto">
          <a:xfrm>
            <a:off x="5067300" y="2339975"/>
            <a:ext cx="300038" cy="2797175"/>
          </a:xfrm>
          <a:prstGeom prst="rightBrace">
            <a:avLst>
              <a:gd name="adj1" fmla="val 77689"/>
              <a:gd name="adj2" fmla="val 50000"/>
            </a:avLst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fr-FR"/>
          </a:p>
        </p:txBody>
      </p:sp>
      <p:sp>
        <p:nvSpPr>
          <p:cNvPr id="199697" name="Text Box 36"/>
          <p:cNvSpPr txBox="1">
            <a:spLocks noChangeArrowheads="1"/>
          </p:cNvSpPr>
          <p:nvPr/>
        </p:nvSpPr>
        <p:spPr bwMode="auto">
          <a:xfrm>
            <a:off x="401638" y="1162050"/>
            <a:ext cx="2216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/>
              <a:t>DAWN / DUSK</a:t>
            </a:r>
          </a:p>
        </p:txBody>
      </p:sp>
      <p:sp>
        <p:nvSpPr>
          <p:cNvPr id="199698" name="Text Box 37"/>
          <p:cNvSpPr txBox="1">
            <a:spLocks noChangeArrowheads="1"/>
          </p:cNvSpPr>
          <p:nvPr/>
        </p:nvSpPr>
        <p:spPr bwMode="auto">
          <a:xfrm>
            <a:off x="7947025" y="4022725"/>
            <a:ext cx="11858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solidFill>
                  <a:srgbClr val="996600"/>
                </a:solidFill>
              </a:rPr>
              <a:t>horizon</a:t>
            </a:r>
          </a:p>
        </p:txBody>
      </p:sp>
      <p:sp>
        <p:nvSpPr>
          <p:cNvPr id="199699" name="Arc 38"/>
          <p:cNvSpPr>
            <a:spLocks noChangeAspect="1"/>
          </p:cNvSpPr>
          <p:nvPr/>
        </p:nvSpPr>
        <p:spPr bwMode="auto">
          <a:xfrm>
            <a:off x="3030538" y="2298700"/>
            <a:ext cx="4845050" cy="2938463"/>
          </a:xfrm>
          <a:custGeom>
            <a:avLst/>
            <a:gdLst>
              <a:gd name="T0" fmla="*/ 0 w 35620"/>
              <a:gd name="T1" fmla="*/ 2147483647 h 21600"/>
              <a:gd name="T2" fmla="*/ 2147483647 w 35620"/>
              <a:gd name="T3" fmla="*/ 2147483647 h 21600"/>
              <a:gd name="T4" fmla="*/ 2147483647 w 35620"/>
              <a:gd name="T5" fmla="*/ 2147483647 h 21600"/>
              <a:gd name="T6" fmla="*/ 0 60000 65536"/>
              <a:gd name="T7" fmla="*/ 0 60000 65536"/>
              <a:gd name="T8" fmla="*/ 0 60000 65536"/>
              <a:gd name="T9" fmla="*/ 0 w 35620"/>
              <a:gd name="T10" fmla="*/ 0 h 21600"/>
              <a:gd name="T11" fmla="*/ 35620 w 3562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5620" h="21600" fill="none" extrusionOk="0">
                <a:moveTo>
                  <a:pt x="-1" y="5942"/>
                </a:moveTo>
                <a:cubicBezTo>
                  <a:pt x="4014" y="2127"/>
                  <a:pt x="9341" y="-1"/>
                  <a:pt x="14880" y="0"/>
                </a:cubicBezTo>
                <a:cubicBezTo>
                  <a:pt x="24485" y="0"/>
                  <a:pt x="32937" y="6343"/>
                  <a:pt x="35620" y="15566"/>
                </a:cubicBezTo>
              </a:path>
              <a:path w="35620" h="21600" stroke="0" extrusionOk="0">
                <a:moveTo>
                  <a:pt x="-1" y="5942"/>
                </a:moveTo>
                <a:cubicBezTo>
                  <a:pt x="4014" y="2127"/>
                  <a:pt x="9341" y="-1"/>
                  <a:pt x="14880" y="0"/>
                </a:cubicBezTo>
                <a:cubicBezTo>
                  <a:pt x="24485" y="0"/>
                  <a:pt x="32937" y="6343"/>
                  <a:pt x="35620" y="15566"/>
                </a:cubicBezTo>
                <a:lnTo>
                  <a:pt x="14880" y="21600"/>
                </a:lnTo>
                <a:close/>
              </a:path>
            </a:pathLst>
          </a:custGeom>
          <a:noFill/>
          <a:ln w="12700">
            <a:solidFill>
              <a:schemeClr val="bg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9700" name="Line 88"/>
          <p:cNvSpPr>
            <a:spLocks noChangeShapeType="1"/>
          </p:cNvSpPr>
          <p:nvPr/>
        </p:nvSpPr>
        <p:spPr bwMode="auto">
          <a:xfrm flipH="1">
            <a:off x="5032375" y="3092450"/>
            <a:ext cx="2058988" cy="2097088"/>
          </a:xfrm>
          <a:prstGeom prst="line">
            <a:avLst/>
          </a:prstGeom>
          <a:noFill/>
          <a:ln w="12700">
            <a:solidFill>
              <a:schemeClr val="bg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9701" name="Oval 69"/>
          <p:cNvSpPr>
            <a:spLocks noChangeAspect="1" noChangeArrowheads="1"/>
          </p:cNvSpPr>
          <p:nvPr/>
        </p:nvSpPr>
        <p:spPr bwMode="auto">
          <a:xfrm>
            <a:off x="7027863" y="3040063"/>
            <a:ext cx="125412" cy="125412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fr-FR"/>
          </a:p>
        </p:txBody>
      </p:sp>
      <p:sp>
        <p:nvSpPr>
          <p:cNvPr id="199702" name="Line 87"/>
          <p:cNvSpPr>
            <a:spLocks noChangeShapeType="1"/>
          </p:cNvSpPr>
          <p:nvPr/>
        </p:nvSpPr>
        <p:spPr bwMode="auto">
          <a:xfrm>
            <a:off x="7126288" y="3136900"/>
            <a:ext cx="461962" cy="446088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0985" name="Text Box 41"/>
          <p:cNvSpPr txBox="1">
            <a:spLocks noChangeArrowheads="1"/>
          </p:cNvSpPr>
          <p:nvPr/>
        </p:nvSpPr>
        <p:spPr bwMode="auto">
          <a:xfrm>
            <a:off x="4279900" y="1084263"/>
            <a:ext cx="4365625" cy="711200"/>
          </a:xfrm>
          <a:prstGeom prst="rect">
            <a:avLst/>
          </a:prstGeom>
          <a:solidFill>
            <a:schemeClr val="bg1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4000">
                <a:solidFill>
                  <a:srgbClr val="FFC671"/>
                </a:solidFill>
              </a:rPr>
              <a:t>TO BE TESTED…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98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5" name="Arc 9"/>
          <p:cNvSpPr>
            <a:spLocks noChangeAspect="1"/>
          </p:cNvSpPr>
          <p:nvPr/>
        </p:nvSpPr>
        <p:spPr bwMode="auto">
          <a:xfrm>
            <a:off x="2190750" y="1457325"/>
            <a:ext cx="4760913" cy="2381250"/>
          </a:xfrm>
          <a:custGeom>
            <a:avLst/>
            <a:gdLst>
              <a:gd name="T0" fmla="*/ 0 w 43199"/>
              <a:gd name="T1" fmla="*/ 2147483647 h 21600"/>
              <a:gd name="T2" fmla="*/ 2147483647 w 43199"/>
              <a:gd name="T3" fmla="*/ 2147483647 h 21600"/>
              <a:gd name="T4" fmla="*/ 2147483647 w 43199"/>
              <a:gd name="T5" fmla="*/ 2147483647 h 21600"/>
              <a:gd name="T6" fmla="*/ 0 60000 65536"/>
              <a:gd name="T7" fmla="*/ 0 60000 65536"/>
              <a:gd name="T8" fmla="*/ 0 60000 65536"/>
              <a:gd name="T9" fmla="*/ 0 w 43199"/>
              <a:gd name="T10" fmla="*/ 0 h 21600"/>
              <a:gd name="T11" fmla="*/ 43199 w 43199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199" h="21600" fill="none" extrusionOk="0">
                <a:moveTo>
                  <a:pt x="-1" y="21429"/>
                </a:moveTo>
                <a:cubicBezTo>
                  <a:pt x="93" y="9567"/>
                  <a:pt x="9735" y="-1"/>
                  <a:pt x="21599" y="0"/>
                </a:cubicBezTo>
                <a:cubicBezTo>
                  <a:pt x="33528" y="0"/>
                  <a:pt x="43199" y="9670"/>
                  <a:pt x="43199" y="21600"/>
                </a:cubicBezTo>
              </a:path>
              <a:path w="43199" h="21600" stroke="0" extrusionOk="0">
                <a:moveTo>
                  <a:pt x="-1" y="21429"/>
                </a:moveTo>
                <a:cubicBezTo>
                  <a:pt x="93" y="9567"/>
                  <a:pt x="9735" y="-1"/>
                  <a:pt x="21599" y="0"/>
                </a:cubicBezTo>
                <a:cubicBezTo>
                  <a:pt x="33528" y="0"/>
                  <a:pt x="43199" y="9670"/>
                  <a:pt x="43199" y="21600"/>
                </a:cubicBezTo>
                <a:lnTo>
                  <a:pt x="21599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0706" name="Rectangle 32"/>
          <p:cNvSpPr>
            <a:spLocks noChangeArrowheads="1"/>
          </p:cNvSpPr>
          <p:nvPr/>
        </p:nvSpPr>
        <p:spPr bwMode="auto">
          <a:xfrm rot="2512570">
            <a:off x="2706688" y="1641475"/>
            <a:ext cx="257175" cy="14351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fr-FR"/>
          </a:p>
        </p:txBody>
      </p:sp>
      <p:sp>
        <p:nvSpPr>
          <p:cNvPr id="200707" name="Rectangle 35"/>
          <p:cNvSpPr>
            <a:spLocks noChangeArrowheads="1"/>
          </p:cNvSpPr>
          <p:nvPr/>
        </p:nvSpPr>
        <p:spPr bwMode="auto">
          <a:xfrm rot="2821175">
            <a:off x="1704181" y="2264570"/>
            <a:ext cx="2917825" cy="81121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fr-FR"/>
          </a:p>
        </p:txBody>
      </p:sp>
      <p:sp>
        <p:nvSpPr>
          <p:cNvPr id="200708" name="Rectangle 4"/>
          <p:cNvSpPr txBox="1">
            <a:spLocks noGrp="1" noChangeArrowheads="1"/>
          </p:cNvSpPr>
          <p:nvPr/>
        </p:nvSpPr>
        <p:spPr bwMode="auto">
          <a:xfrm>
            <a:off x="61913" y="6527800"/>
            <a:ext cx="903287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8405" tIns="19202" rIns="38405" bIns="19202" anchor="ctr">
            <a:spAutoFit/>
          </a:bodyPr>
          <a:lstStyle/>
          <a:p>
            <a:r>
              <a:rPr lang="en-US" sz="1200">
                <a:solidFill>
                  <a:srgbClr val="FFC671"/>
                </a:solidFill>
              </a:rPr>
              <a:t>25-09-2013</a:t>
            </a:r>
            <a:endParaRPr lang="fr-FR" sz="1200">
              <a:solidFill>
                <a:srgbClr val="FFC671"/>
              </a:solidFill>
            </a:endParaRPr>
          </a:p>
        </p:txBody>
      </p:sp>
      <p:sp>
        <p:nvSpPr>
          <p:cNvPr id="200709" name="Rectangle 5"/>
          <p:cNvSpPr txBox="1">
            <a:spLocks noGrp="1" noChangeArrowheads="1"/>
          </p:cNvSpPr>
          <p:nvPr/>
        </p:nvSpPr>
        <p:spPr bwMode="auto">
          <a:xfrm>
            <a:off x="4033838" y="6527800"/>
            <a:ext cx="1054100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8405" tIns="19202" rIns="38405" bIns="19202" anchor="ctr">
            <a:spAutoFit/>
          </a:bodyPr>
          <a:lstStyle/>
          <a:p>
            <a:pPr algn="ctr"/>
            <a:r>
              <a:rPr lang="fr-FR" sz="1200">
                <a:solidFill>
                  <a:srgbClr val="FFC671"/>
                </a:solidFill>
              </a:rPr>
              <a:t>COST meeting "PPSW", Firenze; Sept. 23-26, 2013</a:t>
            </a:r>
          </a:p>
        </p:txBody>
      </p:sp>
      <p:sp>
        <p:nvSpPr>
          <p:cNvPr id="200710" name="Rectangle 6"/>
          <p:cNvSpPr txBox="1">
            <a:spLocks noGrp="1" noChangeArrowheads="1"/>
          </p:cNvSpPr>
          <p:nvPr/>
        </p:nvSpPr>
        <p:spPr bwMode="auto">
          <a:xfrm>
            <a:off x="8485188" y="6527800"/>
            <a:ext cx="623887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8405" tIns="19202" rIns="38405" bIns="19202" anchor="ctr">
            <a:spAutoFit/>
          </a:bodyPr>
          <a:lstStyle/>
          <a:p>
            <a:pPr algn="r"/>
            <a:r>
              <a:rPr lang="en-US" sz="1200">
                <a:solidFill>
                  <a:srgbClr val="FFC671"/>
                </a:solidFill>
              </a:rPr>
              <a:t>Slide </a:t>
            </a:r>
            <a:fld id="{FAB7F53D-03A2-43C8-AAA4-7AA5476BBA6A}" type="slidenum">
              <a:rPr lang="fr-FR" sz="1200">
                <a:solidFill>
                  <a:srgbClr val="FFC671"/>
                </a:solidFill>
              </a:rPr>
              <a:pPr algn="r"/>
              <a:t>27</a:t>
            </a:fld>
            <a:endParaRPr lang="fr-FR" sz="1200">
              <a:solidFill>
                <a:srgbClr val="FFC671"/>
              </a:solidFill>
            </a:endParaRPr>
          </a:p>
        </p:txBody>
      </p:sp>
      <p:sp>
        <p:nvSpPr>
          <p:cNvPr id="200711" name="Rectangle 2"/>
          <p:cNvSpPr>
            <a:spLocks/>
          </p:cNvSpPr>
          <p:nvPr/>
        </p:nvSpPr>
        <p:spPr bwMode="auto">
          <a:xfrm>
            <a:off x="2509838" y="185738"/>
            <a:ext cx="41290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>
            <a:spAutoFit/>
          </a:bodyPr>
          <a:lstStyle/>
          <a:p>
            <a:pPr algn="ctr" defTabSz="384175"/>
            <a:r>
              <a:rPr lang="en-US" sz="3000" b="1">
                <a:solidFill>
                  <a:srgbClr val="FD9A00"/>
                </a:solidFill>
                <a:ea typeface="Gill Sans"/>
                <a:cs typeface="Gill Sans"/>
              </a:rPr>
              <a:t>Flats on external panel</a:t>
            </a:r>
          </a:p>
        </p:txBody>
      </p:sp>
      <p:sp>
        <p:nvSpPr>
          <p:cNvPr id="200712" name="AutoShape 92"/>
          <p:cNvSpPr>
            <a:spLocks/>
          </p:cNvSpPr>
          <p:nvPr/>
        </p:nvSpPr>
        <p:spPr bwMode="auto">
          <a:xfrm>
            <a:off x="6557963" y="1022350"/>
            <a:ext cx="2217737" cy="565150"/>
          </a:xfrm>
          <a:prstGeom prst="borderCallout1">
            <a:avLst>
              <a:gd name="adj1" fmla="val 20227"/>
              <a:gd name="adj2" fmla="val -3435"/>
              <a:gd name="adj3" fmla="val 42694"/>
              <a:gd name="adj4" fmla="val -180458"/>
            </a:avLst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 type="triangle" w="med" len="med"/>
          </a:ln>
        </p:spPr>
        <p:txBody>
          <a:bodyPr wrap="none" lIns="38405" tIns="19202" rIns="38405" bIns="19202" anchor="ctr" anchorCtr="1">
            <a:spAutoFit/>
          </a:bodyPr>
          <a:lstStyle/>
          <a:p>
            <a:pPr algn="r" defTabSz="384175"/>
            <a:r>
              <a:rPr lang="en-US" sz="1700"/>
              <a:t>Diffusive screen</a:t>
            </a:r>
          </a:p>
          <a:p>
            <a:pPr algn="r" defTabSz="384175"/>
            <a:r>
              <a:rPr lang="en-US" sz="1700"/>
              <a:t>held outside the dome</a:t>
            </a:r>
          </a:p>
        </p:txBody>
      </p:sp>
      <p:sp>
        <p:nvSpPr>
          <p:cNvPr id="200713" name="Rectangle 8" descr="Granit"/>
          <p:cNvSpPr>
            <a:spLocks noChangeAspect="1" noChangeArrowheads="1"/>
          </p:cNvSpPr>
          <p:nvPr/>
        </p:nvSpPr>
        <p:spPr bwMode="auto">
          <a:xfrm>
            <a:off x="2127250" y="3838575"/>
            <a:ext cx="158750" cy="1589088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fr-FR"/>
          </a:p>
        </p:txBody>
      </p:sp>
      <p:sp>
        <p:nvSpPr>
          <p:cNvPr id="200714" name="Rectangle 10" descr="Granit"/>
          <p:cNvSpPr>
            <a:spLocks noChangeAspect="1" noChangeArrowheads="1"/>
          </p:cNvSpPr>
          <p:nvPr/>
        </p:nvSpPr>
        <p:spPr bwMode="auto">
          <a:xfrm>
            <a:off x="6864350" y="3838575"/>
            <a:ext cx="158750" cy="1589088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fr-FR"/>
          </a:p>
        </p:txBody>
      </p:sp>
      <p:sp>
        <p:nvSpPr>
          <p:cNvPr id="200715" name="Rectangle 11" descr="Granit"/>
          <p:cNvSpPr>
            <a:spLocks noChangeAspect="1" noChangeArrowheads="1"/>
          </p:cNvSpPr>
          <p:nvPr/>
        </p:nvSpPr>
        <p:spPr bwMode="auto">
          <a:xfrm>
            <a:off x="1711325" y="5424488"/>
            <a:ext cx="585788" cy="40005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fr-FR"/>
          </a:p>
        </p:txBody>
      </p:sp>
      <p:sp>
        <p:nvSpPr>
          <p:cNvPr id="200716" name="Freeform 12" descr="Granit"/>
          <p:cNvSpPr>
            <a:spLocks noChangeAspect="1"/>
          </p:cNvSpPr>
          <p:nvPr/>
        </p:nvSpPr>
        <p:spPr bwMode="auto">
          <a:xfrm>
            <a:off x="5557838" y="2571750"/>
            <a:ext cx="1171575" cy="3271838"/>
          </a:xfrm>
          <a:custGeom>
            <a:avLst/>
            <a:gdLst>
              <a:gd name="T0" fmla="*/ 2147483647 w 834"/>
              <a:gd name="T1" fmla="*/ 2147483647 h 2330"/>
              <a:gd name="T2" fmla="*/ 2147483647 w 834"/>
              <a:gd name="T3" fmla="*/ 2147483647 h 2330"/>
              <a:gd name="T4" fmla="*/ 0 w 834"/>
              <a:gd name="T5" fmla="*/ 2147483647 h 2330"/>
              <a:gd name="T6" fmla="*/ 2147483647 w 834"/>
              <a:gd name="T7" fmla="*/ 0 h 2330"/>
              <a:gd name="T8" fmla="*/ 2147483647 w 834"/>
              <a:gd name="T9" fmla="*/ 2147483647 h 2330"/>
              <a:gd name="T10" fmla="*/ 2147483647 w 834"/>
              <a:gd name="T11" fmla="*/ 2147483647 h 2330"/>
              <a:gd name="T12" fmla="*/ 2147483647 w 834"/>
              <a:gd name="T13" fmla="*/ 2147483647 h 233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834"/>
              <a:gd name="T22" fmla="*/ 0 h 2330"/>
              <a:gd name="T23" fmla="*/ 834 w 834"/>
              <a:gd name="T24" fmla="*/ 2330 h 233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834" h="2330">
                <a:moveTo>
                  <a:pt x="205" y="2323"/>
                </a:moveTo>
                <a:lnTo>
                  <a:pt x="212" y="443"/>
                </a:lnTo>
                <a:lnTo>
                  <a:pt x="0" y="172"/>
                </a:lnTo>
                <a:lnTo>
                  <a:pt x="179" y="0"/>
                </a:lnTo>
                <a:lnTo>
                  <a:pt x="496" y="430"/>
                </a:lnTo>
                <a:lnTo>
                  <a:pt x="834" y="2330"/>
                </a:lnTo>
                <a:lnTo>
                  <a:pt x="205" y="2323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0717" name="Rectangle 13" descr="Granit"/>
          <p:cNvSpPr>
            <a:spLocks noChangeAspect="1" noChangeArrowheads="1"/>
          </p:cNvSpPr>
          <p:nvPr/>
        </p:nvSpPr>
        <p:spPr bwMode="auto">
          <a:xfrm>
            <a:off x="6846888" y="5429250"/>
            <a:ext cx="585787" cy="411163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fr-FR"/>
          </a:p>
        </p:txBody>
      </p:sp>
      <p:sp>
        <p:nvSpPr>
          <p:cNvPr id="200718" name="Freeform 14" descr="Granit"/>
          <p:cNvSpPr>
            <a:spLocks noChangeAspect="1"/>
          </p:cNvSpPr>
          <p:nvPr/>
        </p:nvSpPr>
        <p:spPr bwMode="auto">
          <a:xfrm>
            <a:off x="2387600" y="4756150"/>
            <a:ext cx="1190625" cy="1087438"/>
          </a:xfrm>
          <a:custGeom>
            <a:avLst/>
            <a:gdLst>
              <a:gd name="T0" fmla="*/ 0 w 848"/>
              <a:gd name="T1" fmla="*/ 2147483647 h 775"/>
              <a:gd name="T2" fmla="*/ 0 w 848"/>
              <a:gd name="T3" fmla="*/ 2147483647 h 775"/>
              <a:gd name="T4" fmla="*/ 2147483647 w 848"/>
              <a:gd name="T5" fmla="*/ 0 h 775"/>
              <a:gd name="T6" fmla="*/ 2147483647 w 848"/>
              <a:gd name="T7" fmla="*/ 2147483647 h 775"/>
              <a:gd name="T8" fmla="*/ 2147483647 w 848"/>
              <a:gd name="T9" fmla="*/ 2147483647 h 775"/>
              <a:gd name="T10" fmla="*/ 0 w 848"/>
              <a:gd name="T11" fmla="*/ 2147483647 h 77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48"/>
              <a:gd name="T19" fmla="*/ 0 h 775"/>
              <a:gd name="T20" fmla="*/ 848 w 848"/>
              <a:gd name="T21" fmla="*/ 775 h 77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48" h="775">
                <a:moveTo>
                  <a:pt x="0" y="762"/>
                </a:moveTo>
                <a:lnTo>
                  <a:pt x="0" y="332"/>
                </a:lnTo>
                <a:lnTo>
                  <a:pt x="384" y="0"/>
                </a:lnTo>
                <a:lnTo>
                  <a:pt x="841" y="464"/>
                </a:lnTo>
                <a:lnTo>
                  <a:pt x="848" y="775"/>
                </a:lnTo>
                <a:lnTo>
                  <a:pt x="0" y="762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0719" name="Line 15"/>
          <p:cNvSpPr>
            <a:spLocks noChangeAspect="1" noChangeShapeType="1"/>
          </p:cNvSpPr>
          <p:nvPr/>
        </p:nvSpPr>
        <p:spPr bwMode="auto">
          <a:xfrm>
            <a:off x="3670300" y="5846763"/>
            <a:ext cx="21288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00720" name="Group 17"/>
          <p:cNvGrpSpPr>
            <a:grpSpLocks noChangeAspect="1"/>
          </p:cNvGrpSpPr>
          <p:nvPr/>
        </p:nvGrpSpPr>
        <p:grpSpPr bwMode="auto">
          <a:xfrm rot="2737698">
            <a:off x="2405857" y="2167731"/>
            <a:ext cx="3606800" cy="3154363"/>
            <a:chOff x="1332" y="1064"/>
            <a:chExt cx="2568" cy="2246"/>
          </a:xfrm>
        </p:grpSpPr>
        <p:grpSp>
          <p:nvGrpSpPr>
            <p:cNvPr id="200727" name="Group 18"/>
            <p:cNvGrpSpPr>
              <a:grpSpLocks noChangeAspect="1"/>
            </p:cNvGrpSpPr>
            <p:nvPr/>
          </p:nvGrpSpPr>
          <p:grpSpPr bwMode="auto">
            <a:xfrm>
              <a:off x="1332" y="1787"/>
              <a:ext cx="2568" cy="800"/>
              <a:chOff x="1332" y="1787"/>
              <a:chExt cx="2568" cy="800"/>
            </a:xfrm>
          </p:grpSpPr>
          <p:sp>
            <p:nvSpPr>
              <p:cNvPr id="210963" name="Rectangle 19"/>
              <p:cNvSpPr>
                <a:spLocks noChangeAspect="1" noChangeArrowheads="1"/>
              </p:cNvSpPr>
              <p:nvPr/>
            </p:nvSpPr>
            <p:spPr bwMode="auto">
              <a:xfrm>
                <a:off x="1327" y="2093"/>
                <a:ext cx="322" cy="189"/>
              </a:xfrm>
              <a:prstGeom prst="rect">
                <a:avLst/>
              </a:prstGeom>
              <a:gradFill rotWithShape="1">
                <a:gsLst>
                  <a:gs pos="0">
                    <a:schemeClr val="bg2">
                      <a:gamma/>
                      <a:shade val="33333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3333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00730" name="Rectangle 20"/>
              <p:cNvSpPr>
                <a:spLocks noChangeAspect="1" noChangeArrowheads="1"/>
              </p:cNvSpPr>
              <p:nvPr/>
            </p:nvSpPr>
            <p:spPr bwMode="auto">
              <a:xfrm>
                <a:off x="3342" y="2133"/>
                <a:ext cx="451" cy="107"/>
              </a:xfrm>
              <a:prstGeom prst="rect">
                <a:avLst/>
              </a:prstGeom>
              <a:solidFill>
                <a:srgbClr val="B2B2B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fr-FR"/>
              </a:p>
            </p:txBody>
          </p:sp>
          <p:grpSp>
            <p:nvGrpSpPr>
              <p:cNvPr id="200731" name="Group 21"/>
              <p:cNvGrpSpPr>
                <a:grpSpLocks noChangeAspect="1"/>
              </p:cNvGrpSpPr>
              <p:nvPr/>
            </p:nvGrpSpPr>
            <p:grpSpPr bwMode="auto">
              <a:xfrm>
                <a:off x="1486" y="1867"/>
                <a:ext cx="1535" cy="640"/>
                <a:chOff x="1618" y="1993"/>
                <a:chExt cx="1535" cy="578"/>
              </a:xfrm>
            </p:grpSpPr>
            <p:grpSp>
              <p:nvGrpSpPr>
                <p:cNvPr id="200735" name="Group 22"/>
                <p:cNvGrpSpPr>
                  <a:grpSpLocks noChangeAspect="1"/>
                </p:cNvGrpSpPr>
                <p:nvPr/>
              </p:nvGrpSpPr>
              <p:grpSpPr bwMode="auto">
                <a:xfrm rot="21420992" flipV="1">
                  <a:off x="1618" y="2339"/>
                  <a:ext cx="1535" cy="232"/>
                  <a:chOff x="1614" y="1972"/>
                  <a:chExt cx="1535" cy="232"/>
                </a:xfrm>
              </p:grpSpPr>
              <p:sp>
                <p:nvSpPr>
                  <p:cNvPr id="210967" name="Rectangle 23"/>
                  <p:cNvSpPr>
                    <a:spLocks noChangeAspect="1" noChangeArrowheads="1"/>
                  </p:cNvSpPr>
                  <p:nvPr/>
                </p:nvSpPr>
                <p:spPr bwMode="auto">
                  <a:xfrm rot="-297485">
                    <a:off x="1601" y="1984"/>
                    <a:ext cx="1535" cy="92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bg2">
                          <a:gamma/>
                          <a:shade val="33333"/>
                          <a:invGamma/>
                        </a:schemeClr>
                      </a:gs>
                      <a:gs pos="50000">
                        <a:schemeClr val="bg2"/>
                      </a:gs>
                      <a:gs pos="100000">
                        <a:schemeClr val="bg2">
                          <a:gamma/>
                          <a:shade val="33333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0968" name="Rectangle 24"/>
                  <p:cNvSpPr>
                    <a:spLocks noChangeAspect="1" noChangeArrowheads="1"/>
                  </p:cNvSpPr>
                  <p:nvPr/>
                </p:nvSpPr>
                <p:spPr bwMode="auto">
                  <a:xfrm rot="297485" flipV="1">
                    <a:off x="1601" y="2121"/>
                    <a:ext cx="1535" cy="92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bg2">
                          <a:gamma/>
                          <a:shade val="33333"/>
                          <a:invGamma/>
                        </a:schemeClr>
                      </a:gs>
                      <a:gs pos="50000">
                        <a:schemeClr val="bg2"/>
                      </a:gs>
                      <a:gs pos="100000">
                        <a:schemeClr val="bg2">
                          <a:gamma/>
                          <a:shade val="33333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200736" name="Group 25"/>
                <p:cNvGrpSpPr>
                  <a:grpSpLocks noChangeAspect="1"/>
                </p:cNvGrpSpPr>
                <p:nvPr/>
              </p:nvGrpSpPr>
              <p:grpSpPr bwMode="auto">
                <a:xfrm rot="179008">
                  <a:off x="1618" y="1993"/>
                  <a:ext cx="1535" cy="232"/>
                  <a:chOff x="1614" y="1972"/>
                  <a:chExt cx="1535" cy="232"/>
                </a:xfrm>
              </p:grpSpPr>
              <p:sp>
                <p:nvSpPr>
                  <p:cNvPr id="210970" name="Rectangle 26"/>
                  <p:cNvSpPr>
                    <a:spLocks noChangeAspect="1" noChangeArrowheads="1"/>
                  </p:cNvSpPr>
                  <p:nvPr/>
                </p:nvSpPr>
                <p:spPr bwMode="auto">
                  <a:xfrm rot="-297485">
                    <a:off x="1594" y="1972"/>
                    <a:ext cx="1535" cy="92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bg2">
                          <a:gamma/>
                          <a:shade val="33333"/>
                          <a:invGamma/>
                        </a:schemeClr>
                      </a:gs>
                      <a:gs pos="50000">
                        <a:schemeClr val="bg2"/>
                      </a:gs>
                      <a:gs pos="100000">
                        <a:schemeClr val="bg2">
                          <a:gamma/>
                          <a:shade val="33333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0971" name="Rectangle 27"/>
                  <p:cNvSpPr>
                    <a:spLocks noChangeAspect="1" noChangeArrowheads="1"/>
                  </p:cNvSpPr>
                  <p:nvPr/>
                </p:nvSpPr>
                <p:spPr bwMode="auto">
                  <a:xfrm rot="297485" flipV="1">
                    <a:off x="1592" y="2109"/>
                    <a:ext cx="1535" cy="92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bg2">
                          <a:gamma/>
                          <a:shade val="33333"/>
                          <a:invGamma/>
                        </a:schemeClr>
                      </a:gs>
                      <a:gs pos="50000">
                        <a:schemeClr val="bg2"/>
                      </a:gs>
                      <a:gs pos="100000">
                        <a:schemeClr val="bg2">
                          <a:gamma/>
                          <a:shade val="33333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</p:grpSp>
          </p:grpSp>
          <p:sp>
            <p:nvSpPr>
              <p:cNvPr id="210972" name="Rectangle 28"/>
              <p:cNvSpPr>
                <a:spLocks noChangeAspect="1" noChangeArrowheads="1"/>
              </p:cNvSpPr>
              <p:nvPr/>
            </p:nvSpPr>
            <p:spPr bwMode="auto">
              <a:xfrm>
                <a:off x="2998" y="1786"/>
                <a:ext cx="375" cy="796"/>
              </a:xfrm>
              <a:prstGeom prst="rect">
                <a:avLst/>
              </a:prstGeom>
              <a:gradFill rotWithShape="1">
                <a:gsLst>
                  <a:gs pos="0">
                    <a:schemeClr val="bg2">
                      <a:gamma/>
                      <a:shade val="33333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3333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10973" name="Rectangle 29"/>
              <p:cNvSpPr>
                <a:spLocks noChangeAspect="1" noChangeArrowheads="1"/>
              </p:cNvSpPr>
              <p:nvPr/>
            </p:nvSpPr>
            <p:spPr bwMode="auto">
              <a:xfrm>
                <a:off x="1362" y="1861"/>
                <a:ext cx="130" cy="650"/>
              </a:xfrm>
              <a:prstGeom prst="rect">
                <a:avLst/>
              </a:prstGeom>
              <a:gradFill rotWithShape="1">
                <a:gsLst>
                  <a:gs pos="0">
                    <a:schemeClr val="bg2">
                      <a:gamma/>
                      <a:shade val="33333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3333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00734" name="Text Box 30"/>
              <p:cNvSpPr txBox="1">
                <a:spLocks noChangeAspect="1" noChangeArrowheads="1"/>
              </p:cNvSpPr>
              <p:nvPr/>
            </p:nvSpPr>
            <p:spPr bwMode="auto">
              <a:xfrm>
                <a:off x="3376" y="1922"/>
                <a:ext cx="524" cy="2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fr-FR" sz="1600"/>
                  <a:t>CAPS</a:t>
                </a:r>
              </a:p>
            </p:txBody>
          </p:sp>
        </p:grpSp>
        <p:sp>
          <p:nvSpPr>
            <p:cNvPr id="200728" name="AutoShape 31"/>
            <p:cNvSpPr>
              <a:spLocks noChangeAspect="1" noChangeArrowheads="1"/>
            </p:cNvSpPr>
            <p:nvPr/>
          </p:nvSpPr>
          <p:spPr bwMode="auto">
            <a:xfrm>
              <a:off x="2588" y="1064"/>
              <a:ext cx="411" cy="2246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fr-FR"/>
            </a:p>
          </p:txBody>
        </p:sp>
      </p:grpSp>
      <p:sp>
        <p:nvSpPr>
          <p:cNvPr id="200721" name="AutoShape 33"/>
          <p:cNvSpPr>
            <a:spLocks noChangeArrowheads="1"/>
          </p:cNvSpPr>
          <p:nvPr/>
        </p:nvSpPr>
        <p:spPr bwMode="auto">
          <a:xfrm rot="-2580000">
            <a:off x="2127250" y="1463675"/>
            <a:ext cx="846138" cy="10922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6468 w 21600"/>
              <a:gd name="T13" fmla="*/ 6468 h 21600"/>
              <a:gd name="T14" fmla="*/ 15132 w 21600"/>
              <a:gd name="T15" fmla="*/ 1513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9336" y="21600"/>
                </a:lnTo>
                <a:lnTo>
                  <a:pt x="12264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FF00">
              <a:alpha val="50195"/>
            </a:srgbClr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0722" name="Oval 34"/>
          <p:cNvSpPr>
            <a:spLocks noChangeAspect="1" noChangeArrowheads="1"/>
          </p:cNvSpPr>
          <p:nvPr/>
        </p:nvSpPr>
        <p:spPr bwMode="auto">
          <a:xfrm>
            <a:off x="2819400" y="23241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fr-FR"/>
          </a:p>
        </p:txBody>
      </p:sp>
      <p:sp>
        <p:nvSpPr>
          <p:cNvPr id="200723" name="Line 16"/>
          <p:cNvSpPr>
            <a:spLocks noChangeAspect="1" noChangeShapeType="1"/>
          </p:cNvSpPr>
          <p:nvPr/>
        </p:nvSpPr>
        <p:spPr bwMode="auto">
          <a:xfrm rot="180000" flipV="1">
            <a:off x="1747838" y="1181100"/>
            <a:ext cx="828675" cy="844550"/>
          </a:xfrm>
          <a:prstGeom prst="line">
            <a:avLst/>
          </a:prstGeom>
          <a:noFill/>
          <a:ln w="38100">
            <a:solidFill>
              <a:srgbClr val="9966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0724" name="AutoShape 92"/>
          <p:cNvSpPr>
            <a:spLocks/>
          </p:cNvSpPr>
          <p:nvPr/>
        </p:nvSpPr>
        <p:spPr bwMode="auto">
          <a:xfrm>
            <a:off x="50800" y="3184525"/>
            <a:ext cx="1590675" cy="565150"/>
          </a:xfrm>
          <a:prstGeom prst="borderCallout1">
            <a:avLst>
              <a:gd name="adj1" fmla="val 20227"/>
              <a:gd name="adj2" fmla="val 104792"/>
              <a:gd name="adj3" fmla="val -139889"/>
              <a:gd name="adj4" fmla="val 179042"/>
            </a:avLst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 type="triangle" w="med" len="med"/>
          </a:ln>
        </p:spPr>
        <p:txBody>
          <a:bodyPr wrap="none" lIns="38405" tIns="19202" rIns="38405" bIns="19202" anchor="ctr" anchorCtr="1">
            <a:spAutoFit/>
          </a:bodyPr>
          <a:lstStyle/>
          <a:p>
            <a:pPr algn="r" defTabSz="384175"/>
            <a:r>
              <a:rPr lang="en-US" sz="1700"/>
              <a:t>LED spot on</a:t>
            </a:r>
          </a:p>
          <a:p>
            <a:pPr algn="r" defTabSz="384175"/>
            <a:r>
              <a:rPr lang="en-US" sz="1700"/>
              <a:t> the M2 support</a:t>
            </a:r>
          </a:p>
        </p:txBody>
      </p:sp>
      <p:sp>
        <p:nvSpPr>
          <p:cNvPr id="210985" name="Text Box 41"/>
          <p:cNvSpPr txBox="1">
            <a:spLocks noChangeArrowheads="1"/>
          </p:cNvSpPr>
          <p:nvPr/>
        </p:nvSpPr>
        <p:spPr bwMode="auto">
          <a:xfrm>
            <a:off x="4778375" y="1751013"/>
            <a:ext cx="4365625" cy="711200"/>
          </a:xfrm>
          <a:prstGeom prst="rect">
            <a:avLst/>
          </a:prstGeom>
          <a:solidFill>
            <a:schemeClr val="bg1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4000">
                <a:solidFill>
                  <a:srgbClr val="FFC671"/>
                </a:solidFill>
              </a:rPr>
              <a:t>TO BE TESTED…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98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29" name="Rectangle 1"/>
          <p:cNvSpPr>
            <a:spLocks/>
          </p:cNvSpPr>
          <p:nvPr/>
        </p:nvSpPr>
        <p:spPr bwMode="auto">
          <a:xfrm>
            <a:off x="6435725" y="801688"/>
            <a:ext cx="24638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 defTabSz="384175"/>
            <a:r>
              <a:rPr lang="en-US">
                <a:solidFill>
                  <a:schemeClr val="tx1"/>
                </a:solidFill>
                <a:ea typeface="Gill Sans"/>
                <a:cs typeface="Gill Sans"/>
              </a:rPr>
              <a:t>Email: </a:t>
            </a:r>
            <a:r>
              <a:rPr lang="en-US">
                <a:solidFill>
                  <a:schemeClr val="tx1"/>
                </a:solidFill>
                <a:ea typeface="Gill Sans"/>
                <a:cs typeface="Gill Sans"/>
                <a:hlinkClick r:id="rId2"/>
              </a:rPr>
              <a:t>c2pu@oca.eu</a:t>
            </a:r>
            <a:endParaRPr lang="en-US">
              <a:solidFill>
                <a:schemeClr val="tx1"/>
              </a:solidFill>
              <a:ea typeface="Gill Sans"/>
              <a:cs typeface="Gill Sans"/>
            </a:endParaRPr>
          </a:p>
        </p:txBody>
      </p:sp>
      <p:sp>
        <p:nvSpPr>
          <p:cNvPr id="201730" name="Rectangle 7"/>
          <p:cNvSpPr>
            <a:spLocks/>
          </p:cNvSpPr>
          <p:nvPr/>
        </p:nvSpPr>
        <p:spPr bwMode="auto">
          <a:xfrm>
            <a:off x="3502025" y="160338"/>
            <a:ext cx="2139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 defTabSz="384175"/>
            <a:r>
              <a:rPr lang="en-US" sz="3000" b="1">
                <a:solidFill>
                  <a:srgbClr val="FD9A00"/>
                </a:solidFill>
                <a:ea typeface="Gill Sans"/>
                <a:cs typeface="Gill Sans"/>
              </a:rPr>
              <a:t>Thank you !</a:t>
            </a:r>
          </a:p>
        </p:txBody>
      </p:sp>
      <p:pic>
        <p:nvPicPr>
          <p:cNvPr id="201731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17688" y="1346200"/>
            <a:ext cx="5508625" cy="460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1732" name="Text Box 10"/>
          <p:cNvSpPr txBox="1">
            <a:spLocks noChangeArrowheads="1"/>
          </p:cNvSpPr>
          <p:nvPr/>
        </p:nvSpPr>
        <p:spPr bwMode="auto">
          <a:xfrm>
            <a:off x="198438" y="801688"/>
            <a:ext cx="2763837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8405" tIns="19202" rIns="38405" bIns="19202">
            <a:spAutoFit/>
          </a:bodyPr>
          <a:lstStyle/>
          <a:p>
            <a:pPr defTabSz="384175"/>
            <a:r>
              <a:rPr lang="fr-FR"/>
              <a:t>WEB site: </a:t>
            </a:r>
            <a:r>
              <a:rPr lang="fr-FR">
                <a:hlinkClick r:id="rId4"/>
              </a:rPr>
              <a:t>c2pu.oca.eu</a:t>
            </a:r>
            <a:endParaRPr lang="fr-F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3" name="Rectangle 1"/>
          <p:cNvSpPr>
            <a:spLocks/>
          </p:cNvSpPr>
          <p:nvPr/>
        </p:nvSpPr>
        <p:spPr bwMode="auto">
          <a:xfrm>
            <a:off x="2233613" y="3198813"/>
            <a:ext cx="4678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>
            <a:spAutoFit/>
          </a:bodyPr>
          <a:lstStyle/>
          <a:p>
            <a:pPr algn="ctr" defTabSz="384175"/>
            <a:r>
              <a:rPr lang="en-US" sz="3000" b="1">
                <a:solidFill>
                  <a:srgbClr val="FD9A00"/>
                </a:solidFill>
                <a:ea typeface="Gill Sans"/>
                <a:cs typeface="Gill Sans"/>
              </a:rPr>
              <a:t>ADDITIONAL MATERIALS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29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25-09-2013</a:t>
            </a:r>
            <a:endParaRPr lang="fr-FR" smtClean="0"/>
          </a:p>
        </p:txBody>
      </p:sp>
      <p:sp>
        <p:nvSpPr>
          <p:cNvPr id="176130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r-FR" smtClean="0"/>
              <a:t>COST meeting "PPSW", Firenze; Sept. 23-26, 2013</a:t>
            </a:r>
          </a:p>
        </p:txBody>
      </p:sp>
      <p:sp>
        <p:nvSpPr>
          <p:cNvPr id="176131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4006BC2D-52F4-4B9B-A43A-9106549D2F30}" type="slidenum">
              <a:rPr lang="fr-FR" smtClean="0"/>
              <a:pPr/>
              <a:t>3</a:t>
            </a:fld>
            <a:endParaRPr lang="fr-FR" smtClean="0"/>
          </a:p>
        </p:txBody>
      </p:sp>
      <p:sp>
        <p:nvSpPr>
          <p:cNvPr id="176132" name="Rectangle 1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228600" y="876300"/>
            <a:ext cx="8707438" cy="50736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 lIns="21336" tIns="21336" rIns="21336" bIns="21336" anchor="ctr"/>
          <a:lstStyle/>
          <a:p>
            <a:pPr marL="469900" indent="-336550" eaLnBrk="1" hangingPunct="1"/>
            <a:r>
              <a:rPr lang="en-US" sz="2000" smtClean="0"/>
              <a:t>An infrastructure both for </a:t>
            </a:r>
            <a:r>
              <a:rPr lang="en-US" sz="2000" smtClean="0">
                <a:solidFill>
                  <a:srgbClr val="FFFF00"/>
                </a:solidFill>
              </a:rPr>
              <a:t>research</a:t>
            </a:r>
            <a:r>
              <a:rPr lang="en-US" sz="2000" smtClean="0"/>
              <a:t> and for </a:t>
            </a:r>
            <a:r>
              <a:rPr lang="en-US" sz="2000" smtClean="0">
                <a:solidFill>
                  <a:srgbClr val="FFFF00"/>
                </a:solidFill>
              </a:rPr>
              <a:t>educational outreach</a:t>
            </a:r>
            <a:r>
              <a:rPr lang="en-US" sz="2000" smtClean="0"/>
              <a:t> in experimental </a:t>
            </a:r>
            <a:r>
              <a:rPr lang="en-US" sz="2000" smtClean="0">
                <a:solidFill>
                  <a:srgbClr val="FFFF00"/>
                </a:solidFill>
              </a:rPr>
              <a:t>astrophysics</a:t>
            </a:r>
            <a:r>
              <a:rPr lang="en-US" sz="2000" smtClean="0"/>
              <a:t> and </a:t>
            </a:r>
            <a:r>
              <a:rPr lang="en-US" sz="2000" smtClean="0">
                <a:solidFill>
                  <a:srgbClr val="FFFF00"/>
                </a:solidFill>
              </a:rPr>
              <a:t>geophysics</a:t>
            </a:r>
          </a:p>
          <a:p>
            <a:pPr marL="469900" indent="-336550" eaLnBrk="1" hangingPunct="1"/>
            <a:r>
              <a:rPr lang="en-US" sz="2000" smtClean="0"/>
              <a:t>Several astrophysical research programs</a:t>
            </a:r>
            <a:endParaRPr lang="en-US" sz="2000" smtClean="0">
              <a:solidFill>
                <a:srgbClr val="FFFF00"/>
              </a:solidFill>
            </a:endParaRPr>
          </a:p>
          <a:p>
            <a:pPr marL="469900" indent="-336550" eaLnBrk="1" hangingPunct="1"/>
            <a:r>
              <a:rPr lang="en-US" sz="2000" smtClean="0"/>
              <a:t>Immersion of </a:t>
            </a:r>
            <a:r>
              <a:rPr lang="en-US" sz="2000" smtClean="0">
                <a:solidFill>
                  <a:srgbClr val="FFFF00"/>
                </a:solidFill>
              </a:rPr>
              <a:t>students groups</a:t>
            </a:r>
            <a:r>
              <a:rPr lang="en-US" sz="2000" smtClean="0"/>
              <a:t> in real </a:t>
            </a:r>
            <a:r>
              <a:rPr lang="en-US" sz="2000" smtClean="0">
                <a:solidFill>
                  <a:srgbClr val="FFFF00"/>
                </a:solidFill>
              </a:rPr>
              <a:t>research programs</a:t>
            </a:r>
          </a:p>
          <a:p>
            <a:pPr marL="469900" indent="-336550" eaLnBrk="1" hangingPunct="1"/>
            <a:r>
              <a:rPr lang="en-US" sz="2000" smtClean="0"/>
              <a:t>Complete refurbishing of  </a:t>
            </a:r>
            <a:r>
              <a:rPr lang="en-US" sz="2000" smtClean="0">
                <a:solidFill>
                  <a:srgbClr val="FFFF33"/>
                </a:solidFill>
              </a:rPr>
              <a:t>two «1 meter-class» telescopes</a:t>
            </a:r>
            <a:r>
              <a:rPr lang="en-US" sz="2000" smtClean="0"/>
              <a:t> </a:t>
            </a:r>
            <a:r>
              <a:rPr lang="en-US" sz="2000" smtClean="0">
                <a:sym typeface="Wingdings" pitchFamily="2" charset="2"/>
              </a:rPr>
              <a:t></a:t>
            </a:r>
            <a:r>
              <a:rPr lang="en-US" sz="2000" smtClean="0"/>
              <a:t> </a:t>
            </a:r>
            <a:r>
              <a:rPr lang="en-US" sz="2000" smtClean="0">
                <a:solidFill>
                  <a:srgbClr val="FFFF33"/>
                </a:solidFill>
              </a:rPr>
              <a:t>Astrophysics</a:t>
            </a:r>
          </a:p>
          <a:p>
            <a:pPr marL="469900" indent="-336550" eaLnBrk="1" hangingPunct="1"/>
            <a:r>
              <a:rPr lang="en-US" sz="2000" smtClean="0"/>
              <a:t>Specific characteristics of the </a:t>
            </a:r>
            <a:r>
              <a:rPr lang="en-US" sz="2000" i="1" smtClean="0"/>
              <a:t>Plateau de Calern</a:t>
            </a:r>
            <a:r>
              <a:rPr lang="en-US" sz="2000" smtClean="0"/>
              <a:t> region  </a:t>
            </a:r>
            <a:r>
              <a:rPr lang="en-US" sz="2000" smtClean="0">
                <a:sym typeface="Wingdings" pitchFamily="2" charset="2"/>
              </a:rPr>
              <a:t></a:t>
            </a:r>
            <a:r>
              <a:rPr lang="en-US" sz="2000" smtClean="0"/>
              <a:t> </a:t>
            </a:r>
            <a:r>
              <a:rPr lang="en-US" sz="2000" smtClean="0">
                <a:solidFill>
                  <a:srgbClr val="FFFF33"/>
                </a:solidFill>
              </a:rPr>
              <a:t>Geophysics</a:t>
            </a:r>
            <a:endParaRPr lang="en-US" sz="2000" smtClean="0"/>
          </a:p>
          <a:p>
            <a:pPr marL="469900" indent="-336550" eaLnBrk="1" hangingPunct="1"/>
            <a:r>
              <a:rPr lang="en-US" sz="2000" smtClean="0"/>
              <a:t>Partial </a:t>
            </a:r>
            <a:r>
              <a:rPr lang="en-US" sz="2000" smtClean="0">
                <a:solidFill>
                  <a:srgbClr val="FFFF00"/>
                </a:solidFill>
              </a:rPr>
              <a:t>Remote Access</a:t>
            </a:r>
          </a:p>
        </p:txBody>
      </p:sp>
      <p:sp>
        <p:nvSpPr>
          <p:cNvPr id="176133" name="Rectangle 2"/>
          <p:cNvSpPr>
            <a:spLocks/>
          </p:cNvSpPr>
          <p:nvPr/>
        </p:nvSpPr>
        <p:spPr bwMode="auto">
          <a:xfrm>
            <a:off x="2703513" y="165100"/>
            <a:ext cx="3771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>
            <a:spAutoFit/>
          </a:bodyPr>
          <a:lstStyle/>
          <a:p>
            <a:pPr algn="ctr" defTabSz="384175"/>
            <a:r>
              <a:rPr lang="en-US" sz="3000" b="1">
                <a:solidFill>
                  <a:srgbClr val="FD9A00"/>
                </a:solidFill>
                <a:ea typeface="Gill Sans"/>
                <a:cs typeface="Gill Sans"/>
              </a:rPr>
              <a:t>C2PU in a nut shell...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7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25-09-2013</a:t>
            </a:r>
            <a:endParaRPr lang="fr-FR" smtClean="0"/>
          </a:p>
        </p:txBody>
      </p:sp>
      <p:sp>
        <p:nvSpPr>
          <p:cNvPr id="203778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r-FR" smtClean="0"/>
              <a:t>COST meeting "PPSW", Firenze; Sept. 23-26, 2013</a:t>
            </a:r>
          </a:p>
        </p:txBody>
      </p:sp>
      <p:sp>
        <p:nvSpPr>
          <p:cNvPr id="20377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485188" y="6527800"/>
            <a:ext cx="623887" cy="220663"/>
          </a:xfrm>
          <a:noFill/>
        </p:spPr>
        <p:txBody>
          <a:bodyPr/>
          <a:lstStyle/>
          <a:p>
            <a:r>
              <a:rPr lang="en-US" smtClean="0"/>
              <a:t>Slide </a:t>
            </a:r>
            <a:fld id="{506D4C8A-0ADD-46F4-B9F3-0A8CF5C2CBAB}" type="slidenum">
              <a:rPr lang="fr-FR" smtClean="0"/>
              <a:pPr/>
              <a:t>30</a:t>
            </a:fld>
            <a:endParaRPr lang="fr-FR" smtClean="0"/>
          </a:p>
        </p:txBody>
      </p:sp>
      <p:pic>
        <p:nvPicPr>
          <p:cNvPr id="203780" name="Picture 2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43325" y="1949450"/>
            <a:ext cx="5400675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3781" name="Rectangle 6"/>
          <p:cNvSpPr>
            <a:spLocks/>
          </p:cNvSpPr>
          <p:nvPr/>
        </p:nvSpPr>
        <p:spPr bwMode="auto">
          <a:xfrm>
            <a:off x="3767138" y="1301750"/>
            <a:ext cx="45370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17068" bIns="0" anchor="ctr">
            <a:spAutoFit/>
          </a:bodyPr>
          <a:lstStyle/>
          <a:p>
            <a:pPr marL="17463" defTabSz="384175"/>
            <a:r>
              <a:rPr lang="en-US" sz="1800">
                <a:solidFill>
                  <a:schemeClr val="tx1"/>
                </a:solidFill>
                <a:ea typeface="Gill Sans"/>
                <a:cs typeface="Gill Sans"/>
              </a:rPr>
              <a:t>Occultation of TYC 1856-00745-1 (Mv=10.8)</a:t>
            </a:r>
          </a:p>
          <a:p>
            <a:pPr marL="17463" defTabSz="384175"/>
            <a:r>
              <a:rPr lang="en-US" sz="1800">
                <a:solidFill>
                  <a:schemeClr val="tx1"/>
                </a:solidFill>
                <a:ea typeface="Gill Sans"/>
                <a:cs typeface="Gill Sans"/>
              </a:rPr>
              <a:t>by </a:t>
            </a:r>
            <a:r>
              <a:rPr lang="en-US" sz="1800">
                <a:solidFill>
                  <a:srgbClr val="FFC671"/>
                </a:solidFill>
                <a:ea typeface="Gill Sans"/>
                <a:cs typeface="Gill Sans"/>
              </a:rPr>
              <a:t>(87) Sylvia</a:t>
            </a:r>
            <a:r>
              <a:rPr lang="en-US" sz="1800">
                <a:solidFill>
                  <a:schemeClr val="tx1"/>
                </a:solidFill>
                <a:ea typeface="Gill Sans"/>
                <a:cs typeface="Gill Sans"/>
              </a:rPr>
              <a:t> and its </a:t>
            </a:r>
            <a:r>
              <a:rPr lang="en-US" sz="1800">
                <a:solidFill>
                  <a:srgbClr val="FF0000"/>
                </a:solidFill>
                <a:ea typeface="Gill Sans"/>
                <a:cs typeface="Gill Sans"/>
              </a:rPr>
              <a:t>satellite</a:t>
            </a:r>
            <a:r>
              <a:rPr lang="en-US" sz="1800">
                <a:solidFill>
                  <a:schemeClr val="tx1"/>
                </a:solidFill>
                <a:ea typeface="Gill Sans"/>
                <a:cs typeface="Gill Sans"/>
              </a:rPr>
              <a:t> (6 Jan. 2013)</a:t>
            </a:r>
          </a:p>
        </p:txBody>
      </p:sp>
      <p:sp>
        <p:nvSpPr>
          <p:cNvPr id="203782" name="Rectangle 1"/>
          <p:cNvSpPr>
            <a:spLocks/>
          </p:cNvSpPr>
          <p:nvPr/>
        </p:nvSpPr>
        <p:spPr bwMode="auto">
          <a:xfrm>
            <a:off x="2487613" y="190500"/>
            <a:ext cx="4105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>
            <a:spAutoFit/>
          </a:bodyPr>
          <a:lstStyle/>
          <a:p>
            <a:pPr algn="ctr" defTabSz="384175"/>
            <a:r>
              <a:rPr lang="en-US" sz="3000" b="1">
                <a:solidFill>
                  <a:srgbClr val="FD9A00"/>
                </a:solidFill>
                <a:ea typeface="Gill Sans"/>
                <a:cs typeface="Gill Sans"/>
              </a:rPr>
              <a:t>C2PU: Some results (I)</a:t>
            </a:r>
          </a:p>
        </p:txBody>
      </p:sp>
      <p:sp>
        <p:nvSpPr>
          <p:cNvPr id="203783" name="Line 9"/>
          <p:cNvSpPr>
            <a:spLocks noChangeShapeType="1"/>
          </p:cNvSpPr>
          <p:nvPr/>
        </p:nvSpPr>
        <p:spPr bwMode="auto">
          <a:xfrm>
            <a:off x="6535738" y="1814513"/>
            <a:ext cx="1603375" cy="147478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03784" name="Line 10"/>
          <p:cNvSpPr>
            <a:spLocks noChangeShapeType="1"/>
          </p:cNvSpPr>
          <p:nvPr/>
        </p:nvSpPr>
        <p:spPr bwMode="auto">
          <a:xfrm flipH="1" flipV="1">
            <a:off x="4981575" y="1782763"/>
            <a:ext cx="11113" cy="12287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triangle" w="lg" len="lg"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03785" name="Picture 11" descr="Isergin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8275" y="2238375"/>
            <a:ext cx="3384550" cy="35544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03786" name="Rectangle 6"/>
          <p:cNvSpPr>
            <a:spLocks/>
          </p:cNvSpPr>
          <p:nvPr/>
        </p:nvSpPr>
        <p:spPr bwMode="auto">
          <a:xfrm>
            <a:off x="3656013" y="5268913"/>
            <a:ext cx="45370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17068" bIns="0" anchor="ctr">
            <a:spAutoFit/>
          </a:bodyPr>
          <a:lstStyle/>
          <a:p>
            <a:pPr marL="17463" defTabSz="384175"/>
            <a:r>
              <a:rPr lang="en-US" sz="1800">
                <a:solidFill>
                  <a:schemeClr val="tx1"/>
                </a:solidFill>
                <a:ea typeface="Gill Sans"/>
                <a:cs typeface="Gill Sans"/>
              </a:rPr>
              <a:t>Occultation of TYC 6255-00419-1 (Mv=11.1)</a:t>
            </a:r>
          </a:p>
          <a:p>
            <a:pPr marL="17463" defTabSz="384175"/>
            <a:r>
              <a:rPr lang="en-US" sz="1800">
                <a:solidFill>
                  <a:schemeClr val="tx1"/>
                </a:solidFill>
                <a:ea typeface="Gill Sans"/>
                <a:cs typeface="Gill Sans"/>
              </a:rPr>
              <a:t>by </a:t>
            </a:r>
            <a:r>
              <a:rPr lang="en-US" sz="1800">
                <a:solidFill>
                  <a:srgbClr val="FFC671"/>
                </a:solidFill>
                <a:ea typeface="Gill Sans"/>
                <a:cs typeface="Gill Sans"/>
              </a:rPr>
              <a:t>(1271) Isergina</a:t>
            </a:r>
            <a:r>
              <a:rPr lang="en-US" sz="1800">
                <a:solidFill>
                  <a:schemeClr val="tx1"/>
                </a:solidFill>
                <a:ea typeface="Gill Sans"/>
                <a:cs typeface="Gill Sans"/>
              </a:rPr>
              <a:t> (24 Jul. 2013)</a:t>
            </a:r>
          </a:p>
        </p:txBody>
      </p:sp>
      <p:sp>
        <p:nvSpPr>
          <p:cNvPr id="203787" name="AutoShape 9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712075" y="0"/>
            <a:ext cx="1431925" cy="790575"/>
          </a:xfrm>
          <a:prstGeom prst="actionButtonReturn">
            <a:avLst/>
          </a:prstGeom>
          <a:solidFill>
            <a:srgbClr val="333333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1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25-09-2013</a:t>
            </a:r>
            <a:endParaRPr lang="fr-FR" smtClean="0"/>
          </a:p>
        </p:txBody>
      </p:sp>
      <p:sp>
        <p:nvSpPr>
          <p:cNvPr id="204802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r-FR" smtClean="0"/>
              <a:t>COST meeting "PPSW", Firenze; Sept. 23-26, 2013</a:t>
            </a:r>
          </a:p>
        </p:txBody>
      </p:sp>
      <p:sp>
        <p:nvSpPr>
          <p:cNvPr id="204803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485188" y="6527800"/>
            <a:ext cx="623887" cy="220663"/>
          </a:xfrm>
          <a:noFill/>
        </p:spPr>
        <p:txBody>
          <a:bodyPr/>
          <a:lstStyle/>
          <a:p>
            <a:r>
              <a:rPr lang="en-US" smtClean="0"/>
              <a:t>Slide </a:t>
            </a:r>
            <a:fld id="{BD80E442-AC33-413C-BC15-28DFB8024D61}" type="slidenum">
              <a:rPr lang="fr-FR" smtClean="0"/>
              <a:pPr/>
              <a:t>31</a:t>
            </a:fld>
            <a:endParaRPr lang="fr-FR" smtClean="0"/>
          </a:p>
        </p:txBody>
      </p:sp>
      <p:grpSp>
        <p:nvGrpSpPr>
          <p:cNvPr id="204804" name="Group 8"/>
          <p:cNvGrpSpPr>
            <a:grpSpLocks/>
          </p:cNvGrpSpPr>
          <p:nvPr/>
        </p:nvGrpSpPr>
        <p:grpSpPr bwMode="auto">
          <a:xfrm>
            <a:off x="0" y="863600"/>
            <a:ext cx="4143375" cy="3651250"/>
            <a:chOff x="-560" y="-176"/>
            <a:chExt cx="6960" cy="4600"/>
          </a:xfrm>
        </p:grpSpPr>
        <p:pic>
          <p:nvPicPr>
            <p:cNvPr id="204812" name="Picture 2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560" y="-176"/>
              <a:ext cx="6960" cy="4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4813" name="Rectangle 3"/>
            <p:cNvSpPr>
              <a:spLocks/>
            </p:cNvSpPr>
            <p:nvPr/>
          </p:nvSpPr>
          <p:spPr bwMode="auto">
            <a:xfrm>
              <a:off x="0" y="4002"/>
              <a:ext cx="5966" cy="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17068" bIns="0" anchor="ctr" anchorCtr="1">
              <a:spAutoFit/>
            </a:bodyPr>
            <a:lstStyle/>
            <a:p>
              <a:pPr marL="17463" algn="ctr" defTabSz="384175"/>
              <a:r>
                <a:rPr lang="en-US" sz="1800">
                  <a:solidFill>
                    <a:schemeClr val="tx1"/>
                  </a:solidFill>
                  <a:ea typeface="Gill Sans"/>
                  <a:cs typeface="Gill Sans"/>
                </a:rPr>
                <a:t>New variable star discovered @C2PU</a:t>
              </a:r>
            </a:p>
          </p:txBody>
        </p:sp>
      </p:grpSp>
      <p:grpSp>
        <p:nvGrpSpPr>
          <p:cNvPr id="204805" name="Group 9"/>
          <p:cNvGrpSpPr>
            <a:grpSpLocks/>
          </p:cNvGrpSpPr>
          <p:nvPr/>
        </p:nvGrpSpPr>
        <p:grpSpPr bwMode="auto">
          <a:xfrm>
            <a:off x="5132388" y="1028700"/>
            <a:ext cx="3552825" cy="3451225"/>
            <a:chOff x="8620" y="336"/>
            <a:chExt cx="5968" cy="4347"/>
          </a:xfrm>
        </p:grpSpPr>
        <p:pic>
          <p:nvPicPr>
            <p:cNvPr id="204810" name="Picture 1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620" y="336"/>
              <a:ext cx="5968" cy="3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4811" name="Rectangle 4"/>
            <p:cNvSpPr>
              <a:spLocks/>
            </p:cNvSpPr>
            <p:nvPr/>
          </p:nvSpPr>
          <p:spPr bwMode="auto">
            <a:xfrm>
              <a:off x="8623" y="3839"/>
              <a:ext cx="5963" cy="8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17068" bIns="0" anchor="ctr" anchorCtr="1">
              <a:spAutoFit/>
            </a:bodyPr>
            <a:lstStyle/>
            <a:p>
              <a:pPr marL="17463" algn="ctr" defTabSz="384175"/>
              <a:r>
                <a:rPr lang="en-US" sz="1800" i="1">
                  <a:solidFill>
                    <a:srgbClr val="FFC671"/>
                  </a:solidFill>
                  <a:ea typeface="Gill Sans"/>
                  <a:cs typeface="Gill Sans"/>
                </a:rPr>
                <a:t>HAT-P-5b</a:t>
              </a:r>
              <a:r>
                <a:rPr lang="en-US" sz="1800">
                  <a:solidFill>
                    <a:schemeClr val="tx1"/>
                  </a:solidFill>
                  <a:ea typeface="Gill Sans"/>
                  <a:cs typeface="Gill Sans"/>
                </a:rPr>
                <a:t> exoplanet transit</a:t>
              </a:r>
            </a:p>
            <a:p>
              <a:pPr marL="17463" algn="ctr" defTabSz="384175"/>
              <a:r>
                <a:rPr lang="en-US" sz="1800">
                  <a:solidFill>
                    <a:schemeClr val="tx1"/>
                  </a:solidFill>
                  <a:ea typeface="Gill Sans"/>
                  <a:cs typeface="Gill Sans"/>
                </a:rPr>
                <a:t>(2012/08 preliminary test observation)</a:t>
              </a:r>
            </a:p>
          </p:txBody>
        </p:sp>
      </p:grpSp>
      <p:pic>
        <p:nvPicPr>
          <p:cNvPr id="20480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0488" y="4673600"/>
            <a:ext cx="4481512" cy="17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07" name="Rectangle 6"/>
          <p:cNvSpPr>
            <a:spLocks/>
          </p:cNvSpPr>
          <p:nvPr/>
        </p:nvSpPr>
        <p:spPr bwMode="auto">
          <a:xfrm>
            <a:off x="4610100" y="4772025"/>
            <a:ext cx="44132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17068" bIns="0" anchor="ctr" anchorCtr="1">
            <a:spAutoFit/>
          </a:bodyPr>
          <a:lstStyle/>
          <a:p>
            <a:pPr marL="17463" defTabSz="384175"/>
            <a:r>
              <a:rPr lang="en-US" sz="1800" i="1">
                <a:solidFill>
                  <a:srgbClr val="FFC671"/>
                </a:solidFill>
                <a:ea typeface="Gill Sans"/>
                <a:cs typeface="Gill Sans"/>
              </a:rPr>
              <a:t>(729) Watsonia</a:t>
            </a:r>
            <a:r>
              <a:rPr lang="en-US" sz="1800">
                <a:solidFill>
                  <a:schemeClr val="tx1"/>
                </a:solidFill>
                <a:ea typeface="Gill Sans"/>
                <a:cs typeface="Gill Sans"/>
              </a:rPr>
              <a:t> light curve </a:t>
            </a:r>
            <a:r>
              <a:rPr lang="en-US" sz="1800">
                <a:solidFill>
                  <a:schemeClr val="tx1"/>
                </a:solidFill>
                <a:ea typeface="Gill Sans"/>
                <a:cs typeface="Gill Sans"/>
                <a:sym typeface="Wingdings" pitchFamily="2" charset="2"/>
              </a:rPr>
              <a:t></a:t>
            </a:r>
            <a:r>
              <a:rPr lang="en-US" sz="1800">
                <a:solidFill>
                  <a:schemeClr val="tx1"/>
                </a:solidFill>
                <a:ea typeface="Gill Sans"/>
                <a:cs typeface="Gill Sans"/>
              </a:rPr>
              <a:t> </a:t>
            </a:r>
            <a:r>
              <a:rPr lang="en-US" sz="1800">
                <a:solidFill>
                  <a:srgbClr val="FFC671"/>
                </a:solidFill>
                <a:ea typeface="Gill Sans"/>
                <a:cs typeface="Gill Sans"/>
              </a:rPr>
              <a:t>T=25.1713 h</a:t>
            </a:r>
            <a:r>
              <a:rPr lang="en-US" sz="1800">
                <a:solidFill>
                  <a:schemeClr val="tx1"/>
                </a:solidFill>
                <a:ea typeface="Gill Sans"/>
                <a:cs typeface="Gill Sans"/>
              </a:rPr>
              <a:t> </a:t>
            </a:r>
          </a:p>
          <a:p>
            <a:pPr marL="17463" defTabSz="384175"/>
            <a:r>
              <a:rPr lang="en-US" sz="1800">
                <a:solidFill>
                  <a:schemeClr val="tx1"/>
                </a:solidFill>
                <a:ea typeface="Gill Sans"/>
                <a:cs typeface="Gill Sans"/>
              </a:rPr>
              <a:t>M. Devogèle, PhD student @ Liège/C2PU</a:t>
            </a:r>
          </a:p>
        </p:txBody>
      </p:sp>
      <p:sp>
        <p:nvSpPr>
          <p:cNvPr id="204808" name="Rectangle 1"/>
          <p:cNvSpPr>
            <a:spLocks/>
          </p:cNvSpPr>
          <p:nvPr/>
        </p:nvSpPr>
        <p:spPr bwMode="auto">
          <a:xfrm>
            <a:off x="2433638" y="190500"/>
            <a:ext cx="42116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>
            <a:spAutoFit/>
          </a:bodyPr>
          <a:lstStyle/>
          <a:p>
            <a:pPr algn="ctr" defTabSz="384175"/>
            <a:r>
              <a:rPr lang="en-US" sz="3000" b="1">
                <a:solidFill>
                  <a:srgbClr val="FD9A00"/>
                </a:solidFill>
                <a:ea typeface="Gill Sans"/>
                <a:cs typeface="Gill Sans"/>
              </a:rPr>
              <a:t>C2PU: Some results (II)</a:t>
            </a:r>
          </a:p>
        </p:txBody>
      </p:sp>
      <p:sp>
        <p:nvSpPr>
          <p:cNvPr id="204809" name="AutoShape 14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712075" y="0"/>
            <a:ext cx="1431925" cy="790575"/>
          </a:xfrm>
          <a:prstGeom prst="actionButtonReturn">
            <a:avLst/>
          </a:prstGeom>
          <a:solidFill>
            <a:srgbClr val="333333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5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25-09-2013</a:t>
            </a:r>
            <a:endParaRPr lang="fr-FR" smtClean="0"/>
          </a:p>
        </p:txBody>
      </p:sp>
      <p:sp>
        <p:nvSpPr>
          <p:cNvPr id="205826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r-FR" smtClean="0"/>
              <a:t>COST meeting "PPSW", Firenze; Sept. 23-26, 2013</a:t>
            </a:r>
          </a:p>
        </p:txBody>
      </p:sp>
      <p:sp>
        <p:nvSpPr>
          <p:cNvPr id="20582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485188" y="6527800"/>
            <a:ext cx="623887" cy="220663"/>
          </a:xfrm>
          <a:noFill/>
        </p:spPr>
        <p:txBody>
          <a:bodyPr/>
          <a:lstStyle/>
          <a:p>
            <a:r>
              <a:rPr lang="en-US" smtClean="0"/>
              <a:t>Slide </a:t>
            </a:r>
            <a:fld id="{10C20464-9630-4A32-9F6F-7625515815D0}" type="slidenum">
              <a:rPr lang="fr-FR" smtClean="0"/>
              <a:pPr/>
              <a:t>32</a:t>
            </a:fld>
            <a:endParaRPr lang="fr-FR" smtClean="0"/>
          </a:p>
        </p:txBody>
      </p:sp>
      <p:pic>
        <p:nvPicPr>
          <p:cNvPr id="205828" name="Picture 11" descr="IC434_TeteCheval_20120914_Finale_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43213"/>
            <a:ext cx="3008313" cy="355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29" name="Picture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5050" y="3216275"/>
            <a:ext cx="2971800" cy="318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30" name="Picture 3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882650"/>
            <a:ext cx="3000375" cy="319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31" name="Picture 4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28950" y="3184525"/>
            <a:ext cx="3057525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832" name="Text Box 8"/>
          <p:cNvSpPr txBox="1">
            <a:spLocks noChangeArrowheads="1"/>
          </p:cNvSpPr>
          <p:nvPr/>
        </p:nvSpPr>
        <p:spPr bwMode="auto">
          <a:xfrm>
            <a:off x="1630363" y="3752850"/>
            <a:ext cx="1344612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8405" tIns="19202" rIns="38405" bIns="19202">
            <a:spAutoFit/>
          </a:bodyPr>
          <a:lstStyle/>
          <a:p>
            <a:pPr algn="r" defTabSz="384175"/>
            <a:r>
              <a:rPr lang="en-US" sz="1300">
                <a:solidFill>
                  <a:srgbClr val="FFC671"/>
                </a:solidFill>
              </a:rPr>
              <a:t>M20 “Trifid” nebula</a:t>
            </a:r>
          </a:p>
        </p:txBody>
      </p:sp>
      <p:sp>
        <p:nvSpPr>
          <p:cNvPr id="205833" name="Text Box 9"/>
          <p:cNvSpPr txBox="1">
            <a:spLocks noChangeArrowheads="1"/>
          </p:cNvSpPr>
          <p:nvPr/>
        </p:nvSpPr>
        <p:spPr bwMode="auto">
          <a:xfrm>
            <a:off x="3971925" y="6116638"/>
            <a:ext cx="2071688" cy="23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8405" tIns="19202" rIns="38405" bIns="19202">
            <a:spAutoFit/>
          </a:bodyPr>
          <a:lstStyle/>
          <a:p>
            <a:pPr algn="r" defTabSz="384175"/>
            <a:r>
              <a:rPr lang="en-US" sz="1300">
                <a:solidFill>
                  <a:srgbClr val="FFC671"/>
                </a:solidFill>
              </a:rPr>
              <a:t>NGC 7635 “Bubble” nebula</a:t>
            </a:r>
          </a:p>
        </p:txBody>
      </p:sp>
      <p:sp>
        <p:nvSpPr>
          <p:cNvPr id="205834" name="Text Box 10"/>
          <p:cNvSpPr txBox="1">
            <a:spLocks noChangeArrowheads="1"/>
          </p:cNvSpPr>
          <p:nvPr/>
        </p:nvSpPr>
        <p:spPr bwMode="auto">
          <a:xfrm>
            <a:off x="6823075" y="6116638"/>
            <a:ext cx="2320925" cy="23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8405" tIns="19202" rIns="38405" bIns="19202">
            <a:spAutoFit/>
          </a:bodyPr>
          <a:lstStyle/>
          <a:p>
            <a:pPr algn="r" defTabSz="384175"/>
            <a:r>
              <a:rPr lang="en-US" sz="1300">
                <a:solidFill>
                  <a:srgbClr val="FFC671"/>
                </a:solidFill>
              </a:rPr>
              <a:t>M13 “Herculis” globular cluster</a:t>
            </a:r>
          </a:p>
        </p:txBody>
      </p:sp>
      <p:sp>
        <p:nvSpPr>
          <p:cNvPr id="205835" name="Text Box 8"/>
          <p:cNvSpPr txBox="1">
            <a:spLocks noChangeArrowheads="1"/>
          </p:cNvSpPr>
          <p:nvPr/>
        </p:nvSpPr>
        <p:spPr bwMode="auto">
          <a:xfrm>
            <a:off x="1422400" y="6169025"/>
            <a:ext cx="1585913" cy="23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8405" tIns="19202" rIns="38405" bIns="19202">
            <a:spAutoFit/>
          </a:bodyPr>
          <a:lstStyle/>
          <a:p>
            <a:pPr algn="r" defTabSz="384175"/>
            <a:r>
              <a:rPr lang="en-US" sz="1300">
                <a:solidFill>
                  <a:srgbClr val="FFC671"/>
                </a:solidFill>
              </a:rPr>
              <a:t>“Horse head” nebula</a:t>
            </a:r>
          </a:p>
        </p:txBody>
      </p:sp>
      <p:sp>
        <p:nvSpPr>
          <p:cNvPr id="205836" name="Rectangle 5"/>
          <p:cNvSpPr>
            <a:spLocks/>
          </p:cNvSpPr>
          <p:nvPr/>
        </p:nvSpPr>
        <p:spPr bwMode="auto">
          <a:xfrm>
            <a:off x="4721225" y="1066800"/>
            <a:ext cx="4422775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17068" bIns="0">
            <a:spAutoFit/>
          </a:bodyPr>
          <a:lstStyle/>
          <a:p>
            <a:pPr marL="17463" defTabSz="384175"/>
            <a:r>
              <a:rPr lang="en-US" sz="1800">
                <a:solidFill>
                  <a:schemeClr val="tx1"/>
                </a:solidFill>
                <a:ea typeface="Gill Sans"/>
                <a:cs typeface="Gill Sans"/>
              </a:rPr>
              <a:t>Some “first-light” pictures</a:t>
            </a:r>
          </a:p>
          <a:p>
            <a:pPr marL="17463" defTabSz="384175"/>
            <a:r>
              <a:rPr lang="en-US" sz="1800">
                <a:solidFill>
                  <a:schemeClr val="tx1"/>
                </a:solidFill>
                <a:ea typeface="Gill Sans"/>
                <a:cs typeface="Gill Sans"/>
              </a:rPr>
              <a:t>from telescope </a:t>
            </a:r>
            <a:r>
              <a:rPr lang="en-US" sz="1800">
                <a:solidFill>
                  <a:srgbClr val="FFC671"/>
                </a:solidFill>
                <a:ea typeface="Gill Sans"/>
                <a:cs typeface="Gill Sans"/>
              </a:rPr>
              <a:t>Omicron@C2PU</a:t>
            </a:r>
          </a:p>
          <a:p>
            <a:pPr marL="17463" defTabSz="384175"/>
            <a:r>
              <a:rPr lang="en-US" sz="1800">
                <a:solidFill>
                  <a:schemeClr val="tx1"/>
                </a:solidFill>
                <a:ea typeface="Gill Sans"/>
                <a:cs typeface="Gill Sans"/>
              </a:rPr>
              <a:t>F/3.2 primary focus</a:t>
            </a:r>
          </a:p>
        </p:txBody>
      </p:sp>
      <p:sp>
        <p:nvSpPr>
          <p:cNvPr id="205837" name="Rectangle 1"/>
          <p:cNvSpPr>
            <a:spLocks/>
          </p:cNvSpPr>
          <p:nvPr/>
        </p:nvSpPr>
        <p:spPr bwMode="auto">
          <a:xfrm>
            <a:off x="2047875" y="190500"/>
            <a:ext cx="4984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>
            <a:spAutoFit/>
          </a:bodyPr>
          <a:lstStyle/>
          <a:p>
            <a:pPr algn="ctr" defTabSz="384175"/>
            <a:r>
              <a:rPr lang="en-US" sz="3000" b="1">
                <a:solidFill>
                  <a:srgbClr val="FD9A00"/>
                </a:solidFill>
                <a:ea typeface="Gill Sans"/>
                <a:cs typeface="Gill Sans"/>
              </a:rPr>
              <a:t>C2PU: Picture gallery</a:t>
            </a:r>
            <a:r>
              <a:rPr lang="en-US" sz="2000" b="1">
                <a:solidFill>
                  <a:srgbClr val="FD9A00"/>
                </a:solidFill>
                <a:ea typeface="Gill Sans"/>
                <a:cs typeface="Gill Sans"/>
              </a:rPr>
              <a:t> (sample)</a:t>
            </a:r>
          </a:p>
        </p:txBody>
      </p:sp>
      <p:sp>
        <p:nvSpPr>
          <p:cNvPr id="205838" name="AutoShape 13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712075" y="0"/>
            <a:ext cx="1431925" cy="790575"/>
          </a:xfrm>
          <a:prstGeom prst="actionButtonReturn">
            <a:avLst/>
          </a:prstGeom>
          <a:solidFill>
            <a:srgbClr val="333333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49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25-09-2013</a:t>
            </a:r>
            <a:endParaRPr lang="fr-FR" smtClean="0"/>
          </a:p>
        </p:txBody>
      </p:sp>
      <p:sp>
        <p:nvSpPr>
          <p:cNvPr id="206850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r-FR" smtClean="0"/>
              <a:t>COST meeting "PPSW", Firenze; Sept. 23-26, 2013</a:t>
            </a:r>
          </a:p>
        </p:txBody>
      </p:sp>
      <p:sp>
        <p:nvSpPr>
          <p:cNvPr id="206851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485188" y="6527800"/>
            <a:ext cx="623887" cy="220663"/>
          </a:xfrm>
          <a:noFill/>
        </p:spPr>
        <p:txBody>
          <a:bodyPr/>
          <a:lstStyle/>
          <a:p>
            <a:r>
              <a:rPr lang="en-US" smtClean="0"/>
              <a:t>Slide </a:t>
            </a:r>
            <a:fld id="{D5EFF317-4649-4498-B589-2763B690C7D7}" type="slidenum">
              <a:rPr lang="fr-FR" smtClean="0"/>
              <a:pPr/>
              <a:t>33</a:t>
            </a:fld>
            <a:endParaRPr lang="fr-FR" smtClean="0"/>
          </a:p>
        </p:txBody>
      </p:sp>
      <p:pic>
        <p:nvPicPr>
          <p:cNvPr id="206852" name="Picture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57738" y="3014663"/>
            <a:ext cx="4351337" cy="302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853" name="Rectangle 5"/>
          <p:cNvSpPr>
            <a:spLocks/>
          </p:cNvSpPr>
          <p:nvPr/>
        </p:nvSpPr>
        <p:spPr bwMode="auto">
          <a:xfrm>
            <a:off x="4721225" y="1066800"/>
            <a:ext cx="4422775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17068" bIns="0">
            <a:spAutoFit/>
          </a:bodyPr>
          <a:lstStyle/>
          <a:p>
            <a:pPr marL="17463" defTabSz="384175"/>
            <a:r>
              <a:rPr lang="en-US" sz="1800">
                <a:solidFill>
                  <a:schemeClr val="tx1"/>
                </a:solidFill>
                <a:ea typeface="Gill Sans"/>
                <a:cs typeface="Gill Sans"/>
              </a:rPr>
              <a:t>Some “first-light” pictures</a:t>
            </a:r>
          </a:p>
          <a:p>
            <a:pPr marL="17463" defTabSz="384175"/>
            <a:r>
              <a:rPr lang="en-US" sz="1800">
                <a:solidFill>
                  <a:schemeClr val="tx1"/>
                </a:solidFill>
                <a:ea typeface="Gill Sans"/>
                <a:cs typeface="Gill Sans"/>
              </a:rPr>
              <a:t>from telescope </a:t>
            </a:r>
            <a:r>
              <a:rPr lang="en-US" sz="1800">
                <a:solidFill>
                  <a:srgbClr val="FFC671"/>
                </a:solidFill>
                <a:ea typeface="Gill Sans"/>
                <a:cs typeface="Gill Sans"/>
              </a:rPr>
              <a:t>Omicron@C2PU</a:t>
            </a:r>
          </a:p>
          <a:p>
            <a:pPr marL="17463" defTabSz="384175"/>
            <a:r>
              <a:rPr lang="en-US" sz="1800">
                <a:solidFill>
                  <a:schemeClr val="tx1"/>
                </a:solidFill>
                <a:ea typeface="Gill Sans"/>
                <a:cs typeface="Gill Sans"/>
              </a:rPr>
              <a:t>F/3.2 primary focus</a:t>
            </a:r>
          </a:p>
        </p:txBody>
      </p:sp>
      <p:sp>
        <p:nvSpPr>
          <p:cNvPr id="206854" name="Text Box 11"/>
          <p:cNvSpPr txBox="1">
            <a:spLocks noChangeArrowheads="1"/>
          </p:cNvSpPr>
          <p:nvPr/>
        </p:nvSpPr>
        <p:spPr bwMode="auto">
          <a:xfrm>
            <a:off x="7927975" y="5746750"/>
            <a:ext cx="1216025" cy="23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8405" tIns="19202" rIns="38405" bIns="19202">
            <a:spAutoFit/>
          </a:bodyPr>
          <a:lstStyle/>
          <a:p>
            <a:pPr algn="r" defTabSz="384175"/>
            <a:r>
              <a:rPr lang="en-US" sz="1300">
                <a:solidFill>
                  <a:srgbClr val="FFC671"/>
                </a:solidFill>
              </a:rPr>
              <a:t>Stefan’s quintet</a:t>
            </a:r>
          </a:p>
        </p:txBody>
      </p:sp>
      <p:pic>
        <p:nvPicPr>
          <p:cNvPr id="206855" name="Image 4" descr="C2PU_M5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788" y="1042988"/>
            <a:ext cx="4354512" cy="499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856" name="Text Box 9"/>
          <p:cNvSpPr txBox="1">
            <a:spLocks noChangeArrowheads="1"/>
          </p:cNvSpPr>
          <p:nvPr/>
        </p:nvSpPr>
        <p:spPr bwMode="auto">
          <a:xfrm>
            <a:off x="3341688" y="5746750"/>
            <a:ext cx="922337" cy="23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8405" tIns="19202" rIns="38405" bIns="19202">
            <a:spAutoFit/>
          </a:bodyPr>
          <a:lstStyle/>
          <a:p>
            <a:pPr algn="r" defTabSz="384175"/>
            <a:r>
              <a:rPr lang="en-US" sz="1300">
                <a:solidFill>
                  <a:srgbClr val="FFC671"/>
                </a:solidFill>
              </a:rPr>
              <a:t>M51 galaxy</a:t>
            </a:r>
          </a:p>
        </p:txBody>
      </p:sp>
      <p:sp>
        <p:nvSpPr>
          <p:cNvPr id="206857" name="Rectangle 1"/>
          <p:cNvSpPr>
            <a:spLocks/>
          </p:cNvSpPr>
          <p:nvPr/>
        </p:nvSpPr>
        <p:spPr bwMode="auto">
          <a:xfrm>
            <a:off x="2047875" y="190500"/>
            <a:ext cx="4984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>
            <a:spAutoFit/>
          </a:bodyPr>
          <a:lstStyle/>
          <a:p>
            <a:pPr algn="ctr" defTabSz="384175"/>
            <a:r>
              <a:rPr lang="en-US" sz="3000" b="1">
                <a:solidFill>
                  <a:srgbClr val="FD9A00"/>
                </a:solidFill>
                <a:ea typeface="Gill Sans"/>
                <a:cs typeface="Gill Sans"/>
              </a:rPr>
              <a:t>C2PU: Picture gallery</a:t>
            </a:r>
            <a:r>
              <a:rPr lang="en-US" sz="2000" b="1">
                <a:solidFill>
                  <a:srgbClr val="FD9A00"/>
                </a:solidFill>
                <a:ea typeface="Gill Sans"/>
                <a:cs typeface="Gill Sans"/>
              </a:rPr>
              <a:t> (sample)</a:t>
            </a:r>
          </a:p>
        </p:txBody>
      </p:sp>
      <p:sp>
        <p:nvSpPr>
          <p:cNvPr id="206858" name="AutoShape 9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712075" y="0"/>
            <a:ext cx="1431925" cy="790575"/>
          </a:xfrm>
          <a:prstGeom prst="actionButtonReturn">
            <a:avLst/>
          </a:prstGeom>
          <a:solidFill>
            <a:srgbClr val="333333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3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25-09-2013</a:t>
            </a:r>
            <a:endParaRPr lang="fr-FR" smtClean="0"/>
          </a:p>
        </p:txBody>
      </p:sp>
      <p:sp>
        <p:nvSpPr>
          <p:cNvPr id="207874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r-FR" smtClean="0"/>
              <a:t>COST meeting "PPSW", Firenze; Sept. 23-26, 2013</a:t>
            </a:r>
          </a:p>
        </p:txBody>
      </p:sp>
      <p:sp>
        <p:nvSpPr>
          <p:cNvPr id="207875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4A9B8702-B952-4ABE-AB1F-16CEAAEB5AB2}" type="slidenum">
              <a:rPr lang="fr-FR" smtClean="0"/>
              <a:pPr/>
              <a:t>34</a:t>
            </a:fld>
            <a:endParaRPr lang="fr-FR" smtClean="0"/>
          </a:p>
        </p:txBody>
      </p:sp>
      <p:sp>
        <p:nvSpPr>
          <p:cNvPr id="207876" name="Rectangle 5"/>
          <p:cNvSpPr>
            <a:spLocks/>
          </p:cNvSpPr>
          <p:nvPr/>
        </p:nvSpPr>
        <p:spPr bwMode="auto">
          <a:xfrm>
            <a:off x="873125" y="2878138"/>
            <a:ext cx="7396163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17068" bIns="0">
            <a:spAutoFit/>
          </a:bodyPr>
          <a:lstStyle/>
          <a:p>
            <a:pPr marL="17463" algn="ctr" defTabSz="384175"/>
            <a:r>
              <a:rPr lang="en-US" sz="3600">
                <a:solidFill>
                  <a:srgbClr val="FFC671"/>
                </a:solidFill>
                <a:ea typeface="Gill Sans"/>
                <a:cs typeface="Gill Sans"/>
              </a:rPr>
              <a:t>More at:</a:t>
            </a:r>
            <a:r>
              <a:rPr lang="en-US" sz="3600">
                <a:solidFill>
                  <a:schemeClr val="tx1"/>
                </a:solidFill>
                <a:ea typeface="Gill Sans"/>
                <a:cs typeface="Gill Sans"/>
              </a:rPr>
              <a:t> </a:t>
            </a:r>
            <a:r>
              <a:rPr lang="en-US" sz="3600">
                <a:hlinkClick r:id="rId2"/>
              </a:rPr>
              <a:t>c2pu.oca.eu/spip.php?rubrique24</a:t>
            </a:r>
            <a:endParaRPr lang="en-US" sz="3600"/>
          </a:p>
        </p:txBody>
      </p:sp>
      <p:sp>
        <p:nvSpPr>
          <p:cNvPr id="207877" name="Rectangle 1"/>
          <p:cNvSpPr>
            <a:spLocks/>
          </p:cNvSpPr>
          <p:nvPr/>
        </p:nvSpPr>
        <p:spPr bwMode="auto">
          <a:xfrm>
            <a:off x="2047875" y="190500"/>
            <a:ext cx="4984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>
            <a:spAutoFit/>
          </a:bodyPr>
          <a:lstStyle/>
          <a:p>
            <a:pPr algn="ctr" defTabSz="384175"/>
            <a:r>
              <a:rPr lang="en-US" sz="3000" b="1">
                <a:solidFill>
                  <a:srgbClr val="FD9A00"/>
                </a:solidFill>
                <a:ea typeface="Gill Sans"/>
                <a:cs typeface="Gill Sans"/>
              </a:rPr>
              <a:t>C2PU: Picture gallery</a:t>
            </a:r>
            <a:r>
              <a:rPr lang="en-US" sz="2000" b="1">
                <a:solidFill>
                  <a:srgbClr val="FD9A00"/>
                </a:solidFill>
                <a:ea typeface="Gill Sans"/>
                <a:cs typeface="Gill Sans"/>
              </a:rPr>
              <a:t> (sample)</a:t>
            </a:r>
          </a:p>
        </p:txBody>
      </p:sp>
      <p:sp>
        <p:nvSpPr>
          <p:cNvPr id="207878" name="AutoShape 8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712075" y="0"/>
            <a:ext cx="1431925" cy="790575"/>
          </a:xfrm>
          <a:prstGeom prst="actionButtonReturn">
            <a:avLst/>
          </a:prstGeom>
          <a:solidFill>
            <a:srgbClr val="333333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3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25-09-2013</a:t>
            </a:r>
            <a:endParaRPr lang="fr-FR" smtClean="0"/>
          </a:p>
        </p:txBody>
      </p:sp>
      <p:sp>
        <p:nvSpPr>
          <p:cNvPr id="177154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r-FR" smtClean="0"/>
              <a:t>COST meeting "PPSW", Firenze; Sept. 23-26, 2013</a:t>
            </a:r>
          </a:p>
        </p:txBody>
      </p:sp>
      <p:sp>
        <p:nvSpPr>
          <p:cNvPr id="177155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D15EC38F-E149-4E62-BDA4-D85EA0C630E3}" type="slidenum">
              <a:rPr lang="fr-FR" smtClean="0"/>
              <a:pPr/>
              <a:t>4</a:t>
            </a:fld>
            <a:endParaRPr lang="fr-FR" smtClean="0"/>
          </a:p>
        </p:txBody>
      </p:sp>
      <p:pic>
        <p:nvPicPr>
          <p:cNvPr id="177156" name="Picture 14" descr="GoogleEarth_France_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004888"/>
            <a:ext cx="4772025" cy="49196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177157" name="Rectangle 1"/>
          <p:cNvSpPr>
            <a:spLocks/>
          </p:cNvSpPr>
          <p:nvPr/>
        </p:nvSpPr>
        <p:spPr bwMode="auto">
          <a:xfrm>
            <a:off x="3443288" y="190500"/>
            <a:ext cx="2266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 defTabSz="384175"/>
            <a:r>
              <a:rPr lang="en-US" sz="3000" b="1">
                <a:solidFill>
                  <a:srgbClr val="FD9A00"/>
                </a:solidFill>
                <a:ea typeface="Gill Sans"/>
                <a:cs typeface="Gill Sans"/>
              </a:rPr>
              <a:t>Where is it ?</a:t>
            </a:r>
          </a:p>
        </p:txBody>
      </p:sp>
      <p:sp>
        <p:nvSpPr>
          <p:cNvPr id="177158" name="Text Box 23"/>
          <p:cNvSpPr txBox="1">
            <a:spLocks noChangeArrowheads="1"/>
          </p:cNvSpPr>
          <p:nvPr/>
        </p:nvSpPr>
        <p:spPr bwMode="auto">
          <a:xfrm>
            <a:off x="5192713" y="5332413"/>
            <a:ext cx="34163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8405" tIns="19202" rIns="38405" bIns="19202">
            <a:spAutoFit/>
          </a:bodyPr>
          <a:lstStyle/>
          <a:p>
            <a:pPr defTabSz="384175"/>
            <a:r>
              <a:rPr lang="fr-FR" sz="1500"/>
              <a:t>* </a:t>
            </a:r>
            <a:r>
              <a:rPr lang="en-US" sz="1500"/>
              <a:t>Average over 10 years (1985 to 1995)</a:t>
            </a:r>
          </a:p>
          <a:p>
            <a:pPr defTabSz="384175"/>
            <a:r>
              <a:rPr lang="en-US" sz="1500"/>
              <a:t>  D. Bonneau, </a:t>
            </a:r>
            <a:r>
              <a:rPr lang="en-US" sz="1500" i="1"/>
              <a:t>J.A.F</a:t>
            </a:r>
            <a:r>
              <a:rPr lang="en-US" sz="1500"/>
              <a:t>. </a:t>
            </a:r>
            <a:r>
              <a:rPr lang="en-US" sz="1500" b="1"/>
              <a:t>52</a:t>
            </a:r>
            <a:r>
              <a:rPr lang="en-US" sz="1500"/>
              <a:t>, p. 35, 1996</a:t>
            </a:r>
          </a:p>
        </p:txBody>
      </p:sp>
      <p:sp>
        <p:nvSpPr>
          <p:cNvPr id="177159" name="AutoShape 19"/>
          <p:cNvSpPr>
            <a:spLocks noChangeAspect="1"/>
          </p:cNvSpPr>
          <p:nvPr/>
        </p:nvSpPr>
        <p:spPr bwMode="auto">
          <a:xfrm>
            <a:off x="161925" y="1050925"/>
            <a:ext cx="2032000" cy="622300"/>
          </a:xfrm>
          <a:prstGeom prst="borderCallout1">
            <a:avLst>
              <a:gd name="adj1" fmla="val 18366"/>
              <a:gd name="adj2" fmla="val 103750"/>
              <a:gd name="adj3" fmla="val 613264"/>
              <a:gd name="adj4" fmla="val 205468"/>
            </a:avLst>
          </a:prstGeom>
          <a:solidFill>
            <a:schemeClr val="bg1"/>
          </a:solidFill>
          <a:ln w="12700" algn="ctr">
            <a:solidFill>
              <a:srgbClr val="FF0000"/>
            </a:solidFill>
            <a:miter lim="800000"/>
            <a:headEnd/>
            <a:tailEnd type="triangle" w="med" len="med"/>
          </a:ln>
        </p:spPr>
        <p:txBody>
          <a:bodyPr wrap="none" lIns="19202" tIns="19202" rIns="19202" bIns="19202" anchor="ctr" anchorCtr="1">
            <a:spAutoFit/>
          </a:bodyPr>
          <a:lstStyle/>
          <a:p>
            <a:pPr algn="r" defTabSz="384175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None/>
            </a:pPr>
            <a:r>
              <a:rPr lang="fr-FR" sz="1700">
                <a:solidFill>
                  <a:schemeClr val="tx1"/>
                </a:solidFill>
                <a:latin typeface="Arial" charset="0"/>
                <a:cs typeface="Arial" charset="0"/>
              </a:rPr>
              <a:t>Alpes Maritimes (06)</a:t>
            </a:r>
          </a:p>
          <a:p>
            <a:pPr algn="r" defTabSz="384175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None/>
            </a:pPr>
            <a:r>
              <a:rPr lang="fr-FR" sz="1700">
                <a:solidFill>
                  <a:schemeClr val="tx1"/>
                </a:solidFill>
                <a:latin typeface="Arial" charset="0"/>
                <a:cs typeface="Arial" charset="0"/>
              </a:rPr>
              <a:t>France</a:t>
            </a:r>
          </a:p>
        </p:txBody>
      </p:sp>
      <p:sp>
        <p:nvSpPr>
          <p:cNvPr id="177160" name="Freeform 15"/>
          <p:cNvSpPr>
            <a:spLocks noChangeAspect="1"/>
          </p:cNvSpPr>
          <p:nvPr/>
        </p:nvSpPr>
        <p:spPr bwMode="auto">
          <a:xfrm>
            <a:off x="4335463" y="4895850"/>
            <a:ext cx="396875" cy="487363"/>
          </a:xfrm>
          <a:custGeom>
            <a:avLst/>
            <a:gdLst>
              <a:gd name="T0" fmla="*/ 2147483647 w 1213"/>
              <a:gd name="T1" fmla="*/ 2147483647 h 1367"/>
              <a:gd name="T2" fmla="*/ 2147483647 w 1213"/>
              <a:gd name="T3" fmla="*/ 2147483647 h 1367"/>
              <a:gd name="T4" fmla="*/ 2147483647 w 1213"/>
              <a:gd name="T5" fmla="*/ 2147483647 h 1367"/>
              <a:gd name="T6" fmla="*/ 2147483647 w 1213"/>
              <a:gd name="T7" fmla="*/ 2147483647 h 1367"/>
              <a:gd name="T8" fmla="*/ 2147483647 w 1213"/>
              <a:gd name="T9" fmla="*/ 2147483647 h 1367"/>
              <a:gd name="T10" fmla="*/ 2147483647 w 1213"/>
              <a:gd name="T11" fmla="*/ 2147483647 h 1367"/>
              <a:gd name="T12" fmla="*/ 2147483647 w 1213"/>
              <a:gd name="T13" fmla="*/ 2147483647 h 1367"/>
              <a:gd name="T14" fmla="*/ 2147483647 w 1213"/>
              <a:gd name="T15" fmla="*/ 2147483647 h 1367"/>
              <a:gd name="T16" fmla="*/ 2147483647 w 1213"/>
              <a:gd name="T17" fmla="*/ 2147483647 h 1367"/>
              <a:gd name="T18" fmla="*/ 2147483647 w 1213"/>
              <a:gd name="T19" fmla="*/ 2147483647 h 1367"/>
              <a:gd name="T20" fmla="*/ 2147483647 w 1213"/>
              <a:gd name="T21" fmla="*/ 2147483647 h 1367"/>
              <a:gd name="T22" fmla="*/ 2147483647 w 1213"/>
              <a:gd name="T23" fmla="*/ 2147483647 h 1367"/>
              <a:gd name="T24" fmla="*/ 2147483647 w 1213"/>
              <a:gd name="T25" fmla="*/ 2147483647 h 1367"/>
              <a:gd name="T26" fmla="*/ 2147483647 w 1213"/>
              <a:gd name="T27" fmla="*/ 2147483647 h 1367"/>
              <a:gd name="T28" fmla="*/ 2147483647 w 1213"/>
              <a:gd name="T29" fmla="*/ 2147483647 h 1367"/>
              <a:gd name="T30" fmla="*/ 2147483647 w 1213"/>
              <a:gd name="T31" fmla="*/ 2147483647 h 1367"/>
              <a:gd name="T32" fmla="*/ 2147483647 w 1213"/>
              <a:gd name="T33" fmla="*/ 2147483647 h 1367"/>
              <a:gd name="T34" fmla="*/ 0 w 1213"/>
              <a:gd name="T35" fmla="*/ 2147483647 h 1367"/>
              <a:gd name="T36" fmla="*/ 2147483647 w 1213"/>
              <a:gd name="T37" fmla="*/ 2147483647 h 1367"/>
              <a:gd name="T38" fmla="*/ 2147483647 w 1213"/>
              <a:gd name="T39" fmla="*/ 2147483647 h 1367"/>
              <a:gd name="T40" fmla="*/ 2147483647 w 1213"/>
              <a:gd name="T41" fmla="*/ 2147483647 h 1367"/>
              <a:gd name="T42" fmla="*/ 2147483647 w 1213"/>
              <a:gd name="T43" fmla="*/ 2147483647 h 1367"/>
              <a:gd name="T44" fmla="*/ 2147483647 w 1213"/>
              <a:gd name="T45" fmla="*/ 2147483647 h 1367"/>
              <a:gd name="T46" fmla="*/ 2147483647 w 1213"/>
              <a:gd name="T47" fmla="*/ 2147483647 h 1367"/>
              <a:gd name="T48" fmla="*/ 2147483647 w 1213"/>
              <a:gd name="T49" fmla="*/ 2147483647 h 1367"/>
              <a:gd name="T50" fmla="*/ 2147483647 w 1213"/>
              <a:gd name="T51" fmla="*/ 2147483647 h 1367"/>
              <a:gd name="T52" fmla="*/ 2147483647 w 1213"/>
              <a:gd name="T53" fmla="*/ 2147483647 h 1367"/>
              <a:gd name="T54" fmla="*/ 2147483647 w 1213"/>
              <a:gd name="T55" fmla="*/ 2147483647 h 1367"/>
              <a:gd name="T56" fmla="*/ 2147483647 w 1213"/>
              <a:gd name="T57" fmla="*/ 2147483647 h 1367"/>
              <a:gd name="T58" fmla="*/ 2147483647 w 1213"/>
              <a:gd name="T59" fmla="*/ 2147483647 h 1367"/>
              <a:gd name="T60" fmla="*/ 2147483647 w 1213"/>
              <a:gd name="T61" fmla="*/ 2147483647 h 1367"/>
              <a:gd name="T62" fmla="*/ 2147483647 w 1213"/>
              <a:gd name="T63" fmla="*/ 2147483647 h 1367"/>
              <a:gd name="T64" fmla="*/ 2147483647 w 1213"/>
              <a:gd name="T65" fmla="*/ 2147483647 h 1367"/>
              <a:gd name="T66" fmla="*/ 2147483647 w 1213"/>
              <a:gd name="T67" fmla="*/ 2147483647 h 1367"/>
              <a:gd name="T68" fmla="*/ 2147483647 w 1213"/>
              <a:gd name="T69" fmla="*/ 2147483647 h 1367"/>
              <a:gd name="T70" fmla="*/ 2147483647 w 1213"/>
              <a:gd name="T71" fmla="*/ 2147483647 h 1367"/>
              <a:gd name="T72" fmla="*/ 2147483647 w 1213"/>
              <a:gd name="T73" fmla="*/ 2147483647 h 1367"/>
              <a:gd name="T74" fmla="*/ 2147483647 w 1213"/>
              <a:gd name="T75" fmla="*/ 2147483647 h 1367"/>
              <a:gd name="T76" fmla="*/ 2147483647 w 1213"/>
              <a:gd name="T77" fmla="*/ 2147483647 h 1367"/>
              <a:gd name="T78" fmla="*/ 2147483647 w 1213"/>
              <a:gd name="T79" fmla="*/ 2147483647 h 1367"/>
              <a:gd name="T80" fmla="*/ 2147483647 w 1213"/>
              <a:gd name="T81" fmla="*/ 2147483647 h 1367"/>
              <a:gd name="T82" fmla="*/ 2147483647 w 1213"/>
              <a:gd name="T83" fmla="*/ 2147483647 h 1367"/>
              <a:gd name="T84" fmla="*/ 2147483647 w 1213"/>
              <a:gd name="T85" fmla="*/ 2147483647 h 1367"/>
              <a:gd name="T86" fmla="*/ 2147483647 w 1213"/>
              <a:gd name="T87" fmla="*/ 2147483647 h 1367"/>
              <a:gd name="T88" fmla="*/ 2147483647 w 1213"/>
              <a:gd name="T89" fmla="*/ 2147483647 h 1367"/>
              <a:gd name="T90" fmla="*/ 2147483647 w 1213"/>
              <a:gd name="T91" fmla="*/ 2147483647 h 1367"/>
              <a:gd name="T92" fmla="*/ 2147483647 w 1213"/>
              <a:gd name="T93" fmla="*/ 2147483647 h 1367"/>
              <a:gd name="T94" fmla="*/ 2147483647 w 1213"/>
              <a:gd name="T95" fmla="*/ 2147483647 h 1367"/>
              <a:gd name="T96" fmla="*/ 2147483647 w 1213"/>
              <a:gd name="T97" fmla="*/ 2147483647 h 1367"/>
              <a:gd name="T98" fmla="*/ 2147483647 w 1213"/>
              <a:gd name="T99" fmla="*/ 2147483647 h 1367"/>
              <a:gd name="T100" fmla="*/ 2147483647 w 1213"/>
              <a:gd name="T101" fmla="*/ 2147483647 h 1367"/>
              <a:gd name="T102" fmla="*/ 2147483647 w 1213"/>
              <a:gd name="T103" fmla="*/ 2147483647 h 1367"/>
              <a:gd name="T104" fmla="*/ 2147483647 w 1213"/>
              <a:gd name="T105" fmla="*/ 2147483647 h 1367"/>
              <a:gd name="T106" fmla="*/ 2147483647 w 1213"/>
              <a:gd name="T107" fmla="*/ 2147483647 h 1367"/>
              <a:gd name="T108" fmla="*/ 2147483647 w 1213"/>
              <a:gd name="T109" fmla="*/ 2147483647 h 1367"/>
              <a:gd name="T110" fmla="*/ 2147483647 w 1213"/>
              <a:gd name="T111" fmla="*/ 0 h 1367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213"/>
              <a:gd name="T169" fmla="*/ 0 h 1367"/>
              <a:gd name="T170" fmla="*/ 1213 w 1213"/>
              <a:gd name="T171" fmla="*/ 1367 h 1367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213" h="1367">
                <a:moveTo>
                  <a:pt x="281" y="0"/>
                </a:moveTo>
                <a:lnTo>
                  <a:pt x="254" y="25"/>
                </a:lnTo>
                <a:lnTo>
                  <a:pt x="229" y="21"/>
                </a:lnTo>
                <a:lnTo>
                  <a:pt x="195" y="48"/>
                </a:lnTo>
                <a:lnTo>
                  <a:pt x="170" y="99"/>
                </a:lnTo>
                <a:lnTo>
                  <a:pt x="175" y="139"/>
                </a:lnTo>
                <a:lnTo>
                  <a:pt x="141" y="137"/>
                </a:lnTo>
                <a:lnTo>
                  <a:pt x="108" y="176"/>
                </a:lnTo>
                <a:lnTo>
                  <a:pt x="110" y="220"/>
                </a:lnTo>
                <a:lnTo>
                  <a:pt x="75" y="259"/>
                </a:lnTo>
                <a:lnTo>
                  <a:pt x="62" y="296"/>
                </a:lnTo>
                <a:lnTo>
                  <a:pt x="64" y="336"/>
                </a:lnTo>
                <a:lnTo>
                  <a:pt x="85" y="373"/>
                </a:lnTo>
                <a:lnTo>
                  <a:pt x="114" y="412"/>
                </a:lnTo>
                <a:lnTo>
                  <a:pt x="129" y="449"/>
                </a:lnTo>
                <a:lnTo>
                  <a:pt x="133" y="497"/>
                </a:lnTo>
                <a:lnTo>
                  <a:pt x="143" y="520"/>
                </a:lnTo>
                <a:lnTo>
                  <a:pt x="170" y="534"/>
                </a:lnTo>
                <a:lnTo>
                  <a:pt x="193" y="559"/>
                </a:lnTo>
                <a:lnTo>
                  <a:pt x="239" y="592"/>
                </a:lnTo>
                <a:lnTo>
                  <a:pt x="243" y="634"/>
                </a:lnTo>
                <a:lnTo>
                  <a:pt x="289" y="661"/>
                </a:lnTo>
                <a:lnTo>
                  <a:pt x="324" y="684"/>
                </a:lnTo>
                <a:lnTo>
                  <a:pt x="345" y="717"/>
                </a:lnTo>
                <a:lnTo>
                  <a:pt x="274" y="735"/>
                </a:lnTo>
                <a:lnTo>
                  <a:pt x="220" y="700"/>
                </a:lnTo>
                <a:lnTo>
                  <a:pt x="189" y="700"/>
                </a:lnTo>
                <a:lnTo>
                  <a:pt x="158" y="737"/>
                </a:lnTo>
                <a:lnTo>
                  <a:pt x="121" y="762"/>
                </a:lnTo>
                <a:lnTo>
                  <a:pt x="37" y="733"/>
                </a:lnTo>
                <a:lnTo>
                  <a:pt x="73" y="764"/>
                </a:lnTo>
                <a:lnTo>
                  <a:pt x="71" y="791"/>
                </a:lnTo>
                <a:lnTo>
                  <a:pt x="44" y="795"/>
                </a:lnTo>
                <a:lnTo>
                  <a:pt x="33" y="820"/>
                </a:lnTo>
                <a:lnTo>
                  <a:pt x="89" y="855"/>
                </a:lnTo>
                <a:lnTo>
                  <a:pt x="0" y="878"/>
                </a:lnTo>
                <a:lnTo>
                  <a:pt x="8" y="918"/>
                </a:lnTo>
                <a:lnTo>
                  <a:pt x="29" y="953"/>
                </a:lnTo>
                <a:lnTo>
                  <a:pt x="81" y="951"/>
                </a:lnTo>
                <a:lnTo>
                  <a:pt x="114" y="980"/>
                </a:lnTo>
                <a:lnTo>
                  <a:pt x="135" y="965"/>
                </a:lnTo>
                <a:lnTo>
                  <a:pt x="158" y="1031"/>
                </a:lnTo>
                <a:lnTo>
                  <a:pt x="135" y="1065"/>
                </a:lnTo>
                <a:lnTo>
                  <a:pt x="160" y="1096"/>
                </a:lnTo>
                <a:lnTo>
                  <a:pt x="183" y="1116"/>
                </a:lnTo>
                <a:lnTo>
                  <a:pt x="204" y="1139"/>
                </a:lnTo>
                <a:lnTo>
                  <a:pt x="249" y="1176"/>
                </a:lnTo>
                <a:lnTo>
                  <a:pt x="299" y="1162"/>
                </a:lnTo>
                <a:lnTo>
                  <a:pt x="306" y="1179"/>
                </a:lnTo>
                <a:lnTo>
                  <a:pt x="299" y="1212"/>
                </a:lnTo>
                <a:lnTo>
                  <a:pt x="297" y="1230"/>
                </a:lnTo>
                <a:cubicBezTo>
                  <a:pt x="308" y="1244"/>
                  <a:pt x="282" y="1267"/>
                  <a:pt x="284" y="1286"/>
                </a:cubicBezTo>
                <a:cubicBezTo>
                  <a:pt x="286" y="1306"/>
                  <a:pt x="299" y="1335"/>
                  <a:pt x="309" y="1348"/>
                </a:cubicBezTo>
                <a:lnTo>
                  <a:pt x="337" y="1367"/>
                </a:lnTo>
                <a:lnTo>
                  <a:pt x="352" y="1306"/>
                </a:lnTo>
                <a:lnTo>
                  <a:pt x="343" y="1285"/>
                </a:lnTo>
                <a:lnTo>
                  <a:pt x="379" y="1255"/>
                </a:lnTo>
                <a:lnTo>
                  <a:pt x="442" y="1267"/>
                </a:lnTo>
                <a:lnTo>
                  <a:pt x="480" y="1227"/>
                </a:lnTo>
                <a:lnTo>
                  <a:pt x="530" y="1231"/>
                </a:lnTo>
                <a:lnTo>
                  <a:pt x="566" y="1287"/>
                </a:lnTo>
                <a:lnTo>
                  <a:pt x="548" y="1205"/>
                </a:lnTo>
                <a:lnTo>
                  <a:pt x="546" y="1159"/>
                </a:lnTo>
                <a:lnTo>
                  <a:pt x="562" y="1121"/>
                </a:lnTo>
                <a:lnTo>
                  <a:pt x="576" y="1097"/>
                </a:lnTo>
                <a:lnTo>
                  <a:pt x="602" y="1095"/>
                </a:lnTo>
                <a:lnTo>
                  <a:pt x="636" y="1107"/>
                </a:lnTo>
                <a:lnTo>
                  <a:pt x="658" y="1091"/>
                </a:lnTo>
                <a:lnTo>
                  <a:pt x="670" y="1047"/>
                </a:lnTo>
                <a:lnTo>
                  <a:pt x="692" y="1031"/>
                </a:lnTo>
                <a:lnTo>
                  <a:pt x="718" y="1039"/>
                </a:lnTo>
                <a:lnTo>
                  <a:pt x="742" y="1047"/>
                </a:lnTo>
                <a:lnTo>
                  <a:pt x="758" y="1021"/>
                </a:lnTo>
                <a:lnTo>
                  <a:pt x="768" y="1065"/>
                </a:lnTo>
                <a:lnTo>
                  <a:pt x="786" y="1051"/>
                </a:lnTo>
                <a:lnTo>
                  <a:pt x="774" y="1019"/>
                </a:lnTo>
                <a:lnTo>
                  <a:pt x="802" y="989"/>
                </a:lnTo>
                <a:lnTo>
                  <a:pt x="838" y="997"/>
                </a:lnTo>
                <a:lnTo>
                  <a:pt x="866" y="989"/>
                </a:lnTo>
                <a:lnTo>
                  <a:pt x="872" y="965"/>
                </a:lnTo>
                <a:lnTo>
                  <a:pt x="934" y="949"/>
                </a:lnTo>
                <a:lnTo>
                  <a:pt x="952" y="921"/>
                </a:lnTo>
                <a:lnTo>
                  <a:pt x="988" y="889"/>
                </a:lnTo>
                <a:lnTo>
                  <a:pt x="985" y="823"/>
                </a:lnTo>
                <a:lnTo>
                  <a:pt x="964" y="796"/>
                </a:lnTo>
                <a:lnTo>
                  <a:pt x="958" y="757"/>
                </a:lnTo>
                <a:lnTo>
                  <a:pt x="1027" y="715"/>
                </a:lnTo>
                <a:lnTo>
                  <a:pt x="1051" y="691"/>
                </a:lnTo>
                <a:lnTo>
                  <a:pt x="1045" y="646"/>
                </a:lnTo>
                <a:lnTo>
                  <a:pt x="1066" y="628"/>
                </a:lnTo>
                <a:lnTo>
                  <a:pt x="1114" y="619"/>
                </a:lnTo>
                <a:lnTo>
                  <a:pt x="1147" y="580"/>
                </a:lnTo>
                <a:lnTo>
                  <a:pt x="1147" y="511"/>
                </a:lnTo>
                <a:lnTo>
                  <a:pt x="1177" y="505"/>
                </a:lnTo>
                <a:lnTo>
                  <a:pt x="1213" y="436"/>
                </a:lnTo>
                <a:lnTo>
                  <a:pt x="1162" y="385"/>
                </a:lnTo>
                <a:lnTo>
                  <a:pt x="1171" y="289"/>
                </a:lnTo>
                <a:lnTo>
                  <a:pt x="1114" y="289"/>
                </a:lnTo>
                <a:lnTo>
                  <a:pt x="1108" y="328"/>
                </a:lnTo>
                <a:lnTo>
                  <a:pt x="958" y="340"/>
                </a:lnTo>
                <a:lnTo>
                  <a:pt x="901" y="373"/>
                </a:lnTo>
                <a:lnTo>
                  <a:pt x="814" y="379"/>
                </a:lnTo>
                <a:lnTo>
                  <a:pt x="796" y="334"/>
                </a:lnTo>
                <a:lnTo>
                  <a:pt x="706" y="340"/>
                </a:lnTo>
                <a:lnTo>
                  <a:pt x="670" y="301"/>
                </a:lnTo>
                <a:lnTo>
                  <a:pt x="622" y="268"/>
                </a:lnTo>
                <a:lnTo>
                  <a:pt x="550" y="241"/>
                </a:lnTo>
                <a:lnTo>
                  <a:pt x="499" y="202"/>
                </a:lnTo>
                <a:lnTo>
                  <a:pt x="424" y="202"/>
                </a:lnTo>
                <a:lnTo>
                  <a:pt x="394" y="124"/>
                </a:lnTo>
                <a:lnTo>
                  <a:pt x="349" y="67"/>
                </a:lnTo>
                <a:lnTo>
                  <a:pt x="281" y="0"/>
                </a:lnTo>
                <a:close/>
              </a:path>
            </a:pathLst>
          </a:custGeom>
          <a:solidFill>
            <a:srgbClr val="FF0000">
              <a:alpha val="50195"/>
            </a:srgbClr>
          </a:solidFill>
          <a:ln w="127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45720" rIns="45720" anchor="ctr" anchorCtr="1">
            <a:spAutoFit/>
          </a:bodyPr>
          <a:lstStyle/>
          <a:p>
            <a:endParaRPr lang="en-US"/>
          </a:p>
        </p:txBody>
      </p:sp>
      <p:sp>
        <p:nvSpPr>
          <p:cNvPr id="177161" name="Rectangle 7"/>
          <p:cNvSpPr>
            <a:spLocks/>
          </p:cNvSpPr>
          <p:nvPr/>
        </p:nvSpPr>
        <p:spPr bwMode="auto">
          <a:xfrm>
            <a:off x="5289550" y="1354138"/>
            <a:ext cx="3467100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defTabSz="384175">
              <a:tabLst>
                <a:tab pos="228600" algn="l"/>
                <a:tab pos="384175" algn="l"/>
              </a:tabLst>
            </a:pPr>
            <a:r>
              <a:rPr lang="en-US" sz="1800" b="1">
                <a:solidFill>
                  <a:schemeClr val="tx1"/>
                </a:solidFill>
                <a:ea typeface="Gill Sans"/>
                <a:cs typeface="Gill Sans"/>
              </a:rPr>
              <a:t>60 km from Nice (France) </a:t>
            </a:r>
          </a:p>
          <a:p>
            <a:pPr defTabSz="384175">
              <a:tabLst>
                <a:tab pos="228600" algn="l"/>
                <a:tab pos="384175" algn="l"/>
              </a:tabLst>
            </a:pPr>
            <a:r>
              <a:rPr lang="en-US" sz="1800" b="1">
                <a:solidFill>
                  <a:schemeClr val="tx1"/>
                </a:solidFill>
                <a:ea typeface="Gill Sans"/>
                <a:cs typeface="Gill Sans"/>
              </a:rPr>
              <a:t>Altitude:     </a:t>
            </a:r>
            <a:r>
              <a:rPr lang="en-US" sz="1800" b="1">
                <a:solidFill>
                  <a:srgbClr val="FFC671"/>
                </a:solidFill>
                <a:ea typeface="Gill Sans"/>
                <a:cs typeface="Gill Sans"/>
              </a:rPr>
              <a:t>1260m</a:t>
            </a:r>
          </a:p>
          <a:p>
            <a:pPr defTabSz="384175">
              <a:tabLst>
                <a:tab pos="228600" algn="l"/>
                <a:tab pos="384175" algn="l"/>
              </a:tabLst>
            </a:pPr>
            <a:r>
              <a:rPr lang="en-US" sz="1800" b="1">
                <a:solidFill>
                  <a:schemeClr val="tx1"/>
                </a:solidFill>
                <a:ea typeface="Gill Sans"/>
                <a:cs typeface="Gill Sans"/>
              </a:rPr>
              <a:t>Latitude:     </a:t>
            </a:r>
            <a:r>
              <a:rPr lang="en-US" sz="1800" b="1">
                <a:solidFill>
                  <a:srgbClr val="FFC671"/>
                </a:solidFill>
                <a:ea typeface="Gill Sans"/>
                <a:cs typeface="Gill Sans"/>
              </a:rPr>
              <a:t>43° 45</a:t>
            </a:r>
            <a:r>
              <a:rPr lang="en-US" sz="1800">
                <a:solidFill>
                  <a:srgbClr val="FFC671"/>
                </a:solidFill>
                <a:latin typeface="ヒラギノ角ゴ ProN W6"/>
                <a:ea typeface="ヒラギノ角ゴ ProN W6"/>
                <a:cs typeface="ヒラギノ角ゴ ProN W6"/>
                <a:sym typeface="ヒラギノ角ゴ ProN W6"/>
              </a:rPr>
              <a:t>′</a:t>
            </a:r>
            <a:r>
              <a:rPr lang="en-US" sz="1800" b="1">
                <a:solidFill>
                  <a:srgbClr val="FFC671"/>
                </a:solidFill>
                <a:ea typeface="Gill Sans"/>
                <a:cs typeface="Gill Sans"/>
              </a:rPr>
              <a:t> 13.60</a:t>
            </a:r>
            <a:r>
              <a:rPr lang="en-US" sz="1800">
                <a:solidFill>
                  <a:srgbClr val="FFC671"/>
                </a:solidFill>
                <a:latin typeface="ヒラギノ角ゴ ProN W6"/>
                <a:ea typeface="ヒラギノ角ゴ ProN W6"/>
                <a:cs typeface="ヒラギノ角ゴ ProN W6"/>
                <a:sym typeface="ヒラギノ角ゴ ProN W6"/>
              </a:rPr>
              <a:t>″</a:t>
            </a:r>
            <a:r>
              <a:rPr lang="en-US" sz="1800" b="1">
                <a:solidFill>
                  <a:srgbClr val="FFC671"/>
                </a:solidFill>
                <a:ea typeface="Gill Sans"/>
                <a:cs typeface="Gill Sans"/>
              </a:rPr>
              <a:t> N</a:t>
            </a:r>
            <a:r>
              <a:rPr lang="en-US" sz="1800" b="1">
                <a:solidFill>
                  <a:schemeClr val="tx1"/>
                </a:solidFill>
                <a:ea typeface="Gill Sans"/>
                <a:cs typeface="Gill Sans"/>
              </a:rPr>
              <a:t> </a:t>
            </a:r>
          </a:p>
          <a:p>
            <a:pPr defTabSz="384175">
              <a:tabLst>
                <a:tab pos="228600" algn="l"/>
                <a:tab pos="384175" algn="l"/>
              </a:tabLst>
            </a:pPr>
            <a:r>
              <a:rPr lang="en-US" sz="1800" b="1">
                <a:solidFill>
                  <a:schemeClr val="tx1"/>
                </a:solidFill>
                <a:ea typeface="Gill Sans"/>
                <a:cs typeface="Gill Sans"/>
              </a:rPr>
              <a:t>Longitude : </a:t>
            </a:r>
            <a:r>
              <a:rPr lang="en-US" sz="1800" b="1">
                <a:solidFill>
                  <a:srgbClr val="FFC671"/>
                </a:solidFill>
                <a:ea typeface="Gill Sans"/>
                <a:cs typeface="Gill Sans"/>
              </a:rPr>
              <a:t>06° 55</a:t>
            </a:r>
            <a:r>
              <a:rPr lang="en-US" sz="1800">
                <a:solidFill>
                  <a:srgbClr val="FFC671"/>
                </a:solidFill>
                <a:latin typeface="ヒラギノ角ゴ ProN W6"/>
                <a:ea typeface="ヒラギノ角ゴ ProN W6"/>
                <a:cs typeface="ヒラギノ角ゴ ProN W6"/>
                <a:sym typeface="ヒラギノ角ゴ ProN W6"/>
              </a:rPr>
              <a:t>′</a:t>
            </a:r>
            <a:r>
              <a:rPr lang="en-US" sz="1800" b="1">
                <a:solidFill>
                  <a:srgbClr val="FFC671"/>
                </a:solidFill>
                <a:ea typeface="Gill Sans"/>
                <a:cs typeface="Gill Sans"/>
              </a:rPr>
              <a:t> 22.07</a:t>
            </a:r>
            <a:r>
              <a:rPr lang="en-US" sz="1800">
                <a:solidFill>
                  <a:srgbClr val="FFC671"/>
                </a:solidFill>
                <a:latin typeface="ヒラギノ角ゴ ProN W6"/>
                <a:ea typeface="ヒラギノ角ゴ ProN W6"/>
                <a:cs typeface="ヒラギノ角ゴ ProN W6"/>
                <a:sym typeface="ヒラギノ角ゴ ProN W6"/>
              </a:rPr>
              <a:t>″</a:t>
            </a:r>
            <a:r>
              <a:rPr lang="en-US" sz="1800" b="1">
                <a:solidFill>
                  <a:srgbClr val="FFC671"/>
                </a:solidFill>
                <a:ea typeface="Gill Sans"/>
                <a:cs typeface="Gill Sans"/>
              </a:rPr>
              <a:t> E</a:t>
            </a:r>
          </a:p>
          <a:p>
            <a:pPr defTabSz="384175">
              <a:tabLst>
                <a:tab pos="228600" algn="l"/>
                <a:tab pos="384175" algn="l"/>
              </a:tabLst>
            </a:pPr>
            <a:endParaRPr lang="en-US" sz="1800">
              <a:solidFill>
                <a:schemeClr val="tx1"/>
              </a:solidFill>
              <a:latin typeface="Arial" charset="0"/>
              <a:cs typeface="Arial" charset="0"/>
              <a:sym typeface="Arial" charset="0"/>
            </a:endParaRPr>
          </a:p>
          <a:p>
            <a:pPr defTabSz="384175">
              <a:tabLst>
                <a:tab pos="228600" algn="l"/>
                <a:tab pos="384175" algn="l"/>
              </a:tabLst>
            </a:pPr>
            <a:r>
              <a:rPr lang="en-US" sz="1800" b="1">
                <a:solidFill>
                  <a:schemeClr val="tx1"/>
                </a:solidFill>
                <a:ea typeface="Gill Sans"/>
                <a:cs typeface="Gill Sans"/>
              </a:rPr>
              <a:t>Nb. of observable nights (more </a:t>
            </a:r>
          </a:p>
          <a:p>
            <a:pPr defTabSz="384175">
              <a:tabLst>
                <a:tab pos="228600" algn="l"/>
                <a:tab pos="384175" algn="l"/>
              </a:tabLst>
            </a:pPr>
            <a:r>
              <a:rPr lang="en-US" sz="1800" b="1">
                <a:solidFill>
                  <a:schemeClr val="tx1"/>
                </a:solidFill>
                <a:ea typeface="Gill Sans"/>
                <a:cs typeface="Gill Sans"/>
              </a:rPr>
              <a:t>than 2hrs clear) per year: </a:t>
            </a:r>
            <a:r>
              <a:rPr lang="en-US" sz="1800" b="1">
                <a:solidFill>
                  <a:srgbClr val="FF0000"/>
                </a:solidFill>
                <a:ea typeface="Gill Sans"/>
                <a:cs typeface="Gill Sans"/>
              </a:rPr>
              <a:t>~180</a:t>
            </a:r>
            <a:r>
              <a:rPr lang="en-US" sz="1800" b="1">
                <a:solidFill>
                  <a:schemeClr val="tx1"/>
                </a:solidFill>
                <a:ea typeface="Gill Sans"/>
                <a:cs typeface="Gill Sans"/>
              </a:rPr>
              <a:t>,</a:t>
            </a:r>
          </a:p>
          <a:p>
            <a:pPr defTabSz="384175">
              <a:tabLst>
                <a:tab pos="228600" algn="l"/>
                <a:tab pos="384175" algn="l"/>
              </a:tabLst>
            </a:pPr>
            <a:r>
              <a:rPr lang="en-US" sz="1800" b="1">
                <a:solidFill>
                  <a:schemeClr val="tx1"/>
                </a:solidFill>
                <a:ea typeface="Gill Sans"/>
                <a:cs typeface="Gill Sans"/>
              </a:rPr>
              <a:t> </a:t>
            </a:r>
            <a:r>
              <a:rPr lang="en-US" sz="1800" b="1">
                <a:solidFill>
                  <a:srgbClr val="FF0000"/>
                </a:solidFill>
                <a:ea typeface="Gill Sans"/>
                <a:cs typeface="Gill Sans"/>
              </a:rPr>
              <a:t>70%</a:t>
            </a:r>
            <a:r>
              <a:rPr lang="en-US" sz="1800" b="1">
                <a:solidFill>
                  <a:schemeClr val="tx1"/>
                </a:solidFill>
                <a:ea typeface="Gill Sans"/>
                <a:cs typeface="Gill Sans"/>
              </a:rPr>
              <a:t> of which are totally clear. *</a:t>
            </a:r>
          </a:p>
          <a:p>
            <a:pPr defTabSz="384175">
              <a:tabLst>
                <a:tab pos="228600" algn="l"/>
                <a:tab pos="384175" algn="l"/>
              </a:tabLst>
            </a:pPr>
            <a:endParaRPr lang="en-US" sz="1800" b="1">
              <a:solidFill>
                <a:schemeClr val="tx1"/>
              </a:solidFill>
              <a:ea typeface="Gill Sans"/>
              <a:cs typeface="Gill Sans"/>
            </a:endParaRPr>
          </a:p>
          <a:p>
            <a:pPr defTabSz="384175">
              <a:tabLst>
                <a:tab pos="228600" algn="l"/>
                <a:tab pos="384175" algn="l"/>
              </a:tabLst>
            </a:pPr>
            <a:r>
              <a:rPr lang="en-US" sz="1800" b="1">
                <a:solidFill>
                  <a:schemeClr val="tx1"/>
                </a:solidFill>
                <a:ea typeface="Gill Sans"/>
                <a:cs typeface="Gill Sans"/>
              </a:rPr>
              <a:t>From June to October:</a:t>
            </a:r>
          </a:p>
          <a:p>
            <a:pPr defTabSz="384175">
              <a:tabLst>
                <a:tab pos="228600" algn="l"/>
                <a:tab pos="384175" algn="l"/>
              </a:tabLst>
            </a:pPr>
            <a:r>
              <a:rPr lang="en-US" sz="1800" b="1">
                <a:solidFill>
                  <a:srgbClr val="FF0000"/>
                </a:solidFill>
                <a:ea typeface="Gill Sans"/>
                <a:cs typeface="Gill Sans"/>
              </a:rPr>
              <a:t>50%</a:t>
            </a:r>
            <a:r>
              <a:rPr lang="en-US" sz="1800" b="1">
                <a:solidFill>
                  <a:schemeClr val="tx1"/>
                </a:solidFill>
                <a:ea typeface="Gill Sans"/>
                <a:cs typeface="Gill Sans"/>
              </a:rPr>
              <a:t> nights with seeing </a:t>
            </a:r>
            <a:r>
              <a:rPr lang="en-US" sz="1800" b="1">
                <a:solidFill>
                  <a:srgbClr val="FF0000"/>
                </a:solidFill>
                <a:ea typeface="Gill Sans"/>
                <a:cs typeface="Gill Sans"/>
              </a:rPr>
              <a:t>&lt; 1.25’’</a:t>
            </a:r>
          </a:p>
          <a:p>
            <a:pPr defTabSz="384175">
              <a:tabLst>
                <a:tab pos="228600" algn="l"/>
                <a:tab pos="384175" algn="l"/>
              </a:tabLst>
            </a:pPr>
            <a:r>
              <a:rPr lang="en-US" sz="1800" b="1">
                <a:solidFill>
                  <a:srgbClr val="FFFF00"/>
                </a:solidFill>
                <a:ea typeface="Gill Sans"/>
                <a:cs typeface="Gill Sans"/>
              </a:rPr>
              <a:t>20%</a:t>
            </a:r>
            <a:r>
              <a:rPr lang="en-US" sz="1800" b="1">
                <a:solidFill>
                  <a:schemeClr val="tx1"/>
                </a:solidFill>
                <a:ea typeface="Gill Sans"/>
                <a:cs typeface="Gill Sans"/>
              </a:rPr>
              <a:t> nights with seeing </a:t>
            </a:r>
            <a:r>
              <a:rPr lang="en-US" sz="1800" b="1">
                <a:solidFill>
                  <a:srgbClr val="FFFF00"/>
                </a:solidFill>
                <a:ea typeface="Gill Sans"/>
                <a:cs typeface="Gill Sans"/>
              </a:rPr>
              <a:t>&lt; 1’’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7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25-09-2013</a:t>
            </a:r>
            <a:endParaRPr lang="fr-FR" smtClean="0"/>
          </a:p>
        </p:txBody>
      </p:sp>
      <p:sp>
        <p:nvSpPr>
          <p:cNvPr id="178178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r-FR" smtClean="0"/>
              <a:t>COST meeting "PPSW", Firenze; Sept. 23-26, 2013</a:t>
            </a:r>
          </a:p>
        </p:txBody>
      </p:sp>
      <p:sp>
        <p:nvSpPr>
          <p:cNvPr id="178179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78854D87-AB23-40E0-B3EA-704D8BFDA0C8}" type="slidenum">
              <a:rPr lang="fr-FR" smtClean="0"/>
              <a:pPr/>
              <a:t>5</a:t>
            </a:fld>
            <a:endParaRPr lang="fr-FR" smtClean="0"/>
          </a:p>
        </p:txBody>
      </p:sp>
      <p:pic>
        <p:nvPicPr>
          <p:cNvPr id="178180" name="Picture 3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01800"/>
            <a:ext cx="6281738" cy="462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8181" name="Image 6" descr="DSC_3220-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60925" y="1727200"/>
            <a:ext cx="4283075" cy="31734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78182" name="Rectangle 1"/>
          <p:cNvSpPr>
            <a:spLocks/>
          </p:cNvSpPr>
          <p:nvPr/>
        </p:nvSpPr>
        <p:spPr bwMode="auto">
          <a:xfrm>
            <a:off x="3443288" y="190500"/>
            <a:ext cx="2266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 defTabSz="384175"/>
            <a:r>
              <a:rPr lang="en-US" sz="3000" b="1">
                <a:solidFill>
                  <a:srgbClr val="FD9A00"/>
                </a:solidFill>
                <a:ea typeface="Gill Sans"/>
                <a:cs typeface="Gill Sans"/>
              </a:rPr>
              <a:t>Where is it ?</a:t>
            </a:r>
          </a:p>
        </p:txBody>
      </p:sp>
      <p:sp>
        <p:nvSpPr>
          <p:cNvPr id="178183" name="Rectangle 2"/>
          <p:cNvSpPr>
            <a:spLocks/>
          </p:cNvSpPr>
          <p:nvPr/>
        </p:nvSpPr>
        <p:spPr bwMode="auto">
          <a:xfrm>
            <a:off x="406400" y="1149350"/>
            <a:ext cx="44386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>
            <a:spAutoFit/>
          </a:bodyPr>
          <a:lstStyle/>
          <a:p>
            <a:pPr algn="ctr" defTabSz="384175"/>
            <a:r>
              <a:rPr lang="en-US" b="1">
                <a:solidFill>
                  <a:srgbClr val="FFF959"/>
                </a:solidFill>
                <a:ea typeface="Gill Sans"/>
                <a:cs typeface="Gill Sans"/>
              </a:rPr>
              <a:t>Plateau de Calern Observatory</a:t>
            </a:r>
          </a:p>
        </p:txBody>
      </p:sp>
      <p:sp>
        <p:nvSpPr>
          <p:cNvPr id="178184" name="AutoShape 17"/>
          <p:cNvSpPr>
            <a:spLocks/>
          </p:cNvSpPr>
          <p:nvPr/>
        </p:nvSpPr>
        <p:spPr bwMode="auto">
          <a:xfrm>
            <a:off x="6418263" y="5000625"/>
            <a:ext cx="1790700" cy="322263"/>
          </a:xfrm>
          <a:prstGeom prst="borderCallout1">
            <a:avLst>
              <a:gd name="adj1" fmla="val 35468"/>
              <a:gd name="adj2" fmla="val -4255"/>
              <a:gd name="adj3" fmla="val -371921"/>
              <a:gd name="adj4" fmla="val -56472"/>
            </a:avLst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 type="triangle" w="med" len="med"/>
          </a:ln>
        </p:spPr>
        <p:txBody>
          <a:bodyPr wrap="none" lIns="38405" tIns="19202" rIns="38405" bIns="19202" anchor="ctr" anchorCtr="1">
            <a:spAutoFit/>
          </a:bodyPr>
          <a:lstStyle/>
          <a:p>
            <a:pPr algn="ctr" defTabSz="384175"/>
            <a:r>
              <a:rPr lang="fr-FR" sz="1800"/>
              <a:t>Omicron@C2PU</a:t>
            </a:r>
          </a:p>
        </p:txBody>
      </p:sp>
      <p:sp>
        <p:nvSpPr>
          <p:cNvPr id="178185" name="AutoShape 18"/>
          <p:cNvSpPr>
            <a:spLocks/>
          </p:cNvSpPr>
          <p:nvPr/>
        </p:nvSpPr>
        <p:spPr bwMode="auto">
          <a:xfrm>
            <a:off x="6235700" y="1276350"/>
            <a:ext cx="1676400" cy="322263"/>
          </a:xfrm>
          <a:prstGeom prst="borderCallout1">
            <a:avLst>
              <a:gd name="adj1" fmla="val 35468"/>
              <a:gd name="adj2" fmla="val 104546"/>
              <a:gd name="adj3" fmla="val 752218"/>
              <a:gd name="adj4" fmla="val 110324"/>
            </a:avLst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 type="triangle" w="med" len="med"/>
          </a:ln>
        </p:spPr>
        <p:txBody>
          <a:bodyPr wrap="none" lIns="38405" tIns="19202" rIns="38405" bIns="19202" anchor="ctr" anchorCtr="1">
            <a:spAutoFit/>
          </a:bodyPr>
          <a:lstStyle/>
          <a:p>
            <a:pPr algn="ctr" defTabSz="384175"/>
            <a:r>
              <a:rPr lang="fr-FR" sz="1800"/>
              <a:t>Epsilon@C2PU</a:t>
            </a:r>
          </a:p>
        </p:txBody>
      </p:sp>
      <p:sp>
        <p:nvSpPr>
          <p:cNvPr id="178186" name="AutoShape 19"/>
          <p:cNvSpPr>
            <a:spLocks/>
          </p:cNvSpPr>
          <p:nvPr/>
        </p:nvSpPr>
        <p:spPr bwMode="auto">
          <a:xfrm>
            <a:off x="2717800" y="1822450"/>
            <a:ext cx="695325" cy="322263"/>
          </a:xfrm>
          <a:prstGeom prst="borderCallout1">
            <a:avLst>
              <a:gd name="adj1" fmla="val 35468"/>
              <a:gd name="adj2" fmla="val -10958"/>
              <a:gd name="adj3" fmla="val 635468"/>
              <a:gd name="adj4" fmla="val -135616"/>
            </a:avLst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 type="triangle" w="med" len="med"/>
          </a:ln>
        </p:spPr>
        <p:txBody>
          <a:bodyPr wrap="none" lIns="38405" tIns="19202" rIns="38405" bIns="19202" anchor="ctr" anchorCtr="1">
            <a:spAutoFit/>
          </a:bodyPr>
          <a:lstStyle/>
          <a:p>
            <a:pPr algn="ctr" defTabSz="384175"/>
            <a:r>
              <a:rPr lang="fr-FR" sz="1800"/>
              <a:t>C2PU</a:t>
            </a:r>
          </a:p>
        </p:txBody>
      </p:sp>
      <p:grpSp>
        <p:nvGrpSpPr>
          <p:cNvPr id="178187" name="Group 20"/>
          <p:cNvGrpSpPr>
            <a:grpSpLocks/>
          </p:cNvGrpSpPr>
          <p:nvPr/>
        </p:nvGrpSpPr>
        <p:grpSpPr bwMode="auto">
          <a:xfrm>
            <a:off x="5165725" y="1762125"/>
            <a:ext cx="3757613" cy="587375"/>
            <a:chOff x="8767" y="2219"/>
            <a:chExt cx="6314" cy="740"/>
          </a:xfrm>
        </p:grpSpPr>
        <p:grpSp>
          <p:nvGrpSpPr>
            <p:cNvPr id="178191" name="Group 18"/>
            <p:cNvGrpSpPr>
              <a:grpSpLocks/>
            </p:cNvGrpSpPr>
            <p:nvPr/>
          </p:nvGrpSpPr>
          <p:grpSpPr bwMode="auto">
            <a:xfrm>
              <a:off x="14185" y="2219"/>
              <a:ext cx="896" cy="740"/>
              <a:chOff x="14185" y="2219"/>
              <a:chExt cx="896" cy="740"/>
            </a:xfrm>
          </p:grpSpPr>
          <p:sp>
            <p:nvSpPr>
              <p:cNvPr id="178195" name="Text Box 13"/>
              <p:cNvSpPr txBox="1">
                <a:spLocks noChangeArrowheads="1"/>
              </p:cNvSpPr>
              <p:nvPr/>
            </p:nvSpPr>
            <p:spPr bwMode="auto">
              <a:xfrm>
                <a:off x="14185" y="2219"/>
                <a:ext cx="896" cy="3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38405" tIns="19202" rIns="38405" bIns="19202">
                <a:spAutoFit/>
              </a:bodyPr>
              <a:lstStyle/>
              <a:p>
                <a:pPr defTabSz="384175"/>
                <a:r>
                  <a:rPr lang="fr-FR" sz="1700" b="1">
                    <a:solidFill>
                      <a:srgbClr val="FF0000"/>
                    </a:solidFill>
                  </a:rPr>
                  <a:t>East</a:t>
                </a:r>
              </a:p>
            </p:txBody>
          </p:sp>
          <p:sp>
            <p:nvSpPr>
              <p:cNvPr id="178196" name="AutoShape 12"/>
              <p:cNvSpPr>
                <a:spLocks noChangeArrowheads="1"/>
              </p:cNvSpPr>
              <p:nvPr/>
            </p:nvSpPr>
            <p:spPr bwMode="auto">
              <a:xfrm>
                <a:off x="14255" y="2653"/>
                <a:ext cx="615" cy="306"/>
              </a:xfrm>
              <a:prstGeom prst="rightArrow">
                <a:avLst>
                  <a:gd name="adj1" fmla="val 50000"/>
                  <a:gd name="adj2" fmla="val 50245"/>
                </a:avLst>
              </a:prstGeom>
              <a:solidFill>
                <a:srgbClr val="FF99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lIns="38405" tIns="19202" rIns="38405" bIns="19202" anchor="ctr"/>
              <a:lstStyle/>
              <a:p>
                <a:pPr defTabSz="384175"/>
                <a:endParaRPr lang="fr-FR"/>
              </a:p>
            </p:txBody>
          </p:sp>
        </p:grpSp>
        <p:grpSp>
          <p:nvGrpSpPr>
            <p:cNvPr id="178192" name="Group 19"/>
            <p:cNvGrpSpPr>
              <a:grpSpLocks/>
            </p:cNvGrpSpPr>
            <p:nvPr/>
          </p:nvGrpSpPr>
          <p:grpSpPr bwMode="auto">
            <a:xfrm>
              <a:off x="8767" y="2219"/>
              <a:ext cx="996" cy="740"/>
              <a:chOff x="8767" y="2219"/>
              <a:chExt cx="996" cy="740"/>
            </a:xfrm>
          </p:grpSpPr>
          <p:sp>
            <p:nvSpPr>
              <p:cNvPr id="178193" name="AutoShape 14"/>
              <p:cNvSpPr>
                <a:spLocks noChangeArrowheads="1"/>
              </p:cNvSpPr>
              <p:nvPr/>
            </p:nvSpPr>
            <p:spPr bwMode="auto">
              <a:xfrm>
                <a:off x="8882" y="2653"/>
                <a:ext cx="615" cy="306"/>
              </a:xfrm>
              <a:prstGeom prst="leftArrow">
                <a:avLst>
                  <a:gd name="adj1" fmla="val 50000"/>
                  <a:gd name="adj2" fmla="val 50245"/>
                </a:avLst>
              </a:prstGeom>
              <a:solidFill>
                <a:srgbClr val="FF99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lIns="38405" tIns="19202" rIns="38405" bIns="19202" anchor="ctr"/>
              <a:lstStyle/>
              <a:p>
                <a:pPr defTabSz="384175"/>
                <a:endParaRPr lang="fr-FR"/>
              </a:p>
            </p:txBody>
          </p:sp>
          <p:sp>
            <p:nvSpPr>
              <p:cNvPr id="178194" name="Text Box 15"/>
              <p:cNvSpPr txBox="1">
                <a:spLocks noChangeArrowheads="1"/>
              </p:cNvSpPr>
              <p:nvPr/>
            </p:nvSpPr>
            <p:spPr bwMode="auto">
              <a:xfrm>
                <a:off x="8767" y="2219"/>
                <a:ext cx="996" cy="3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38405" tIns="19202" rIns="38405" bIns="19202">
                <a:spAutoFit/>
              </a:bodyPr>
              <a:lstStyle/>
              <a:p>
                <a:pPr defTabSz="384175"/>
                <a:r>
                  <a:rPr lang="fr-FR" sz="1700" b="1">
                    <a:solidFill>
                      <a:srgbClr val="FF0000"/>
                    </a:solidFill>
                  </a:rPr>
                  <a:t>West</a:t>
                </a:r>
              </a:p>
            </p:txBody>
          </p:sp>
        </p:grpSp>
      </p:grpSp>
      <p:sp>
        <p:nvSpPr>
          <p:cNvPr id="178188" name="Rectangle 19"/>
          <p:cNvSpPr>
            <a:spLocks noChangeArrowheads="1"/>
          </p:cNvSpPr>
          <p:nvPr/>
        </p:nvSpPr>
        <p:spPr bwMode="auto">
          <a:xfrm>
            <a:off x="1660525" y="3898900"/>
            <a:ext cx="315913" cy="295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78189" name="Line 20"/>
          <p:cNvSpPr>
            <a:spLocks noChangeShapeType="1"/>
          </p:cNvSpPr>
          <p:nvPr/>
        </p:nvSpPr>
        <p:spPr bwMode="auto">
          <a:xfrm flipV="1">
            <a:off x="1965325" y="1712913"/>
            <a:ext cx="2879725" cy="21764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8190" name="Line 21"/>
          <p:cNvSpPr>
            <a:spLocks noChangeShapeType="1"/>
          </p:cNvSpPr>
          <p:nvPr/>
        </p:nvSpPr>
        <p:spPr bwMode="auto">
          <a:xfrm>
            <a:off x="1976438" y="4183063"/>
            <a:ext cx="2859087" cy="6937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1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25-09-2013</a:t>
            </a:r>
            <a:endParaRPr lang="fr-FR" smtClean="0"/>
          </a:p>
        </p:txBody>
      </p:sp>
      <p:sp>
        <p:nvSpPr>
          <p:cNvPr id="179202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r-FR" smtClean="0"/>
              <a:t>COST meeting "PPSW", Firenze; Sept. 23-26, 2013</a:t>
            </a:r>
          </a:p>
        </p:txBody>
      </p:sp>
      <p:sp>
        <p:nvSpPr>
          <p:cNvPr id="179203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C86ACEC1-0C54-4B35-83B6-2CAB3B42367E}" type="slidenum">
              <a:rPr lang="fr-FR" smtClean="0"/>
              <a:pPr/>
              <a:t>6</a:t>
            </a:fld>
            <a:endParaRPr lang="fr-FR" smtClean="0"/>
          </a:p>
        </p:txBody>
      </p:sp>
      <p:sp>
        <p:nvSpPr>
          <p:cNvPr id="179204" name="Rectangle 2"/>
          <p:cNvSpPr>
            <a:spLocks/>
          </p:cNvSpPr>
          <p:nvPr/>
        </p:nvSpPr>
        <p:spPr bwMode="auto">
          <a:xfrm>
            <a:off x="3489325" y="190500"/>
            <a:ext cx="2035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 defTabSz="384175"/>
            <a:r>
              <a:rPr lang="en-US" sz="3000" b="1">
                <a:solidFill>
                  <a:srgbClr val="FD9A00"/>
                </a:solidFill>
                <a:ea typeface="Gill Sans"/>
                <a:cs typeface="Gill Sans"/>
              </a:rPr>
              <a:t>What is it ?</a:t>
            </a:r>
          </a:p>
        </p:txBody>
      </p:sp>
      <p:sp>
        <p:nvSpPr>
          <p:cNvPr id="179205" name="Rectangle 3"/>
          <p:cNvSpPr>
            <a:spLocks/>
          </p:cNvSpPr>
          <p:nvPr/>
        </p:nvSpPr>
        <p:spPr bwMode="auto">
          <a:xfrm>
            <a:off x="223838" y="1012825"/>
            <a:ext cx="768508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defTabSz="384175"/>
            <a:r>
              <a:rPr lang="en-US" b="1">
                <a:solidFill>
                  <a:schemeClr val="tx1"/>
                </a:solidFill>
                <a:ea typeface="Gill Sans"/>
                <a:cs typeface="Gill Sans"/>
              </a:rPr>
              <a:t>Two </a:t>
            </a:r>
            <a:r>
              <a:rPr lang="en-US" b="1">
                <a:solidFill>
                  <a:srgbClr val="FFC671"/>
                </a:solidFill>
                <a:ea typeface="Gill Sans"/>
                <a:cs typeface="Gill Sans"/>
              </a:rPr>
              <a:t>104 cm telescopes</a:t>
            </a:r>
            <a:r>
              <a:rPr lang="en-US" b="1">
                <a:solidFill>
                  <a:schemeClr val="tx1"/>
                </a:solidFill>
                <a:ea typeface="Gill Sans"/>
                <a:cs typeface="Gill Sans"/>
              </a:rPr>
              <a:t> with </a:t>
            </a:r>
            <a:r>
              <a:rPr lang="en-US" b="1">
                <a:solidFill>
                  <a:srgbClr val="FFC671"/>
                </a:solidFill>
                <a:ea typeface="Gill Sans"/>
                <a:cs typeface="Gill Sans"/>
              </a:rPr>
              <a:t>yoke equatorial</a:t>
            </a:r>
            <a:r>
              <a:rPr lang="en-US" b="1">
                <a:solidFill>
                  <a:schemeClr val="tx1"/>
                </a:solidFill>
                <a:ea typeface="Gill Sans"/>
                <a:cs typeface="Gill Sans"/>
              </a:rPr>
              <a:t> mounts:</a:t>
            </a:r>
          </a:p>
        </p:txBody>
      </p:sp>
      <p:sp>
        <p:nvSpPr>
          <p:cNvPr id="179206" name="Rectangle 5"/>
          <p:cNvSpPr>
            <a:spLocks/>
          </p:cNvSpPr>
          <p:nvPr/>
        </p:nvSpPr>
        <p:spPr bwMode="auto">
          <a:xfrm>
            <a:off x="279400" y="1520825"/>
            <a:ext cx="8721725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defTabSz="384175">
              <a:buFontTx/>
              <a:buChar char="•"/>
            </a:pPr>
            <a:r>
              <a:rPr lang="en-US" sz="1800">
                <a:solidFill>
                  <a:schemeClr val="tx1"/>
                </a:solidFill>
                <a:ea typeface="Gill Sans"/>
                <a:cs typeface="Gill Sans"/>
              </a:rPr>
              <a:t> </a:t>
            </a:r>
            <a:r>
              <a:rPr lang="en-US" sz="1800" u="sng">
                <a:solidFill>
                  <a:schemeClr val="tx1"/>
                </a:solidFill>
                <a:ea typeface="Gill Sans"/>
                <a:cs typeface="Gill Sans"/>
              </a:rPr>
              <a:t>East “</a:t>
            </a:r>
            <a:r>
              <a:rPr lang="en-US" sz="1800" u="sng">
                <a:solidFill>
                  <a:srgbClr val="FFC671"/>
                </a:solidFill>
                <a:ea typeface="Gill Sans"/>
                <a:cs typeface="Gill Sans"/>
              </a:rPr>
              <a:t>Epsilon</a:t>
            </a:r>
            <a:r>
              <a:rPr lang="en-US" sz="1800" u="sng">
                <a:solidFill>
                  <a:schemeClr val="tx1"/>
                </a:solidFill>
                <a:ea typeface="Gill Sans"/>
                <a:cs typeface="Gill Sans"/>
              </a:rPr>
              <a:t>” Telescope:     </a:t>
            </a:r>
          </a:p>
          <a:p>
            <a:pPr defTabSz="384175"/>
            <a:r>
              <a:rPr lang="en-US" sz="1800">
                <a:solidFill>
                  <a:srgbClr val="FFFF00"/>
                </a:solidFill>
                <a:ea typeface="Gill Sans"/>
                <a:cs typeface="Gill Sans"/>
              </a:rPr>
              <a:t>   Cassegrain F/12.5</a:t>
            </a:r>
            <a:r>
              <a:rPr lang="en-US" sz="1800">
                <a:solidFill>
                  <a:schemeClr val="tx1"/>
                </a:solidFill>
                <a:ea typeface="Gill Sans"/>
                <a:cs typeface="Gill Sans"/>
              </a:rPr>
              <a:t> + </a:t>
            </a:r>
            <a:r>
              <a:rPr lang="en-US" sz="1800">
                <a:solidFill>
                  <a:srgbClr val="FF0000"/>
                </a:solidFill>
                <a:ea typeface="Gill Sans"/>
                <a:cs typeface="Gill Sans"/>
              </a:rPr>
              <a:t>“</a:t>
            </a:r>
            <a:r>
              <a:rPr lang="fr-FR" sz="1800">
                <a:solidFill>
                  <a:srgbClr val="FF0000"/>
                </a:solidFill>
                <a:ea typeface="Gill Sans"/>
                <a:cs typeface="Gill Sans"/>
              </a:rPr>
              <a:t>Coudé</a:t>
            </a:r>
            <a:r>
              <a:rPr lang="en-US" sz="1800">
                <a:solidFill>
                  <a:srgbClr val="FF0000"/>
                </a:solidFill>
                <a:ea typeface="Gill Sans"/>
                <a:cs typeface="Gill Sans"/>
              </a:rPr>
              <a:t>” F/30</a:t>
            </a:r>
            <a:r>
              <a:rPr lang="en-US" sz="1800">
                <a:solidFill>
                  <a:schemeClr val="tx1"/>
                </a:solidFill>
                <a:ea typeface="Gill Sans"/>
                <a:cs typeface="Gill Sans"/>
              </a:rPr>
              <a:t> (refurbishing in progress) </a:t>
            </a:r>
          </a:p>
          <a:p>
            <a:pPr defTabSz="384175">
              <a:buFontTx/>
              <a:buChar char="•"/>
            </a:pPr>
            <a:r>
              <a:rPr lang="en-US" sz="1800">
                <a:solidFill>
                  <a:schemeClr val="tx1"/>
                </a:solidFill>
                <a:ea typeface="Gill Sans"/>
                <a:cs typeface="Gill Sans"/>
              </a:rPr>
              <a:t> </a:t>
            </a:r>
            <a:r>
              <a:rPr lang="en-US" sz="1800" u="sng">
                <a:solidFill>
                  <a:schemeClr val="tx1"/>
                </a:solidFill>
                <a:ea typeface="Gill Sans"/>
                <a:cs typeface="Gill Sans"/>
              </a:rPr>
              <a:t>West “</a:t>
            </a:r>
            <a:r>
              <a:rPr lang="en-US" sz="1800" u="sng">
                <a:solidFill>
                  <a:srgbClr val="FFC671"/>
                </a:solidFill>
                <a:ea typeface="Gill Sans"/>
                <a:cs typeface="Gill Sans"/>
              </a:rPr>
              <a:t>Omicron</a:t>
            </a:r>
            <a:r>
              <a:rPr lang="en-US" sz="1800" u="sng">
                <a:solidFill>
                  <a:schemeClr val="tx1"/>
                </a:solidFill>
                <a:ea typeface="Gill Sans"/>
                <a:cs typeface="Gill Sans"/>
              </a:rPr>
              <a:t>” Telescope:  </a:t>
            </a:r>
          </a:p>
          <a:p>
            <a:pPr defTabSz="384175"/>
            <a:r>
              <a:rPr lang="en-US" sz="1800">
                <a:solidFill>
                  <a:srgbClr val="00FF00"/>
                </a:solidFill>
                <a:ea typeface="Gill Sans"/>
                <a:cs typeface="Gill Sans"/>
              </a:rPr>
              <a:t>   Primary F/3.2</a:t>
            </a:r>
            <a:r>
              <a:rPr lang="en-US" sz="1800">
                <a:solidFill>
                  <a:schemeClr val="tx1"/>
                </a:solidFill>
                <a:ea typeface="Gill Sans"/>
                <a:cs typeface="Gill Sans"/>
              </a:rPr>
              <a:t> + </a:t>
            </a:r>
            <a:r>
              <a:rPr lang="en-US" sz="1800">
                <a:solidFill>
                  <a:srgbClr val="FFFF00"/>
                </a:solidFill>
                <a:ea typeface="Gill Sans"/>
                <a:cs typeface="Gill Sans"/>
              </a:rPr>
              <a:t>Cassegrain F/12.5</a:t>
            </a:r>
            <a:r>
              <a:rPr lang="en-US" sz="1800">
                <a:solidFill>
                  <a:schemeClr val="tx1"/>
                </a:solidFill>
                <a:ea typeface="Gill Sans"/>
                <a:cs typeface="Gill Sans"/>
              </a:rPr>
              <a:t> (in operation now)</a:t>
            </a:r>
          </a:p>
        </p:txBody>
      </p:sp>
      <p:grpSp>
        <p:nvGrpSpPr>
          <p:cNvPr id="179207" name="Group 12"/>
          <p:cNvGrpSpPr>
            <a:grpSpLocks/>
          </p:cNvGrpSpPr>
          <p:nvPr/>
        </p:nvGrpSpPr>
        <p:grpSpPr bwMode="auto">
          <a:xfrm>
            <a:off x="287338" y="2843213"/>
            <a:ext cx="8594725" cy="3344862"/>
            <a:chOff x="181" y="1476"/>
            <a:chExt cx="5414" cy="2465"/>
          </a:xfrm>
        </p:grpSpPr>
        <p:pic>
          <p:nvPicPr>
            <p:cNvPr id="179209" name="Picture 8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81" y="1476"/>
              <a:ext cx="2567" cy="246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179210" name="Image 4" descr="DSC_3103.JP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066" y="1476"/>
              <a:ext cx="2529" cy="2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9211" name="Line 6"/>
            <p:cNvSpPr>
              <a:spLocks noChangeShapeType="1"/>
            </p:cNvSpPr>
            <p:nvPr/>
          </p:nvSpPr>
          <p:spPr bwMode="auto">
            <a:xfrm rot="10800000" flipH="1" flipV="1">
              <a:off x="2747" y="1479"/>
              <a:ext cx="810" cy="106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79212" name="Line 7"/>
            <p:cNvSpPr>
              <a:spLocks noChangeShapeType="1"/>
            </p:cNvSpPr>
            <p:nvPr/>
          </p:nvSpPr>
          <p:spPr bwMode="auto">
            <a:xfrm flipV="1">
              <a:off x="2750" y="2670"/>
              <a:ext cx="817" cy="126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179208" name="Text Box 13"/>
          <p:cNvSpPr txBox="1">
            <a:spLocks noChangeArrowheads="1"/>
          </p:cNvSpPr>
          <p:nvPr/>
        </p:nvSpPr>
        <p:spPr bwMode="auto">
          <a:xfrm>
            <a:off x="6759575" y="1789113"/>
            <a:ext cx="2244725" cy="831850"/>
          </a:xfrm>
          <a:prstGeom prst="rect">
            <a:avLst/>
          </a:prstGeom>
          <a:solidFill>
            <a:schemeClr val="bg1"/>
          </a:solidFill>
          <a:ln w="9525">
            <a:solidFill>
              <a:srgbClr val="FFC67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FC671"/>
                </a:solidFill>
              </a:rPr>
              <a:t>Also known as:</a:t>
            </a:r>
          </a:p>
          <a:p>
            <a:pPr algn="ctr"/>
            <a:r>
              <a:rPr lang="en-US">
                <a:solidFill>
                  <a:srgbClr val="FFC671"/>
                </a:solidFill>
              </a:rPr>
              <a:t>“ V.S.T ” ;-)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5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25-09-2013</a:t>
            </a:r>
            <a:endParaRPr lang="fr-FR" smtClean="0"/>
          </a:p>
        </p:txBody>
      </p:sp>
      <p:sp>
        <p:nvSpPr>
          <p:cNvPr id="180226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r-FR" smtClean="0"/>
              <a:t>COST meeting "PPSW", Firenze; Sept. 23-26, 2013</a:t>
            </a:r>
          </a:p>
        </p:txBody>
      </p:sp>
      <p:sp>
        <p:nvSpPr>
          <p:cNvPr id="180227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C72D1429-C15E-4835-A85C-6606D7AC278C}" type="slidenum">
              <a:rPr lang="fr-FR" smtClean="0"/>
              <a:pPr/>
              <a:t>7</a:t>
            </a:fld>
            <a:endParaRPr lang="fr-FR" smtClean="0"/>
          </a:p>
        </p:txBody>
      </p:sp>
      <p:pic>
        <p:nvPicPr>
          <p:cNvPr id="180228" name="Picture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2376488"/>
            <a:ext cx="2114550" cy="354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0229" name="Picture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8" y="2381250"/>
            <a:ext cx="2114550" cy="347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0230" name="Picture 3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92875" y="2401888"/>
            <a:ext cx="2020888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0231" name="Rectangle 4"/>
          <p:cNvSpPr>
            <a:spLocks/>
          </p:cNvSpPr>
          <p:nvPr/>
        </p:nvSpPr>
        <p:spPr bwMode="auto">
          <a:xfrm>
            <a:off x="6061075" y="3690938"/>
            <a:ext cx="3175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 defTabSz="384175"/>
            <a:r>
              <a:rPr lang="en-US" sz="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 </a:t>
            </a:r>
          </a:p>
          <a:p>
            <a:pPr algn="ctr" defTabSz="384175"/>
            <a:endParaRPr lang="en-US">
              <a:solidFill>
                <a:schemeClr val="tx1"/>
              </a:solidFill>
              <a:ea typeface="Gill Sans"/>
              <a:cs typeface="Gill Sans"/>
            </a:endParaRPr>
          </a:p>
        </p:txBody>
      </p:sp>
      <p:sp>
        <p:nvSpPr>
          <p:cNvPr id="180232" name="Accolade ouvrante 2"/>
          <p:cNvSpPr>
            <a:spLocks/>
          </p:cNvSpPr>
          <p:nvPr/>
        </p:nvSpPr>
        <p:spPr bwMode="auto">
          <a:xfrm rot="5400000">
            <a:off x="2791619" y="78581"/>
            <a:ext cx="323850" cy="3938588"/>
          </a:xfrm>
          <a:prstGeom prst="leftBrace">
            <a:avLst>
              <a:gd name="adj1" fmla="val 2703"/>
              <a:gd name="adj2" fmla="val 50000"/>
            </a:avLst>
          </a:prstGeom>
          <a:noFill/>
          <a:ln w="38100">
            <a:solidFill>
              <a:srgbClr val="FFC671"/>
            </a:solidFill>
            <a:round/>
            <a:headEnd/>
            <a:tailEnd/>
          </a:ln>
        </p:spPr>
        <p:txBody>
          <a:bodyPr lIns="38405" tIns="19202" rIns="38405" bIns="19202"/>
          <a:lstStyle/>
          <a:p>
            <a:pPr algn="ctr" defTabSz="384175"/>
            <a:endParaRPr lang="fr-FR"/>
          </a:p>
        </p:txBody>
      </p:sp>
      <p:sp>
        <p:nvSpPr>
          <p:cNvPr id="180233" name="Accolade ouvrante 13"/>
          <p:cNvSpPr>
            <a:spLocks/>
          </p:cNvSpPr>
          <p:nvPr/>
        </p:nvSpPr>
        <p:spPr bwMode="auto">
          <a:xfrm rot="5400000">
            <a:off x="6087269" y="-97631"/>
            <a:ext cx="290512" cy="4184650"/>
          </a:xfrm>
          <a:prstGeom prst="leftBrace">
            <a:avLst>
              <a:gd name="adj1" fmla="val 8603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lIns="38405" tIns="19202" rIns="38405" bIns="19202"/>
          <a:lstStyle/>
          <a:p>
            <a:pPr algn="ctr" defTabSz="384175"/>
            <a:endParaRPr lang="fr-FR"/>
          </a:p>
        </p:txBody>
      </p:sp>
      <p:sp>
        <p:nvSpPr>
          <p:cNvPr id="180234" name="Text Box 15"/>
          <p:cNvSpPr txBox="1">
            <a:spLocks noChangeArrowheads="1"/>
          </p:cNvSpPr>
          <p:nvPr/>
        </p:nvSpPr>
        <p:spPr bwMode="auto">
          <a:xfrm>
            <a:off x="36513" y="5822950"/>
            <a:ext cx="2755900" cy="5556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38405" tIns="19202" rIns="38405" bIns="19202">
            <a:spAutoFit/>
          </a:bodyPr>
          <a:lstStyle/>
          <a:p>
            <a:pPr algn="ctr" defTabSz="384175"/>
            <a:r>
              <a:rPr lang="en-US" sz="1700"/>
              <a:t>Primary F/3.2 focus</a:t>
            </a:r>
          </a:p>
          <a:p>
            <a:pPr algn="ctr" defTabSz="384175"/>
            <a:r>
              <a:rPr lang="en-US" sz="1700"/>
              <a:t>with 3-lens Wynne corrector</a:t>
            </a:r>
          </a:p>
        </p:txBody>
      </p:sp>
      <p:sp>
        <p:nvSpPr>
          <p:cNvPr id="180235" name="Text Box 17"/>
          <p:cNvSpPr txBox="1">
            <a:spLocks noChangeArrowheads="1"/>
          </p:cNvSpPr>
          <p:nvPr/>
        </p:nvSpPr>
        <p:spPr bwMode="auto">
          <a:xfrm>
            <a:off x="3390900" y="5822950"/>
            <a:ext cx="2363788" cy="5556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38405" tIns="19202" rIns="38405" bIns="19202">
            <a:spAutoFit/>
          </a:bodyPr>
          <a:lstStyle/>
          <a:p>
            <a:pPr algn="ctr" defTabSz="384175"/>
            <a:r>
              <a:rPr lang="en-US" sz="1700"/>
              <a:t>Secondary F/12.5 focus</a:t>
            </a:r>
          </a:p>
          <a:p>
            <a:pPr algn="ctr" defTabSz="384175"/>
            <a:r>
              <a:rPr lang="en-US" sz="1700"/>
              <a:t>(Cassegrain)</a:t>
            </a:r>
          </a:p>
        </p:txBody>
      </p:sp>
      <p:sp>
        <p:nvSpPr>
          <p:cNvPr id="180236" name="Text Box 18"/>
          <p:cNvSpPr txBox="1">
            <a:spLocks noChangeArrowheads="1"/>
          </p:cNvSpPr>
          <p:nvPr/>
        </p:nvSpPr>
        <p:spPr bwMode="auto">
          <a:xfrm>
            <a:off x="6608763" y="5822950"/>
            <a:ext cx="1785937" cy="2968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38405" tIns="19202" rIns="38405" bIns="19202">
            <a:spAutoFit/>
          </a:bodyPr>
          <a:lstStyle/>
          <a:p>
            <a:pPr algn="ctr" defTabSz="384175"/>
            <a:r>
              <a:rPr lang="fr-FR" sz="1700"/>
              <a:t>Coudé</a:t>
            </a:r>
            <a:r>
              <a:rPr lang="en-US" sz="1700"/>
              <a:t> F/30 focus</a:t>
            </a:r>
          </a:p>
        </p:txBody>
      </p:sp>
      <p:sp>
        <p:nvSpPr>
          <p:cNvPr id="180237" name="Text Box 19"/>
          <p:cNvSpPr txBox="1">
            <a:spLocks noChangeArrowheads="1"/>
          </p:cNvSpPr>
          <p:nvPr/>
        </p:nvSpPr>
        <p:spPr bwMode="auto">
          <a:xfrm>
            <a:off x="2052638" y="1433513"/>
            <a:ext cx="1981200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8405" tIns="19202" rIns="38405" bIns="19202">
            <a:spAutoFit/>
          </a:bodyPr>
          <a:lstStyle/>
          <a:p>
            <a:pPr defTabSz="384175"/>
            <a:r>
              <a:rPr lang="en-US" sz="1800">
                <a:solidFill>
                  <a:srgbClr val="FFC671"/>
                </a:solidFill>
              </a:rPr>
              <a:t>Omicron telescope</a:t>
            </a:r>
          </a:p>
        </p:txBody>
      </p:sp>
      <p:sp>
        <p:nvSpPr>
          <p:cNvPr id="180238" name="Text Box 20"/>
          <p:cNvSpPr txBox="1">
            <a:spLocks noChangeArrowheads="1"/>
          </p:cNvSpPr>
          <p:nvPr/>
        </p:nvSpPr>
        <p:spPr bwMode="auto">
          <a:xfrm>
            <a:off x="5370513" y="1433513"/>
            <a:ext cx="1866900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8405" tIns="19202" rIns="38405" bIns="19202">
            <a:spAutoFit/>
          </a:bodyPr>
          <a:lstStyle/>
          <a:p>
            <a:pPr defTabSz="384175"/>
            <a:r>
              <a:rPr lang="en-US" sz="1800"/>
              <a:t>Epsilon telescope</a:t>
            </a:r>
          </a:p>
        </p:txBody>
      </p:sp>
      <p:sp>
        <p:nvSpPr>
          <p:cNvPr id="180239" name="Rectangle 2"/>
          <p:cNvSpPr>
            <a:spLocks/>
          </p:cNvSpPr>
          <p:nvPr/>
        </p:nvSpPr>
        <p:spPr bwMode="auto">
          <a:xfrm>
            <a:off x="3552825" y="190500"/>
            <a:ext cx="2035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 defTabSz="384175"/>
            <a:r>
              <a:rPr lang="en-US" sz="3000" b="1">
                <a:solidFill>
                  <a:srgbClr val="FD9A00"/>
                </a:solidFill>
                <a:ea typeface="Gill Sans"/>
                <a:cs typeface="Gill Sans"/>
              </a:rPr>
              <a:t>What is it ?</a:t>
            </a:r>
          </a:p>
        </p:txBody>
      </p:sp>
      <p:sp>
        <p:nvSpPr>
          <p:cNvPr id="180240" name="Text Box 19"/>
          <p:cNvSpPr txBox="1">
            <a:spLocks noChangeArrowheads="1"/>
          </p:cNvSpPr>
          <p:nvPr/>
        </p:nvSpPr>
        <p:spPr bwMode="auto">
          <a:xfrm>
            <a:off x="2447925" y="898525"/>
            <a:ext cx="4232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384175"/>
            <a:r>
              <a:rPr lang="en-US">
                <a:solidFill>
                  <a:srgbClr val="FF0000"/>
                </a:solidFill>
              </a:rPr>
              <a:t>A “Swiss Knife” for Astronomy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49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25-09-2013</a:t>
            </a:r>
            <a:endParaRPr lang="fr-FR" smtClean="0"/>
          </a:p>
        </p:txBody>
      </p:sp>
      <p:sp>
        <p:nvSpPr>
          <p:cNvPr id="181250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r-FR" smtClean="0"/>
              <a:t>COST meeting "PPSW", Firenze; Sept. 23-26, 2013</a:t>
            </a:r>
          </a:p>
        </p:txBody>
      </p:sp>
      <p:sp>
        <p:nvSpPr>
          <p:cNvPr id="181251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064C4F26-6DA0-460B-8FF1-E2C6E99963BA}" type="slidenum">
              <a:rPr lang="fr-FR" smtClean="0"/>
              <a:pPr/>
              <a:t>8</a:t>
            </a:fld>
            <a:endParaRPr lang="fr-FR" smtClean="0"/>
          </a:p>
        </p:txBody>
      </p:sp>
      <p:sp>
        <p:nvSpPr>
          <p:cNvPr id="181252" name="Rectangle 1"/>
          <p:cNvSpPr>
            <a:spLocks/>
          </p:cNvSpPr>
          <p:nvPr/>
        </p:nvSpPr>
        <p:spPr bwMode="auto">
          <a:xfrm>
            <a:off x="3171825" y="209550"/>
            <a:ext cx="2778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 defTabSz="384175"/>
            <a:r>
              <a:rPr lang="en-US" sz="3000" b="1">
                <a:solidFill>
                  <a:srgbClr val="FD9A00"/>
                </a:solidFill>
                <a:ea typeface="Gill Sans"/>
                <a:cs typeface="Gill Sans"/>
              </a:rPr>
              <a:t>How we did it ?</a:t>
            </a:r>
          </a:p>
        </p:txBody>
      </p:sp>
      <p:sp>
        <p:nvSpPr>
          <p:cNvPr id="181253" name="Rectangle 3"/>
          <p:cNvSpPr>
            <a:spLocks/>
          </p:cNvSpPr>
          <p:nvPr/>
        </p:nvSpPr>
        <p:spPr bwMode="auto">
          <a:xfrm>
            <a:off x="641350" y="949325"/>
            <a:ext cx="1219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r" defTabSz="384175"/>
            <a:r>
              <a:rPr lang="en-US">
                <a:solidFill>
                  <a:srgbClr val="FFFF33"/>
                </a:solidFill>
                <a:ea typeface="Gill Sans"/>
                <a:cs typeface="Gill Sans"/>
              </a:rPr>
              <a:t>We had :</a:t>
            </a:r>
          </a:p>
        </p:txBody>
      </p:sp>
      <p:sp>
        <p:nvSpPr>
          <p:cNvPr id="181254" name="Rectangle 4"/>
          <p:cNvSpPr>
            <a:spLocks/>
          </p:cNvSpPr>
          <p:nvPr/>
        </p:nvSpPr>
        <p:spPr bwMode="auto">
          <a:xfrm>
            <a:off x="1970088" y="949325"/>
            <a:ext cx="659447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marL="287338" indent="-287338" defTabSz="384175">
              <a:buSzPct val="125000"/>
              <a:buFont typeface="Wingdings" pitchFamily="2" charset="2"/>
              <a:buChar char="ü"/>
            </a:pPr>
            <a:r>
              <a:rPr lang="en-US" sz="2000">
                <a:solidFill>
                  <a:schemeClr val="tx1"/>
                </a:solidFill>
                <a:ea typeface="Gill Sans"/>
                <a:cs typeface="Gill Sans"/>
              </a:rPr>
              <a:t> Two telescopes (mounts + domes) without optics</a:t>
            </a:r>
          </a:p>
          <a:p>
            <a:pPr marL="287338" indent="-287338" defTabSz="384175">
              <a:buFont typeface="Wingdings" pitchFamily="2" charset="2"/>
              <a:buChar char="ü"/>
            </a:pPr>
            <a:r>
              <a:rPr lang="en-US" sz="2000">
                <a:solidFill>
                  <a:schemeClr val="tx1"/>
                </a:solidFill>
                <a:ea typeface="Gill Sans"/>
                <a:cs typeface="Gill Sans"/>
              </a:rPr>
              <a:t> Originally for interferometry: very stable yoke mounts</a:t>
            </a:r>
            <a:br>
              <a:rPr lang="en-US" sz="2000">
                <a:solidFill>
                  <a:schemeClr val="tx1"/>
                </a:solidFill>
                <a:ea typeface="Gill Sans"/>
                <a:cs typeface="Gill Sans"/>
              </a:rPr>
            </a:br>
            <a:r>
              <a:rPr lang="en-US" sz="2000">
                <a:solidFill>
                  <a:schemeClr val="tx1"/>
                </a:solidFill>
                <a:ea typeface="Gill Sans"/>
                <a:cs typeface="Gill Sans"/>
              </a:rPr>
              <a:t> (but pointing limitations)</a:t>
            </a:r>
          </a:p>
          <a:p>
            <a:pPr marL="287338" indent="-287338" defTabSz="384175">
              <a:buSzPct val="125000"/>
              <a:buFont typeface="Wingdings" pitchFamily="2" charset="2"/>
              <a:buChar char="ü"/>
            </a:pPr>
            <a:r>
              <a:rPr lang="en-US" sz="2000">
                <a:solidFill>
                  <a:schemeClr val="tx1"/>
                </a:solidFill>
                <a:ea typeface="Gill Sans"/>
                <a:cs typeface="Gill Sans"/>
              </a:rPr>
              <a:t> Two Zerodur® blanks (108cm)</a:t>
            </a:r>
          </a:p>
          <a:p>
            <a:pPr marL="287338" indent="-287338" defTabSz="384175">
              <a:buSzPct val="125000"/>
              <a:buFont typeface="Wingdings" pitchFamily="2" charset="2"/>
              <a:buChar char="ü"/>
            </a:pPr>
            <a:r>
              <a:rPr lang="en-US" sz="2000">
                <a:solidFill>
                  <a:schemeClr val="tx1"/>
                </a:solidFill>
                <a:ea typeface="Gill Sans"/>
                <a:cs typeface="Gill Sans"/>
              </a:rPr>
              <a:t> David Vernet (</a:t>
            </a:r>
            <a:r>
              <a:rPr lang="fr-FR" sz="2000">
                <a:solidFill>
                  <a:schemeClr val="tx1"/>
                </a:solidFill>
                <a:ea typeface="Gill Sans"/>
                <a:cs typeface="Gill Sans"/>
              </a:rPr>
              <a:t>Collège de France</a:t>
            </a:r>
            <a:r>
              <a:rPr lang="en-US" sz="2000">
                <a:solidFill>
                  <a:schemeClr val="tx1"/>
                </a:solidFill>
                <a:ea typeface="Gill Sans"/>
                <a:cs typeface="Gill Sans"/>
              </a:rPr>
              <a:t>): polished several </a:t>
            </a:r>
          </a:p>
          <a:p>
            <a:pPr marL="287338" indent="-287338" defTabSz="384175">
              <a:buSzPct val="125000"/>
              <a:buFont typeface="Wingdings" pitchFamily="2" charset="2"/>
              <a:buNone/>
            </a:pPr>
            <a:r>
              <a:rPr lang="en-US" sz="2000">
                <a:solidFill>
                  <a:schemeClr val="tx1"/>
                </a:solidFill>
                <a:ea typeface="Gill Sans"/>
                <a:cs typeface="Gill Sans"/>
              </a:rPr>
              <a:t>     high quality mirrors for A. Labeyrie…</a:t>
            </a:r>
          </a:p>
          <a:p>
            <a:pPr marL="287338" indent="-287338" defTabSz="384175">
              <a:buSzPct val="125000"/>
              <a:buFont typeface="Wingdings" pitchFamily="2" charset="2"/>
              <a:buChar char="ü"/>
            </a:pPr>
            <a:r>
              <a:rPr lang="en-US" sz="2000">
                <a:solidFill>
                  <a:schemeClr val="tx1"/>
                </a:solidFill>
                <a:ea typeface="Gill Sans"/>
                <a:cs typeface="Gill Sans"/>
              </a:rPr>
              <a:t> Two workshops for mechanical design and construction</a:t>
            </a:r>
          </a:p>
          <a:p>
            <a:pPr marL="287338" indent="-287338" defTabSz="384175">
              <a:buSzPct val="125000"/>
              <a:buFont typeface="Wingdings" pitchFamily="2" charset="2"/>
              <a:buChar char="ü"/>
            </a:pPr>
            <a:r>
              <a:rPr lang="en-US" sz="2000">
                <a:solidFill>
                  <a:schemeClr val="tx1"/>
                </a:solidFill>
                <a:ea typeface="Gill Sans"/>
                <a:cs typeface="Gill Sans"/>
              </a:rPr>
              <a:t> One “Hotel” with about 24 beds + Catering service</a:t>
            </a:r>
          </a:p>
          <a:p>
            <a:pPr marL="287338" indent="-287338" defTabSz="384175">
              <a:buSzPct val="125000"/>
              <a:buFont typeface="Wingdings" pitchFamily="2" charset="2"/>
              <a:buChar char="ü"/>
            </a:pPr>
            <a:r>
              <a:rPr lang="en-US" sz="2000">
                <a:solidFill>
                  <a:schemeClr val="tx1"/>
                </a:solidFill>
                <a:ea typeface="Gill Sans"/>
                <a:cs typeface="Gill Sans"/>
              </a:rPr>
              <a:t> Collaboration with A. Cellino </a:t>
            </a:r>
            <a:r>
              <a:rPr lang="en-US" sz="2000" i="1">
                <a:solidFill>
                  <a:schemeClr val="tx1"/>
                </a:solidFill>
                <a:ea typeface="Gill Sans"/>
                <a:cs typeface="Gill Sans"/>
              </a:rPr>
              <a:t>et al.</a:t>
            </a:r>
          </a:p>
        </p:txBody>
      </p:sp>
      <p:sp>
        <p:nvSpPr>
          <p:cNvPr id="181255" name="Rectangle 5"/>
          <p:cNvSpPr>
            <a:spLocks/>
          </p:cNvSpPr>
          <p:nvPr/>
        </p:nvSpPr>
        <p:spPr bwMode="auto">
          <a:xfrm>
            <a:off x="573088" y="5259388"/>
            <a:ext cx="12874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>
            <a:spAutoFit/>
          </a:bodyPr>
          <a:lstStyle/>
          <a:p>
            <a:pPr algn="r" defTabSz="384175"/>
            <a:r>
              <a:rPr lang="en-US">
                <a:solidFill>
                  <a:srgbClr val="FFFF33"/>
                </a:solidFill>
                <a:ea typeface="Gill Sans"/>
                <a:cs typeface="Gill Sans"/>
              </a:rPr>
              <a:t>We plan :</a:t>
            </a:r>
          </a:p>
        </p:txBody>
      </p:sp>
      <p:sp>
        <p:nvSpPr>
          <p:cNvPr id="181256" name="Rectangle 6"/>
          <p:cNvSpPr>
            <a:spLocks/>
          </p:cNvSpPr>
          <p:nvPr/>
        </p:nvSpPr>
        <p:spPr bwMode="auto">
          <a:xfrm>
            <a:off x="1970088" y="5259388"/>
            <a:ext cx="56197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marL="287338" indent="-287338" defTabSz="384175">
              <a:buSzPct val="125000"/>
              <a:buFont typeface="Wingdings" pitchFamily="2" charset="2"/>
              <a:buChar char="Ø"/>
            </a:pPr>
            <a:r>
              <a:rPr lang="en-US" sz="2000">
                <a:solidFill>
                  <a:schemeClr val="tx1"/>
                </a:solidFill>
                <a:ea typeface="Gill Sans"/>
                <a:cs typeface="Gill Sans"/>
              </a:rPr>
              <a:t> Full-remote control of the West Telescope</a:t>
            </a:r>
          </a:p>
          <a:p>
            <a:pPr marL="287338" indent="-287338" defTabSz="384175">
              <a:buSzPct val="125000"/>
              <a:buFont typeface="Wingdings" pitchFamily="2" charset="2"/>
              <a:buChar char="Ø"/>
            </a:pPr>
            <a:r>
              <a:rPr lang="en-US" sz="2000">
                <a:solidFill>
                  <a:schemeClr val="tx1"/>
                </a:solidFill>
                <a:ea typeface="Gill Sans"/>
                <a:cs typeface="Gill Sans"/>
              </a:rPr>
              <a:t> Second telescope (East, Epsilon) fully featured</a:t>
            </a:r>
          </a:p>
          <a:p>
            <a:pPr marL="287338" indent="-287338" defTabSz="384175">
              <a:buSzPct val="125000"/>
              <a:buFont typeface="Wingdings" pitchFamily="2" charset="2"/>
              <a:buChar char="Ø"/>
            </a:pPr>
            <a:r>
              <a:rPr lang="en-US" sz="2000">
                <a:solidFill>
                  <a:schemeClr val="tx1"/>
                </a:solidFill>
                <a:ea typeface="Gill Sans"/>
                <a:cs typeface="Gill Sans"/>
              </a:rPr>
              <a:t> PISCO speckle camera on it</a:t>
            </a:r>
          </a:p>
        </p:txBody>
      </p:sp>
      <p:sp>
        <p:nvSpPr>
          <p:cNvPr id="181257" name="Rectangle 3"/>
          <p:cNvSpPr>
            <a:spLocks/>
          </p:cNvSpPr>
          <p:nvPr/>
        </p:nvSpPr>
        <p:spPr bwMode="auto">
          <a:xfrm>
            <a:off x="536575" y="4083050"/>
            <a:ext cx="1371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r" defTabSz="384175"/>
            <a:r>
              <a:rPr lang="en-US">
                <a:solidFill>
                  <a:srgbClr val="FFFF33"/>
                </a:solidFill>
                <a:ea typeface="Gill Sans"/>
                <a:cs typeface="Gill Sans"/>
              </a:rPr>
              <a:t>We have :</a:t>
            </a:r>
          </a:p>
        </p:txBody>
      </p:sp>
      <p:sp>
        <p:nvSpPr>
          <p:cNvPr id="181258" name="Rectangle 4"/>
          <p:cNvSpPr>
            <a:spLocks/>
          </p:cNvSpPr>
          <p:nvPr/>
        </p:nvSpPr>
        <p:spPr bwMode="auto">
          <a:xfrm>
            <a:off x="1970088" y="4083050"/>
            <a:ext cx="660241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marL="287338" indent="-287338" defTabSz="384175">
              <a:buSzPct val="125000"/>
              <a:buFont typeface="Wingdings" pitchFamily="2" charset="2"/>
              <a:buChar char="ü"/>
            </a:pPr>
            <a:r>
              <a:rPr lang="en-US" sz="2000">
                <a:solidFill>
                  <a:schemeClr val="tx1"/>
                </a:solidFill>
                <a:ea typeface="Gill Sans"/>
                <a:cs typeface="Gill Sans"/>
              </a:rPr>
              <a:t> One telescope (West, Omicron) completely refurbished </a:t>
            </a:r>
          </a:p>
          <a:p>
            <a:pPr marL="287338" indent="-287338" defTabSz="384175">
              <a:buSzPct val="125000"/>
              <a:buFont typeface="Wingdings" pitchFamily="2" charset="2"/>
              <a:buChar char="ü"/>
            </a:pPr>
            <a:r>
              <a:rPr lang="en-US" sz="2000">
                <a:solidFill>
                  <a:schemeClr val="tx1"/>
                </a:solidFill>
                <a:ea typeface="Gill Sans"/>
                <a:cs typeface="Gill Sans"/>
              </a:rPr>
              <a:t> Semi-remote controlled through internet</a:t>
            </a:r>
          </a:p>
          <a:p>
            <a:pPr marL="287338" indent="-287338" defTabSz="384175">
              <a:buSzPct val="125000"/>
              <a:buFont typeface="Wingdings" pitchFamily="2" charset="2"/>
              <a:buChar char="ü"/>
            </a:pPr>
            <a:r>
              <a:rPr lang="en-US" sz="2000">
                <a:solidFill>
                  <a:schemeClr val="tx1"/>
                </a:solidFill>
                <a:ea typeface="Gill Sans"/>
                <a:cs typeface="Gill Sans"/>
              </a:rPr>
              <a:t> CAPS polarimeter on it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3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25-09-2013</a:t>
            </a:r>
            <a:endParaRPr lang="fr-FR" smtClean="0"/>
          </a:p>
        </p:txBody>
      </p:sp>
      <p:sp>
        <p:nvSpPr>
          <p:cNvPr id="182274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r-FR" smtClean="0"/>
              <a:t>COST meeting "PPSW", Firenze; Sept. 23-26, 2013</a:t>
            </a:r>
          </a:p>
        </p:txBody>
      </p:sp>
      <p:sp>
        <p:nvSpPr>
          <p:cNvPr id="182275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27811929-2860-4475-A2C8-E04E58E7B080}" type="slidenum">
              <a:rPr lang="fr-FR" smtClean="0"/>
              <a:pPr/>
              <a:t>9</a:t>
            </a:fld>
            <a:endParaRPr lang="fr-FR" smtClean="0"/>
          </a:p>
        </p:txBody>
      </p:sp>
      <p:sp>
        <p:nvSpPr>
          <p:cNvPr id="182276" name="Rectangle 1"/>
          <p:cNvSpPr>
            <a:spLocks/>
          </p:cNvSpPr>
          <p:nvPr/>
        </p:nvSpPr>
        <p:spPr bwMode="auto">
          <a:xfrm>
            <a:off x="2825750" y="190500"/>
            <a:ext cx="3432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>
            <a:spAutoFit/>
          </a:bodyPr>
          <a:lstStyle/>
          <a:p>
            <a:pPr algn="ctr" defTabSz="384175"/>
            <a:r>
              <a:rPr lang="en-US" sz="3000" b="1">
                <a:solidFill>
                  <a:srgbClr val="FD9A00"/>
                </a:solidFill>
                <a:ea typeface="Gill Sans"/>
                <a:cs typeface="Gill Sans"/>
              </a:rPr>
              <a:t>Who participated ?</a:t>
            </a:r>
          </a:p>
        </p:txBody>
      </p:sp>
      <p:pic>
        <p:nvPicPr>
          <p:cNvPr id="182277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0350" y="2060575"/>
            <a:ext cx="1052513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2278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1700" y="1093788"/>
            <a:ext cx="2308225" cy="83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2279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73163" y="3344863"/>
            <a:ext cx="1766887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2280" name="Picture 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50950" y="4365625"/>
            <a:ext cx="160972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2281" name="Text Box 13"/>
          <p:cNvSpPr txBox="1">
            <a:spLocks noChangeArrowheads="1"/>
          </p:cNvSpPr>
          <p:nvPr/>
        </p:nvSpPr>
        <p:spPr bwMode="auto">
          <a:xfrm>
            <a:off x="3708400" y="1281113"/>
            <a:ext cx="43545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/>
              <a:t>Observatoire de la C</a:t>
            </a:r>
            <a:r>
              <a:rPr lang="fr-FR">
                <a:sym typeface="Symbol" pitchFamily="18" charset="2"/>
              </a:rPr>
              <a:t>ôte d’Azur</a:t>
            </a:r>
          </a:p>
        </p:txBody>
      </p:sp>
      <p:sp>
        <p:nvSpPr>
          <p:cNvPr id="182282" name="Text Box 14"/>
          <p:cNvSpPr txBox="1">
            <a:spLocks noChangeArrowheads="1"/>
          </p:cNvSpPr>
          <p:nvPr/>
        </p:nvSpPr>
        <p:spPr bwMode="auto">
          <a:xfrm>
            <a:off x="3708400" y="2300288"/>
            <a:ext cx="5187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/>
              <a:t>Université de Nice – Sophie Antipolis</a:t>
            </a:r>
            <a:endParaRPr lang="en-US">
              <a:sym typeface="Symbol" pitchFamily="18" charset="2"/>
            </a:endParaRPr>
          </a:p>
        </p:txBody>
      </p:sp>
      <p:sp>
        <p:nvSpPr>
          <p:cNvPr id="182283" name="Text Box 15"/>
          <p:cNvSpPr txBox="1">
            <a:spLocks noChangeArrowheads="1"/>
          </p:cNvSpPr>
          <p:nvPr/>
        </p:nvSpPr>
        <p:spPr bwMode="auto">
          <a:xfrm>
            <a:off x="3708400" y="3405188"/>
            <a:ext cx="2678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/>
              <a:t>Collège de France</a:t>
            </a:r>
          </a:p>
        </p:txBody>
      </p:sp>
      <p:sp>
        <p:nvSpPr>
          <p:cNvPr id="182284" name="Text Box 16"/>
          <p:cNvSpPr txBox="1">
            <a:spLocks noChangeArrowheads="1"/>
          </p:cNvSpPr>
          <p:nvPr/>
        </p:nvSpPr>
        <p:spPr bwMode="auto">
          <a:xfrm>
            <a:off x="3708400" y="4589463"/>
            <a:ext cx="2403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/>
              <a:t>Région P.A.C.A.</a:t>
            </a:r>
          </a:p>
        </p:txBody>
      </p:sp>
      <p:pic>
        <p:nvPicPr>
          <p:cNvPr id="182285" name="Picture 10"/>
          <p:cNvPicPr>
            <a:picLocks noChangeAspect="1"/>
          </p:cNvPicPr>
          <p:nvPr/>
        </p:nvPicPr>
        <p:blipFill>
          <a:blip r:embed="rId6"/>
          <a:srcRect t="3847"/>
          <a:stretch>
            <a:fillRect/>
          </a:stretch>
        </p:blipFill>
        <p:spPr bwMode="auto">
          <a:xfrm>
            <a:off x="1082675" y="5616575"/>
            <a:ext cx="1947863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2286" name="Text Box 17"/>
          <p:cNvSpPr txBox="1">
            <a:spLocks noChangeArrowheads="1"/>
          </p:cNvSpPr>
          <p:nvPr/>
        </p:nvSpPr>
        <p:spPr bwMode="auto">
          <a:xfrm>
            <a:off x="3708400" y="5602288"/>
            <a:ext cx="4778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/>
              <a:t>Département des Alpes Maritimes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tre et puces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re et puce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=""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=""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re et puc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Titre et puces - Gauche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re et puces - Gauche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=""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=""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re et puces - Gauch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Titre et puces sur 2 colonnes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re et puces sur 2 colonne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=""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=""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re et puces sur 2 colonn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Titre et puces - Droite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re et puces - Droite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=""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=""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re et puces - Dro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Titre, puces et photo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re, puces et photo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=""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=""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re, puces et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Puces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uce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=""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=""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uc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itre - Centré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re - Centré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=""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=""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re - Centré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itre et sous-titre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re et sous-titre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=""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=""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re et sous-titr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Photo - Horizontale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e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=""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=""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Horizonta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Photo - Reflet horizontal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Reflet horizontal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=""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=""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Reflet horizont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Photo - Verticale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e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=""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=""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Vertica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Photo - Reflet vertical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Reflet vertical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=""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=""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Reflet vertic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Titre - Haut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re - Hau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=""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=""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re - H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Vierge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ierge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=""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=""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Vierg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1240</TotalTime>
  <Pages>0</Pages>
  <Words>1688</Words>
  <Characters>0</Characters>
  <Application>Microsoft Macintosh PowerPoint</Application>
  <PresentationFormat>Affichage à l'écran (4:3)</PresentationFormat>
  <Lines>0</Lines>
  <Paragraphs>431</Paragraphs>
  <Slides>34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Modèle de conception</vt:lpstr>
      </vt:variant>
      <vt:variant>
        <vt:i4>14</vt:i4>
      </vt:variant>
      <vt:variant>
        <vt:lpstr>Titres des diapositives</vt:lpstr>
      </vt:variant>
      <vt:variant>
        <vt:i4>34</vt:i4>
      </vt:variant>
    </vt:vector>
  </HeadingPairs>
  <TitlesOfParts>
    <vt:vector size="56" baseType="lpstr">
      <vt:lpstr>Gill Sans</vt:lpstr>
      <vt:lpstr>ヒラギノ角ゴ ProN W3</vt:lpstr>
      <vt:lpstr>Arial</vt:lpstr>
      <vt:lpstr>Calibri</vt:lpstr>
      <vt:lpstr>Wingdings</vt:lpstr>
      <vt:lpstr>ヒラギノ角ゴ ProN W6</vt:lpstr>
      <vt:lpstr>Times New Roman</vt:lpstr>
      <vt:lpstr>Symbol</vt:lpstr>
      <vt:lpstr>Titre et puces</vt:lpstr>
      <vt:lpstr>Titre - Centré</vt:lpstr>
      <vt:lpstr>Titre et sous-titre</vt:lpstr>
      <vt:lpstr>Photo - Horizontale</vt:lpstr>
      <vt:lpstr>Photo - Reflet horizontal</vt:lpstr>
      <vt:lpstr>Photo - Verticale</vt:lpstr>
      <vt:lpstr>Photo - Reflet vertical</vt:lpstr>
      <vt:lpstr>Titre - Haut</vt:lpstr>
      <vt:lpstr>Vierge</vt:lpstr>
      <vt:lpstr>Titre et puces - Gauche</vt:lpstr>
      <vt:lpstr>Titre et puces sur 2 colonnes</vt:lpstr>
      <vt:lpstr>Titre et puces - Droite</vt:lpstr>
      <vt:lpstr>Titre, puces et photo</vt:lpstr>
      <vt:lpstr>Puces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Diapositive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Abe</dc:creator>
  <cp:lastModifiedBy>Jean-Pierre RIVET</cp:lastModifiedBy>
  <cp:revision>317</cp:revision>
  <dcterms:modified xsi:type="dcterms:W3CDTF">2013-09-26T07:19:16Z</dcterms:modified>
</cp:coreProperties>
</file>