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17"/>
  </p:notesMasterIdLst>
  <p:sldIdLst>
    <p:sldId id="257" r:id="rId4"/>
    <p:sldId id="258" r:id="rId5"/>
    <p:sldId id="266" r:id="rId6"/>
    <p:sldId id="259" r:id="rId7"/>
    <p:sldId id="269" r:id="rId8"/>
    <p:sldId id="260" r:id="rId9"/>
    <p:sldId id="261" r:id="rId10"/>
    <p:sldId id="262" r:id="rId11"/>
    <p:sldId id="263" r:id="rId12"/>
    <p:sldId id="268" r:id="rId13"/>
    <p:sldId id="264" r:id="rId14"/>
    <p:sldId id="265" r:id="rId15"/>
    <p:sldId id="27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DA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2.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3E9C5F-A3D8-4EC6-8122-A205A937D46D}" type="doc">
      <dgm:prSet loTypeId="urn:microsoft.com/office/officeart/2005/8/layout/process4" loCatId="list" qsTypeId="urn:microsoft.com/office/officeart/2005/8/quickstyle/simple1" qsCatId="simple" csTypeId="urn:microsoft.com/office/officeart/2005/8/colors/accent2_2" csCatId="accent2" phldr="1"/>
      <dgm:spPr/>
      <dgm:t>
        <a:bodyPr/>
        <a:lstStyle/>
        <a:p>
          <a:endParaRPr lang="de-DE"/>
        </a:p>
      </dgm:t>
    </dgm:pt>
    <dgm:pt modelId="{B8B27E17-6636-4AEA-8DFD-E28E7181B679}">
      <dgm:prSet phldrT="[Text]" custT="1"/>
      <dgm:spPr/>
      <dgm:t>
        <a:bodyPr/>
        <a:lstStyle/>
        <a:p>
          <a:r>
            <a:rPr lang="en-US" sz="2000" dirty="0" smtClean="0"/>
            <a:t> </a:t>
          </a:r>
          <a:r>
            <a:rPr lang="en-US" sz="2000" b="1" dirty="0" smtClean="0"/>
            <a:t>Fermi detectable</a:t>
          </a:r>
          <a:endParaRPr lang="el-GR" sz="2000" b="1" dirty="0" smtClean="0"/>
        </a:p>
      </dgm:t>
    </dgm:pt>
    <dgm:pt modelId="{BBFE7768-3C57-4C98-A0AB-D4007992C896}" type="parTrans" cxnId="{066E82C1-AD34-47C1-A793-D4CACEE0E4EF}">
      <dgm:prSet/>
      <dgm:spPr/>
      <dgm:t>
        <a:bodyPr/>
        <a:lstStyle/>
        <a:p>
          <a:endParaRPr lang="de-DE"/>
        </a:p>
      </dgm:t>
    </dgm:pt>
    <dgm:pt modelId="{DD7E0BC2-C207-4605-8F76-97D1C0F2BA86}" type="sibTrans" cxnId="{066E82C1-AD34-47C1-A793-D4CACEE0E4EF}">
      <dgm:prSet/>
      <dgm:spPr/>
      <dgm:t>
        <a:bodyPr/>
        <a:lstStyle/>
        <a:p>
          <a:endParaRPr lang="de-DE"/>
        </a:p>
      </dgm:t>
    </dgm:pt>
    <dgm:pt modelId="{1C0B5EC3-A2FD-4A52-A2F6-02176D63970C}">
      <dgm:prSet phldrT="[Text]" custT="1"/>
      <dgm:spPr/>
      <dgm:t>
        <a:bodyPr/>
        <a:lstStyle/>
        <a:p>
          <a:r>
            <a:rPr lang="el-GR" sz="1800" b="1" dirty="0" smtClean="0"/>
            <a:t>γ-</a:t>
          </a:r>
          <a:r>
            <a:rPr lang="en-US" sz="1800" b="1" dirty="0" smtClean="0"/>
            <a:t>ray variable </a:t>
          </a:r>
          <a:endParaRPr lang="el-GR" sz="1800" b="1" dirty="0" smtClean="0"/>
        </a:p>
      </dgm:t>
    </dgm:pt>
    <dgm:pt modelId="{0832648C-BC86-4CF7-994E-4C9EFEC64D39}" type="parTrans" cxnId="{7B762A74-7D46-457A-ACD0-64D0C4B539AE}">
      <dgm:prSet/>
      <dgm:spPr/>
      <dgm:t>
        <a:bodyPr/>
        <a:lstStyle/>
        <a:p>
          <a:endParaRPr lang="de-DE"/>
        </a:p>
      </dgm:t>
    </dgm:pt>
    <dgm:pt modelId="{47B621D4-F174-4018-96BD-9305E33AB8AA}" type="sibTrans" cxnId="{7B762A74-7D46-457A-ACD0-64D0C4B539AE}">
      <dgm:prSet/>
      <dgm:spPr/>
      <dgm:t>
        <a:bodyPr/>
        <a:lstStyle/>
        <a:p>
          <a:endParaRPr lang="de-DE"/>
        </a:p>
      </dgm:t>
    </dgm:pt>
    <dgm:pt modelId="{38556929-DC33-42FB-97A2-34F0DA26E63E}">
      <dgm:prSet phldrT="[Text]" custT="1"/>
      <dgm:spPr/>
      <dgm:t>
        <a:bodyPr/>
        <a:lstStyle/>
        <a:p>
          <a:r>
            <a:rPr lang="en-US" sz="1800" dirty="0" smtClean="0"/>
            <a:t>1% or less to be non-variable in </a:t>
          </a:r>
          <a:r>
            <a:rPr lang="el-GR" sz="1800" dirty="0" smtClean="0"/>
            <a:t>γ</a:t>
          </a:r>
          <a:r>
            <a:rPr lang="en-US" sz="1800" dirty="0" smtClean="0"/>
            <a:t>-rays (variability index ≥ 41.64)</a:t>
          </a:r>
          <a:endParaRPr lang="de-DE" sz="1800" dirty="0"/>
        </a:p>
      </dgm:t>
    </dgm:pt>
    <dgm:pt modelId="{4A4FC7EF-CD59-4C0D-AFAE-BF23205AE952}" type="parTrans" cxnId="{B9B757BF-5B47-4A41-AC41-D72CC83B43AA}">
      <dgm:prSet/>
      <dgm:spPr/>
      <dgm:t>
        <a:bodyPr/>
        <a:lstStyle/>
        <a:p>
          <a:endParaRPr lang="de-DE"/>
        </a:p>
      </dgm:t>
    </dgm:pt>
    <dgm:pt modelId="{32F211A7-EA39-4C43-BB74-271999C9F7E9}" type="sibTrans" cxnId="{B9B757BF-5B47-4A41-AC41-D72CC83B43AA}">
      <dgm:prSet/>
      <dgm:spPr/>
      <dgm:t>
        <a:bodyPr/>
        <a:lstStyle/>
        <a:p>
          <a:endParaRPr lang="de-DE"/>
        </a:p>
      </dgm:t>
    </dgm:pt>
    <dgm:pt modelId="{43A0A523-9AF2-4E5D-B80F-03C426F49A91}">
      <dgm:prSet phldrT="[Text]" custT="1"/>
      <dgm:spPr/>
      <dgm:t>
        <a:bodyPr/>
        <a:lstStyle/>
        <a:p>
          <a:r>
            <a:rPr lang="de-DE" sz="1800" b="1" dirty="0" smtClean="0"/>
            <a:t>Other constrains</a:t>
          </a:r>
          <a:endParaRPr lang="de-DE" sz="1800" b="1" dirty="0"/>
        </a:p>
      </dgm:t>
    </dgm:pt>
    <dgm:pt modelId="{734D80A3-F1ED-4D4B-84C5-E039463C53A5}" type="parTrans" cxnId="{D7695957-55CA-4F3F-8604-8C880CB14795}">
      <dgm:prSet/>
      <dgm:spPr/>
      <dgm:t>
        <a:bodyPr/>
        <a:lstStyle/>
        <a:p>
          <a:endParaRPr lang="de-DE"/>
        </a:p>
      </dgm:t>
    </dgm:pt>
    <dgm:pt modelId="{01389877-71AB-4DF9-8141-24E2C1C9FFC3}" type="sibTrans" cxnId="{D7695957-55CA-4F3F-8604-8C880CB14795}">
      <dgm:prSet/>
      <dgm:spPr/>
      <dgm:t>
        <a:bodyPr/>
        <a:lstStyle/>
        <a:p>
          <a:endParaRPr lang="de-DE"/>
        </a:p>
      </dgm:t>
    </dgm:pt>
    <dgm:pt modelId="{2CD3DB28-DB17-489C-A3EF-4CD59AD8E554}">
      <dgm:prSet phldrT="[Text]" custT="1"/>
      <dgm:spPr/>
      <dgm:t>
        <a:bodyPr/>
        <a:lstStyle/>
        <a:p>
          <a:r>
            <a:rPr lang="en-US" sz="1800" dirty="0" smtClean="0"/>
            <a:t>Archival optical magnitude </a:t>
          </a:r>
          <a:r>
            <a:rPr lang="de-DE" sz="1800" dirty="0" smtClean="0"/>
            <a:t>≤ 18 mag</a:t>
          </a:r>
          <a:endParaRPr lang="de-DE" sz="1800" dirty="0"/>
        </a:p>
      </dgm:t>
    </dgm:pt>
    <dgm:pt modelId="{86D6160E-E01B-4094-9CEF-64290366C4A4}" type="parTrans" cxnId="{8143234A-CAC6-4CEE-9A1A-D718B81976BE}">
      <dgm:prSet/>
      <dgm:spPr/>
      <dgm:t>
        <a:bodyPr/>
        <a:lstStyle/>
        <a:p>
          <a:endParaRPr lang="de-DE"/>
        </a:p>
      </dgm:t>
    </dgm:pt>
    <dgm:pt modelId="{C6926A92-DDB5-4F0C-9BD1-4E5799A3407B}" type="sibTrans" cxnId="{8143234A-CAC6-4CEE-9A1A-D718B81976BE}">
      <dgm:prSet/>
      <dgm:spPr/>
      <dgm:t>
        <a:bodyPr/>
        <a:lstStyle/>
        <a:p>
          <a:endParaRPr lang="de-DE"/>
        </a:p>
      </dgm:t>
    </dgm:pt>
    <dgm:pt modelId="{17C9EA07-08A4-4A4F-A8ED-3B658761243B}">
      <dgm:prSet phldrT="[Text]" custT="1"/>
      <dgm:spPr/>
      <dgm:t>
        <a:bodyPr/>
        <a:lstStyle/>
        <a:p>
          <a:r>
            <a:rPr lang="en-US" sz="1800" dirty="0" smtClean="0"/>
            <a:t>Observable for 3 consecutive months</a:t>
          </a:r>
          <a:endParaRPr lang="de-DE" sz="1800" dirty="0"/>
        </a:p>
      </dgm:t>
    </dgm:pt>
    <dgm:pt modelId="{0746D502-96FD-462C-BC0A-3A4CA211E22C}" type="parTrans" cxnId="{B8B2DE62-BF86-4A02-964D-9048C6EB8A47}">
      <dgm:prSet/>
      <dgm:spPr/>
      <dgm:t>
        <a:bodyPr/>
        <a:lstStyle/>
        <a:p>
          <a:endParaRPr lang="de-DE"/>
        </a:p>
      </dgm:t>
    </dgm:pt>
    <dgm:pt modelId="{D9B90AA4-DBCC-4C57-BD69-B0D10417CD63}" type="sibTrans" cxnId="{B8B2DE62-BF86-4A02-964D-9048C6EB8A47}">
      <dgm:prSet/>
      <dgm:spPr/>
      <dgm:t>
        <a:bodyPr/>
        <a:lstStyle/>
        <a:p>
          <a:endParaRPr lang="de-DE"/>
        </a:p>
      </dgm:t>
    </dgm:pt>
    <dgm:pt modelId="{55C3CA3B-833C-4AB2-B232-9F37556EA2A4}">
      <dgm:prSet phldrT="[Text]" custT="1"/>
      <dgm:spPr/>
      <dgm:t>
        <a:bodyPr/>
        <a:lstStyle/>
        <a:p>
          <a:r>
            <a:rPr lang="en-US" sz="1800" dirty="0" err="1" smtClean="0"/>
            <a:t>Airmass</a:t>
          </a:r>
          <a:r>
            <a:rPr lang="en-US" sz="1600" dirty="0" smtClean="0"/>
            <a:t> </a:t>
          </a:r>
          <a:r>
            <a:rPr lang="de-DE" sz="1600" dirty="0" smtClean="0"/>
            <a:t>≤</a:t>
          </a:r>
          <a:r>
            <a:rPr lang="en-US" sz="1600" dirty="0" smtClean="0"/>
            <a:t> 2</a:t>
          </a:r>
          <a:endParaRPr lang="de-DE" sz="1600" dirty="0"/>
        </a:p>
      </dgm:t>
    </dgm:pt>
    <dgm:pt modelId="{0B548CAB-B212-4423-B8F0-0B145EA012CA}" type="parTrans" cxnId="{F3063E0F-950B-4FE0-8889-C821D4B60009}">
      <dgm:prSet/>
      <dgm:spPr/>
      <dgm:t>
        <a:bodyPr/>
        <a:lstStyle/>
        <a:p>
          <a:endParaRPr lang="de-DE"/>
        </a:p>
      </dgm:t>
    </dgm:pt>
    <dgm:pt modelId="{12C35A65-0C8E-4E7B-BC80-8596FF532099}" type="sibTrans" cxnId="{F3063E0F-950B-4FE0-8889-C821D4B60009}">
      <dgm:prSet/>
      <dgm:spPr/>
      <dgm:t>
        <a:bodyPr/>
        <a:lstStyle/>
        <a:p>
          <a:endParaRPr lang="de-DE"/>
        </a:p>
      </dgm:t>
    </dgm:pt>
    <dgm:pt modelId="{F9CDB912-4DC9-0D42-A805-9BC6ED94C6D1}">
      <dgm:prSet phldrT="[Text]" custT="1"/>
      <dgm:spPr/>
      <dgm:t>
        <a:bodyPr/>
        <a:lstStyle/>
        <a:p>
          <a:r>
            <a:rPr lang="en-US" sz="1800" dirty="0" smtClean="0"/>
            <a:t>Flux limited sub-sample of 2FGL catalogue → 557 sources</a:t>
          </a:r>
          <a:endParaRPr lang="de-DE" sz="1800" dirty="0" smtClean="0"/>
        </a:p>
      </dgm:t>
    </dgm:pt>
    <dgm:pt modelId="{9E62F69F-1127-C54F-874D-DED299DA0B1B}" type="sibTrans" cxnId="{CBA5560D-7DD4-3846-ABD5-BC6F74FFAF1E}">
      <dgm:prSet/>
      <dgm:spPr/>
      <dgm:t>
        <a:bodyPr/>
        <a:lstStyle/>
        <a:p>
          <a:endParaRPr lang="en-US"/>
        </a:p>
      </dgm:t>
    </dgm:pt>
    <dgm:pt modelId="{19C21870-FAAB-CF48-9473-DF1AE598C701}" type="parTrans" cxnId="{CBA5560D-7DD4-3846-ABD5-BC6F74FFAF1E}">
      <dgm:prSet/>
      <dgm:spPr/>
      <dgm:t>
        <a:bodyPr/>
        <a:lstStyle/>
        <a:p>
          <a:endParaRPr lang="en-US"/>
        </a:p>
      </dgm:t>
    </dgm:pt>
    <dgm:pt modelId="{DC993A42-DECE-470C-A7FC-8498D382E179}">
      <dgm:prSet phldrT="[Text]" custT="1"/>
      <dgm:spPr/>
      <dgm:t>
        <a:bodyPr/>
        <a:lstStyle/>
        <a:p>
          <a:r>
            <a:rPr lang="de-DE" sz="1800" b="1" dirty="0" smtClean="0"/>
            <a:t>e.g. June</a:t>
          </a:r>
          <a:endParaRPr lang="de-DE" sz="1800" b="1" dirty="0"/>
        </a:p>
      </dgm:t>
    </dgm:pt>
    <dgm:pt modelId="{2A685026-6D6A-44A7-B4CE-53A5DCEA780F}" type="parTrans" cxnId="{DD452B94-A5B1-4CDA-82AB-B135777FD66A}">
      <dgm:prSet/>
      <dgm:spPr/>
      <dgm:t>
        <a:bodyPr/>
        <a:lstStyle/>
        <a:p>
          <a:endParaRPr lang="el-GR"/>
        </a:p>
      </dgm:t>
    </dgm:pt>
    <dgm:pt modelId="{5EE6E209-70B5-40DD-8E0B-4A4542C432F3}" type="sibTrans" cxnId="{DD452B94-A5B1-4CDA-82AB-B135777FD66A}">
      <dgm:prSet/>
      <dgm:spPr/>
      <dgm:t>
        <a:bodyPr/>
        <a:lstStyle/>
        <a:p>
          <a:endParaRPr lang="el-GR"/>
        </a:p>
      </dgm:t>
    </dgm:pt>
    <dgm:pt modelId="{CFD14637-F9B9-47B8-98F2-D03F4618E9A7}">
      <dgm:prSet phldrT="[Text]" custT="1"/>
      <dgm:spPr/>
      <dgm:t>
        <a:bodyPr/>
        <a:lstStyle/>
        <a:p>
          <a:r>
            <a:rPr lang="de-DE" sz="1600" dirty="0" smtClean="0"/>
            <a:t>86 sources</a:t>
          </a:r>
          <a:endParaRPr lang="de-DE" sz="1600" dirty="0"/>
        </a:p>
      </dgm:t>
    </dgm:pt>
    <dgm:pt modelId="{C46FC46B-B4B6-4673-9403-50BF839AF756}" type="parTrans" cxnId="{FDA875BB-9975-445F-BA34-455B9951F9FE}">
      <dgm:prSet/>
      <dgm:spPr/>
      <dgm:t>
        <a:bodyPr/>
        <a:lstStyle/>
        <a:p>
          <a:endParaRPr lang="el-GR"/>
        </a:p>
      </dgm:t>
    </dgm:pt>
    <dgm:pt modelId="{F5A81C92-BF09-4E72-82C0-C2895A7FB6AC}" type="sibTrans" cxnId="{FDA875BB-9975-445F-BA34-455B9951F9FE}">
      <dgm:prSet/>
      <dgm:spPr/>
      <dgm:t>
        <a:bodyPr/>
        <a:lstStyle/>
        <a:p>
          <a:endParaRPr lang="el-GR"/>
        </a:p>
      </dgm:t>
    </dgm:pt>
    <dgm:pt modelId="{19D8CB33-4E3B-4857-9AAE-44CD3F38AE03}">
      <dgm:prSet phldrT="[Text]" custT="1"/>
      <dgm:spPr/>
      <dgm:t>
        <a:bodyPr/>
        <a:lstStyle/>
        <a:p>
          <a:r>
            <a:rPr lang="de-DE" sz="1800" dirty="0" smtClean="0"/>
            <a:t>Moon</a:t>
          </a:r>
          <a:r>
            <a:rPr lang="de-DE" sz="1600" dirty="0" smtClean="0"/>
            <a:t> avoidance</a:t>
          </a:r>
          <a:endParaRPr lang="de-DE" sz="1600" dirty="0"/>
        </a:p>
      </dgm:t>
    </dgm:pt>
    <dgm:pt modelId="{CAB04449-5B94-4B94-9726-74659A748A96}" type="parTrans" cxnId="{6EC6A21C-785A-4BA2-98C8-C8517FC5E73E}">
      <dgm:prSet/>
      <dgm:spPr/>
      <dgm:t>
        <a:bodyPr/>
        <a:lstStyle/>
        <a:p>
          <a:endParaRPr lang="el-GR"/>
        </a:p>
      </dgm:t>
    </dgm:pt>
    <dgm:pt modelId="{26E04065-AC07-4FFF-8C0F-4C78DF14912E}" type="sibTrans" cxnId="{6EC6A21C-785A-4BA2-98C8-C8517FC5E73E}">
      <dgm:prSet/>
      <dgm:spPr/>
      <dgm:t>
        <a:bodyPr/>
        <a:lstStyle/>
        <a:p>
          <a:endParaRPr lang="el-GR"/>
        </a:p>
      </dgm:t>
    </dgm:pt>
    <dgm:pt modelId="{648E3D62-19BC-49DC-9AA8-242617E911C5}">
      <dgm:prSet phldrT="[Text]" custT="1"/>
      <dgm:spPr/>
      <dgm:t>
        <a:bodyPr/>
        <a:lstStyle/>
        <a:p>
          <a:r>
            <a:rPr lang="en-US" sz="1800" b="1" dirty="0" smtClean="0"/>
            <a:t>Optically detectable from </a:t>
          </a:r>
          <a:r>
            <a:rPr lang="en-US" sz="1800" b="1" dirty="0" err="1" smtClean="0"/>
            <a:t>Skinakas</a:t>
          </a:r>
          <a:endParaRPr lang="de-DE" sz="1800" b="1" dirty="0"/>
        </a:p>
      </dgm:t>
    </dgm:pt>
    <dgm:pt modelId="{A460B3AC-6C65-40E9-B5A2-42B2DACC9A10}" type="sibTrans" cxnId="{482B2223-8187-423A-9B31-651D4D625C89}">
      <dgm:prSet/>
      <dgm:spPr/>
      <dgm:t>
        <a:bodyPr/>
        <a:lstStyle/>
        <a:p>
          <a:endParaRPr lang="de-DE"/>
        </a:p>
      </dgm:t>
    </dgm:pt>
    <dgm:pt modelId="{F4BAA2DF-880B-4513-A390-7D1F3699AB72}" type="parTrans" cxnId="{482B2223-8187-423A-9B31-651D4D625C89}">
      <dgm:prSet/>
      <dgm:spPr/>
      <dgm:t>
        <a:bodyPr/>
        <a:lstStyle/>
        <a:p>
          <a:endParaRPr lang="de-DE"/>
        </a:p>
      </dgm:t>
    </dgm:pt>
    <dgm:pt modelId="{F38E42F6-D778-45FA-8639-03B02222F5EF}" type="pres">
      <dgm:prSet presAssocID="{AB3E9C5F-A3D8-4EC6-8122-A205A937D46D}" presName="Name0" presStyleCnt="0">
        <dgm:presLayoutVars>
          <dgm:dir/>
          <dgm:animLvl val="lvl"/>
          <dgm:resizeHandles val="exact"/>
        </dgm:presLayoutVars>
      </dgm:prSet>
      <dgm:spPr/>
      <dgm:t>
        <a:bodyPr/>
        <a:lstStyle/>
        <a:p>
          <a:endParaRPr lang="el-GR"/>
        </a:p>
      </dgm:t>
    </dgm:pt>
    <dgm:pt modelId="{D00C8CA7-148B-4BB5-8A2F-307821CCA9DA}" type="pres">
      <dgm:prSet presAssocID="{DC993A42-DECE-470C-A7FC-8498D382E179}" presName="boxAndChildren" presStyleCnt="0"/>
      <dgm:spPr/>
      <dgm:t>
        <a:bodyPr/>
        <a:lstStyle/>
        <a:p>
          <a:endParaRPr lang="el-GR"/>
        </a:p>
      </dgm:t>
    </dgm:pt>
    <dgm:pt modelId="{71C1A7D9-45D1-4CFB-9918-5C41BC79FB2E}" type="pres">
      <dgm:prSet presAssocID="{DC993A42-DECE-470C-A7FC-8498D382E179}" presName="parentTextBox" presStyleLbl="node1" presStyleIdx="0" presStyleCnt="5"/>
      <dgm:spPr/>
      <dgm:t>
        <a:bodyPr/>
        <a:lstStyle/>
        <a:p>
          <a:endParaRPr lang="el-GR"/>
        </a:p>
      </dgm:t>
    </dgm:pt>
    <dgm:pt modelId="{F57B9A24-7F06-4B3B-BED3-F75CCF8883C2}" type="pres">
      <dgm:prSet presAssocID="{DC993A42-DECE-470C-A7FC-8498D382E179}" presName="entireBox" presStyleLbl="node1" presStyleIdx="0" presStyleCnt="5"/>
      <dgm:spPr/>
      <dgm:t>
        <a:bodyPr/>
        <a:lstStyle/>
        <a:p>
          <a:endParaRPr lang="el-GR"/>
        </a:p>
      </dgm:t>
    </dgm:pt>
    <dgm:pt modelId="{20BCFF10-22CB-42F2-9681-F87BFA75ADB0}" type="pres">
      <dgm:prSet presAssocID="{DC993A42-DECE-470C-A7FC-8498D382E179}" presName="descendantBox" presStyleCnt="0"/>
      <dgm:spPr/>
      <dgm:t>
        <a:bodyPr/>
        <a:lstStyle/>
        <a:p>
          <a:endParaRPr lang="el-GR"/>
        </a:p>
      </dgm:t>
    </dgm:pt>
    <dgm:pt modelId="{AFB728AA-A5E5-424F-9842-CA2C9A6BC0BF}" type="pres">
      <dgm:prSet presAssocID="{CFD14637-F9B9-47B8-98F2-D03F4618E9A7}" presName="childTextBox" presStyleLbl="fgAccFollowNode1" presStyleIdx="0" presStyleCnt="7">
        <dgm:presLayoutVars>
          <dgm:bulletEnabled val="1"/>
        </dgm:presLayoutVars>
      </dgm:prSet>
      <dgm:spPr/>
      <dgm:t>
        <a:bodyPr/>
        <a:lstStyle/>
        <a:p>
          <a:endParaRPr lang="el-GR"/>
        </a:p>
      </dgm:t>
    </dgm:pt>
    <dgm:pt modelId="{5B351484-7A5F-4D74-AF62-95A663564B9A}" type="pres">
      <dgm:prSet presAssocID="{01389877-71AB-4DF9-8141-24E2C1C9FFC3}" presName="sp" presStyleCnt="0"/>
      <dgm:spPr/>
      <dgm:t>
        <a:bodyPr/>
        <a:lstStyle/>
        <a:p>
          <a:endParaRPr lang="el-GR"/>
        </a:p>
      </dgm:t>
    </dgm:pt>
    <dgm:pt modelId="{5D51AA3F-0DBD-4385-AC75-C4149614A861}" type="pres">
      <dgm:prSet presAssocID="{43A0A523-9AF2-4E5D-B80F-03C426F49A91}" presName="arrowAndChildren" presStyleCnt="0"/>
      <dgm:spPr/>
      <dgm:t>
        <a:bodyPr/>
        <a:lstStyle/>
        <a:p>
          <a:endParaRPr lang="el-GR"/>
        </a:p>
      </dgm:t>
    </dgm:pt>
    <dgm:pt modelId="{C7C0EEE5-FDC8-49D8-88C3-60AEB945679F}" type="pres">
      <dgm:prSet presAssocID="{43A0A523-9AF2-4E5D-B80F-03C426F49A91}" presName="parentTextArrow" presStyleLbl="node1" presStyleIdx="0" presStyleCnt="5"/>
      <dgm:spPr/>
      <dgm:t>
        <a:bodyPr/>
        <a:lstStyle/>
        <a:p>
          <a:endParaRPr lang="el-GR"/>
        </a:p>
      </dgm:t>
    </dgm:pt>
    <dgm:pt modelId="{B1E3D7EA-14DC-4B05-8363-501FEC95D013}" type="pres">
      <dgm:prSet presAssocID="{43A0A523-9AF2-4E5D-B80F-03C426F49A91}" presName="arrow" presStyleLbl="node1" presStyleIdx="1" presStyleCnt="5"/>
      <dgm:spPr/>
      <dgm:t>
        <a:bodyPr/>
        <a:lstStyle/>
        <a:p>
          <a:endParaRPr lang="el-GR"/>
        </a:p>
      </dgm:t>
    </dgm:pt>
    <dgm:pt modelId="{BA650B99-C460-44C5-81E0-21184F34F7B8}" type="pres">
      <dgm:prSet presAssocID="{43A0A523-9AF2-4E5D-B80F-03C426F49A91}" presName="descendantArrow" presStyleCnt="0"/>
      <dgm:spPr/>
      <dgm:t>
        <a:bodyPr/>
        <a:lstStyle/>
        <a:p>
          <a:endParaRPr lang="el-GR"/>
        </a:p>
      </dgm:t>
    </dgm:pt>
    <dgm:pt modelId="{520AC0E4-307C-4ACB-8F29-8477428036A5}" type="pres">
      <dgm:prSet presAssocID="{17C9EA07-08A4-4A4F-A8ED-3B658761243B}" presName="childTextArrow" presStyleLbl="fgAccFollowNode1" presStyleIdx="1" presStyleCnt="7" custScaleX="121894">
        <dgm:presLayoutVars>
          <dgm:bulletEnabled val="1"/>
        </dgm:presLayoutVars>
      </dgm:prSet>
      <dgm:spPr/>
      <dgm:t>
        <a:bodyPr/>
        <a:lstStyle/>
        <a:p>
          <a:endParaRPr lang="el-GR"/>
        </a:p>
      </dgm:t>
    </dgm:pt>
    <dgm:pt modelId="{7CAC4107-F10A-429D-8445-A8890884D8F9}" type="pres">
      <dgm:prSet presAssocID="{55C3CA3B-833C-4AB2-B232-9F37556EA2A4}" presName="childTextArrow" presStyleLbl="fgAccFollowNode1" presStyleIdx="2" presStyleCnt="7" custScaleX="57375">
        <dgm:presLayoutVars>
          <dgm:bulletEnabled val="1"/>
        </dgm:presLayoutVars>
      </dgm:prSet>
      <dgm:spPr/>
      <dgm:t>
        <a:bodyPr/>
        <a:lstStyle/>
        <a:p>
          <a:endParaRPr lang="el-GR"/>
        </a:p>
      </dgm:t>
    </dgm:pt>
    <dgm:pt modelId="{87E574D7-1DC2-4FB0-B6E4-7B71976B872C}" type="pres">
      <dgm:prSet presAssocID="{19D8CB33-4E3B-4857-9AAE-44CD3F38AE03}" presName="childTextArrow" presStyleLbl="fgAccFollowNode1" presStyleIdx="3" presStyleCnt="7" custScaleX="58307">
        <dgm:presLayoutVars>
          <dgm:bulletEnabled val="1"/>
        </dgm:presLayoutVars>
      </dgm:prSet>
      <dgm:spPr/>
      <dgm:t>
        <a:bodyPr/>
        <a:lstStyle/>
        <a:p>
          <a:endParaRPr lang="el-GR"/>
        </a:p>
      </dgm:t>
    </dgm:pt>
    <dgm:pt modelId="{6714FC66-5CF3-4FD3-834B-394EE97FEDC6}" type="pres">
      <dgm:prSet presAssocID="{A460B3AC-6C65-40E9-B5A2-42B2DACC9A10}" presName="sp" presStyleCnt="0"/>
      <dgm:spPr/>
      <dgm:t>
        <a:bodyPr/>
        <a:lstStyle/>
        <a:p>
          <a:endParaRPr lang="el-GR"/>
        </a:p>
      </dgm:t>
    </dgm:pt>
    <dgm:pt modelId="{71CB0163-B910-43A6-AC3E-4091A8DDE106}" type="pres">
      <dgm:prSet presAssocID="{648E3D62-19BC-49DC-9AA8-242617E911C5}" presName="arrowAndChildren" presStyleCnt="0"/>
      <dgm:spPr/>
      <dgm:t>
        <a:bodyPr/>
        <a:lstStyle/>
        <a:p>
          <a:endParaRPr lang="el-GR"/>
        </a:p>
      </dgm:t>
    </dgm:pt>
    <dgm:pt modelId="{A613B417-816F-4483-A57D-9A76AAF979A3}" type="pres">
      <dgm:prSet presAssocID="{648E3D62-19BC-49DC-9AA8-242617E911C5}" presName="parentTextArrow" presStyleLbl="node1" presStyleIdx="1" presStyleCnt="5"/>
      <dgm:spPr/>
      <dgm:t>
        <a:bodyPr/>
        <a:lstStyle/>
        <a:p>
          <a:endParaRPr lang="el-GR"/>
        </a:p>
      </dgm:t>
    </dgm:pt>
    <dgm:pt modelId="{B5E30ED7-AC70-4D5E-9966-5F97ACDA8659}" type="pres">
      <dgm:prSet presAssocID="{648E3D62-19BC-49DC-9AA8-242617E911C5}" presName="arrow" presStyleLbl="node1" presStyleIdx="2" presStyleCnt="5"/>
      <dgm:spPr/>
      <dgm:t>
        <a:bodyPr/>
        <a:lstStyle/>
        <a:p>
          <a:endParaRPr lang="el-GR"/>
        </a:p>
      </dgm:t>
    </dgm:pt>
    <dgm:pt modelId="{3E30B3B0-B5E8-4686-B0DE-A7DA3C4D870A}" type="pres">
      <dgm:prSet presAssocID="{648E3D62-19BC-49DC-9AA8-242617E911C5}" presName="descendantArrow" presStyleCnt="0"/>
      <dgm:spPr/>
      <dgm:t>
        <a:bodyPr/>
        <a:lstStyle/>
        <a:p>
          <a:endParaRPr lang="el-GR"/>
        </a:p>
      </dgm:t>
    </dgm:pt>
    <dgm:pt modelId="{05B10D87-18A1-4F81-9818-4DDDEF54BEFA}" type="pres">
      <dgm:prSet presAssocID="{2CD3DB28-DB17-489C-A3EF-4CD59AD8E554}" presName="childTextArrow" presStyleLbl="fgAccFollowNode1" presStyleIdx="4" presStyleCnt="7">
        <dgm:presLayoutVars>
          <dgm:bulletEnabled val="1"/>
        </dgm:presLayoutVars>
      </dgm:prSet>
      <dgm:spPr/>
      <dgm:t>
        <a:bodyPr/>
        <a:lstStyle/>
        <a:p>
          <a:endParaRPr lang="el-GR"/>
        </a:p>
      </dgm:t>
    </dgm:pt>
    <dgm:pt modelId="{637AA70D-FD6A-45B6-B3BF-DD9457F72FD2}" type="pres">
      <dgm:prSet presAssocID="{47B621D4-F174-4018-96BD-9305E33AB8AA}" presName="sp" presStyleCnt="0"/>
      <dgm:spPr/>
      <dgm:t>
        <a:bodyPr/>
        <a:lstStyle/>
        <a:p>
          <a:endParaRPr lang="el-GR"/>
        </a:p>
      </dgm:t>
    </dgm:pt>
    <dgm:pt modelId="{55BAB49C-6647-4BE8-90DE-345023880743}" type="pres">
      <dgm:prSet presAssocID="{1C0B5EC3-A2FD-4A52-A2F6-02176D63970C}" presName="arrowAndChildren" presStyleCnt="0"/>
      <dgm:spPr/>
      <dgm:t>
        <a:bodyPr/>
        <a:lstStyle/>
        <a:p>
          <a:endParaRPr lang="el-GR"/>
        </a:p>
      </dgm:t>
    </dgm:pt>
    <dgm:pt modelId="{38A7CF5E-7599-405D-B984-0ACAEAB9CCF8}" type="pres">
      <dgm:prSet presAssocID="{1C0B5EC3-A2FD-4A52-A2F6-02176D63970C}" presName="parentTextArrow" presStyleLbl="node1" presStyleIdx="2" presStyleCnt="5"/>
      <dgm:spPr/>
      <dgm:t>
        <a:bodyPr/>
        <a:lstStyle/>
        <a:p>
          <a:endParaRPr lang="el-GR"/>
        </a:p>
      </dgm:t>
    </dgm:pt>
    <dgm:pt modelId="{1876632D-C017-440D-8F64-BAE1B7BE4DA2}" type="pres">
      <dgm:prSet presAssocID="{1C0B5EC3-A2FD-4A52-A2F6-02176D63970C}" presName="arrow" presStyleLbl="node1" presStyleIdx="3" presStyleCnt="5"/>
      <dgm:spPr/>
      <dgm:t>
        <a:bodyPr/>
        <a:lstStyle/>
        <a:p>
          <a:endParaRPr lang="el-GR"/>
        </a:p>
      </dgm:t>
    </dgm:pt>
    <dgm:pt modelId="{F75FD290-394C-40D4-8AE2-69C34FB55C02}" type="pres">
      <dgm:prSet presAssocID="{1C0B5EC3-A2FD-4A52-A2F6-02176D63970C}" presName="descendantArrow" presStyleCnt="0"/>
      <dgm:spPr/>
      <dgm:t>
        <a:bodyPr/>
        <a:lstStyle/>
        <a:p>
          <a:endParaRPr lang="el-GR"/>
        </a:p>
      </dgm:t>
    </dgm:pt>
    <dgm:pt modelId="{E33F24EA-F57A-4205-A615-42E2CE1CA85B}" type="pres">
      <dgm:prSet presAssocID="{38556929-DC33-42FB-97A2-34F0DA26E63E}" presName="childTextArrow" presStyleLbl="fgAccFollowNode1" presStyleIdx="5" presStyleCnt="7">
        <dgm:presLayoutVars>
          <dgm:bulletEnabled val="1"/>
        </dgm:presLayoutVars>
      </dgm:prSet>
      <dgm:spPr/>
      <dgm:t>
        <a:bodyPr/>
        <a:lstStyle/>
        <a:p>
          <a:endParaRPr lang="el-GR"/>
        </a:p>
      </dgm:t>
    </dgm:pt>
    <dgm:pt modelId="{00489653-9A86-4A4B-AC5D-74FA1C4AF783}" type="pres">
      <dgm:prSet presAssocID="{DD7E0BC2-C207-4605-8F76-97D1C0F2BA86}" presName="sp" presStyleCnt="0"/>
      <dgm:spPr/>
      <dgm:t>
        <a:bodyPr/>
        <a:lstStyle/>
        <a:p>
          <a:endParaRPr lang="el-GR"/>
        </a:p>
      </dgm:t>
    </dgm:pt>
    <dgm:pt modelId="{A5B21418-8477-4DFD-A23C-10C972BCF09B}" type="pres">
      <dgm:prSet presAssocID="{B8B27E17-6636-4AEA-8DFD-E28E7181B679}" presName="arrowAndChildren" presStyleCnt="0"/>
      <dgm:spPr/>
      <dgm:t>
        <a:bodyPr/>
        <a:lstStyle/>
        <a:p>
          <a:endParaRPr lang="el-GR"/>
        </a:p>
      </dgm:t>
    </dgm:pt>
    <dgm:pt modelId="{A30F0FC8-4128-462D-B9D9-B7A1AE49F77B}" type="pres">
      <dgm:prSet presAssocID="{B8B27E17-6636-4AEA-8DFD-E28E7181B679}" presName="parentTextArrow" presStyleLbl="node1" presStyleIdx="3" presStyleCnt="5"/>
      <dgm:spPr/>
      <dgm:t>
        <a:bodyPr/>
        <a:lstStyle/>
        <a:p>
          <a:endParaRPr lang="el-GR"/>
        </a:p>
      </dgm:t>
    </dgm:pt>
    <dgm:pt modelId="{5D09B036-5AD6-4AEA-91F2-4A6E4ECE9827}" type="pres">
      <dgm:prSet presAssocID="{B8B27E17-6636-4AEA-8DFD-E28E7181B679}" presName="arrow" presStyleLbl="node1" presStyleIdx="4" presStyleCnt="5"/>
      <dgm:spPr/>
      <dgm:t>
        <a:bodyPr/>
        <a:lstStyle/>
        <a:p>
          <a:endParaRPr lang="el-GR"/>
        </a:p>
      </dgm:t>
    </dgm:pt>
    <dgm:pt modelId="{05EE07E4-4515-435E-B2F7-3810C8577386}" type="pres">
      <dgm:prSet presAssocID="{B8B27E17-6636-4AEA-8DFD-E28E7181B679}" presName="descendantArrow" presStyleCnt="0"/>
      <dgm:spPr/>
      <dgm:t>
        <a:bodyPr/>
        <a:lstStyle/>
        <a:p>
          <a:endParaRPr lang="el-GR"/>
        </a:p>
      </dgm:t>
    </dgm:pt>
    <dgm:pt modelId="{534A596C-E0BB-45BE-B7A8-BD39F187FE94}" type="pres">
      <dgm:prSet presAssocID="{F9CDB912-4DC9-0D42-A805-9BC6ED94C6D1}" presName="childTextArrow" presStyleLbl="fgAccFollowNode1" presStyleIdx="6" presStyleCnt="7">
        <dgm:presLayoutVars>
          <dgm:bulletEnabled val="1"/>
        </dgm:presLayoutVars>
      </dgm:prSet>
      <dgm:spPr/>
      <dgm:t>
        <a:bodyPr/>
        <a:lstStyle/>
        <a:p>
          <a:endParaRPr lang="el-GR"/>
        </a:p>
      </dgm:t>
    </dgm:pt>
  </dgm:ptLst>
  <dgm:cxnLst>
    <dgm:cxn modelId="{066E82C1-AD34-47C1-A793-D4CACEE0E4EF}" srcId="{AB3E9C5F-A3D8-4EC6-8122-A205A937D46D}" destId="{B8B27E17-6636-4AEA-8DFD-E28E7181B679}" srcOrd="0" destOrd="0" parTransId="{BBFE7768-3C57-4C98-A0AB-D4007992C896}" sibTransId="{DD7E0BC2-C207-4605-8F76-97D1C0F2BA86}"/>
    <dgm:cxn modelId="{CBA5560D-7DD4-3846-ABD5-BC6F74FFAF1E}" srcId="{B8B27E17-6636-4AEA-8DFD-E28E7181B679}" destId="{F9CDB912-4DC9-0D42-A805-9BC6ED94C6D1}" srcOrd="0" destOrd="0" parTransId="{19C21870-FAAB-CF48-9473-DF1AE598C701}" sibTransId="{9E62F69F-1127-C54F-874D-DED299DA0B1B}"/>
    <dgm:cxn modelId="{A3595C6A-E188-4394-B9EF-4C6007AD8A20}" type="presOf" srcId="{AB3E9C5F-A3D8-4EC6-8122-A205A937D46D}" destId="{F38E42F6-D778-45FA-8639-03B02222F5EF}" srcOrd="0" destOrd="0" presId="urn:microsoft.com/office/officeart/2005/8/layout/process4"/>
    <dgm:cxn modelId="{D7695957-55CA-4F3F-8604-8C880CB14795}" srcId="{AB3E9C5F-A3D8-4EC6-8122-A205A937D46D}" destId="{43A0A523-9AF2-4E5D-B80F-03C426F49A91}" srcOrd="3" destOrd="0" parTransId="{734D80A3-F1ED-4D4B-84C5-E039463C53A5}" sibTransId="{01389877-71AB-4DF9-8141-24E2C1C9FFC3}"/>
    <dgm:cxn modelId="{B9B757BF-5B47-4A41-AC41-D72CC83B43AA}" srcId="{1C0B5EC3-A2FD-4A52-A2F6-02176D63970C}" destId="{38556929-DC33-42FB-97A2-34F0DA26E63E}" srcOrd="0" destOrd="0" parTransId="{4A4FC7EF-CD59-4C0D-AFAE-BF23205AE952}" sibTransId="{32F211A7-EA39-4C43-BB74-271999C9F7E9}"/>
    <dgm:cxn modelId="{2AA0A24C-A166-4E9E-BC12-2BA6EB3BD6E2}" type="presOf" srcId="{43A0A523-9AF2-4E5D-B80F-03C426F49A91}" destId="{B1E3D7EA-14DC-4B05-8363-501FEC95D013}" srcOrd="1" destOrd="0" presId="urn:microsoft.com/office/officeart/2005/8/layout/process4"/>
    <dgm:cxn modelId="{FFA5E55B-FB57-445C-8689-21FFD321E0A9}" type="presOf" srcId="{B8B27E17-6636-4AEA-8DFD-E28E7181B679}" destId="{5D09B036-5AD6-4AEA-91F2-4A6E4ECE9827}" srcOrd="1" destOrd="0" presId="urn:microsoft.com/office/officeart/2005/8/layout/process4"/>
    <dgm:cxn modelId="{FDA875BB-9975-445F-BA34-455B9951F9FE}" srcId="{DC993A42-DECE-470C-A7FC-8498D382E179}" destId="{CFD14637-F9B9-47B8-98F2-D03F4618E9A7}" srcOrd="0" destOrd="0" parTransId="{C46FC46B-B4B6-4673-9403-50BF839AF756}" sibTransId="{F5A81C92-BF09-4E72-82C0-C2895A7FB6AC}"/>
    <dgm:cxn modelId="{3B40D29C-7126-4F7A-A049-EFD1ED541BD8}" type="presOf" srcId="{CFD14637-F9B9-47B8-98F2-D03F4618E9A7}" destId="{AFB728AA-A5E5-424F-9842-CA2C9A6BC0BF}" srcOrd="0" destOrd="0" presId="urn:microsoft.com/office/officeart/2005/8/layout/process4"/>
    <dgm:cxn modelId="{82F2F0FA-A818-4DDD-AE5B-F9E8D89A8818}" type="presOf" srcId="{648E3D62-19BC-49DC-9AA8-242617E911C5}" destId="{A613B417-816F-4483-A57D-9A76AAF979A3}" srcOrd="0" destOrd="0" presId="urn:microsoft.com/office/officeart/2005/8/layout/process4"/>
    <dgm:cxn modelId="{CDDF4CAC-CA16-45A7-8FAC-2E3EE184C30F}" type="presOf" srcId="{17C9EA07-08A4-4A4F-A8ED-3B658761243B}" destId="{520AC0E4-307C-4ACB-8F29-8477428036A5}" srcOrd="0" destOrd="0" presId="urn:microsoft.com/office/officeart/2005/8/layout/process4"/>
    <dgm:cxn modelId="{69625780-BD5D-4F0C-8E5C-4B7D614C21FC}" type="presOf" srcId="{38556929-DC33-42FB-97A2-34F0DA26E63E}" destId="{E33F24EA-F57A-4205-A615-42E2CE1CA85B}" srcOrd="0" destOrd="0" presId="urn:microsoft.com/office/officeart/2005/8/layout/process4"/>
    <dgm:cxn modelId="{8143234A-CAC6-4CEE-9A1A-D718B81976BE}" srcId="{648E3D62-19BC-49DC-9AA8-242617E911C5}" destId="{2CD3DB28-DB17-489C-A3EF-4CD59AD8E554}" srcOrd="0" destOrd="0" parTransId="{86D6160E-E01B-4094-9CEF-64290366C4A4}" sibTransId="{C6926A92-DDB5-4F0C-9BD1-4E5799A3407B}"/>
    <dgm:cxn modelId="{F3063E0F-950B-4FE0-8889-C821D4B60009}" srcId="{43A0A523-9AF2-4E5D-B80F-03C426F49A91}" destId="{55C3CA3B-833C-4AB2-B232-9F37556EA2A4}" srcOrd="1" destOrd="0" parTransId="{0B548CAB-B212-4423-B8F0-0B145EA012CA}" sibTransId="{12C35A65-0C8E-4E7B-BC80-8596FF532099}"/>
    <dgm:cxn modelId="{7B762A74-7D46-457A-ACD0-64D0C4B539AE}" srcId="{AB3E9C5F-A3D8-4EC6-8122-A205A937D46D}" destId="{1C0B5EC3-A2FD-4A52-A2F6-02176D63970C}" srcOrd="1" destOrd="0" parTransId="{0832648C-BC86-4CF7-994E-4C9EFEC64D39}" sibTransId="{47B621D4-F174-4018-96BD-9305E33AB8AA}"/>
    <dgm:cxn modelId="{87A14CF4-3A13-4103-8D9F-0ED78CE4F4E2}" type="presOf" srcId="{F9CDB912-4DC9-0D42-A805-9BC6ED94C6D1}" destId="{534A596C-E0BB-45BE-B7A8-BD39F187FE94}" srcOrd="0" destOrd="0" presId="urn:microsoft.com/office/officeart/2005/8/layout/process4"/>
    <dgm:cxn modelId="{7915A233-07F1-4641-9408-1DED53A14D6D}" type="presOf" srcId="{B8B27E17-6636-4AEA-8DFD-E28E7181B679}" destId="{A30F0FC8-4128-462D-B9D9-B7A1AE49F77B}" srcOrd="0" destOrd="0" presId="urn:microsoft.com/office/officeart/2005/8/layout/process4"/>
    <dgm:cxn modelId="{DD452B94-A5B1-4CDA-82AB-B135777FD66A}" srcId="{AB3E9C5F-A3D8-4EC6-8122-A205A937D46D}" destId="{DC993A42-DECE-470C-A7FC-8498D382E179}" srcOrd="4" destOrd="0" parTransId="{2A685026-6D6A-44A7-B4CE-53A5DCEA780F}" sibTransId="{5EE6E209-70B5-40DD-8E0B-4A4542C432F3}"/>
    <dgm:cxn modelId="{CB67F54B-A699-473A-B7AE-429426FA75A0}" type="presOf" srcId="{1C0B5EC3-A2FD-4A52-A2F6-02176D63970C}" destId="{38A7CF5E-7599-405D-B984-0ACAEAB9CCF8}" srcOrd="0" destOrd="0" presId="urn:microsoft.com/office/officeart/2005/8/layout/process4"/>
    <dgm:cxn modelId="{B8B2DE62-BF86-4A02-964D-9048C6EB8A47}" srcId="{43A0A523-9AF2-4E5D-B80F-03C426F49A91}" destId="{17C9EA07-08A4-4A4F-A8ED-3B658761243B}" srcOrd="0" destOrd="0" parTransId="{0746D502-96FD-462C-BC0A-3A4CA211E22C}" sibTransId="{D9B90AA4-DBCC-4C57-BD69-B0D10417CD63}"/>
    <dgm:cxn modelId="{3516F094-541C-4504-A378-B59B38BFBDDD}" type="presOf" srcId="{DC993A42-DECE-470C-A7FC-8498D382E179}" destId="{71C1A7D9-45D1-4CFB-9918-5C41BC79FB2E}" srcOrd="0" destOrd="0" presId="urn:microsoft.com/office/officeart/2005/8/layout/process4"/>
    <dgm:cxn modelId="{05FC52EC-E684-4702-AF15-9B846A852194}" type="presOf" srcId="{19D8CB33-4E3B-4857-9AAE-44CD3F38AE03}" destId="{87E574D7-1DC2-4FB0-B6E4-7B71976B872C}" srcOrd="0" destOrd="0" presId="urn:microsoft.com/office/officeart/2005/8/layout/process4"/>
    <dgm:cxn modelId="{482B2223-8187-423A-9B31-651D4D625C89}" srcId="{AB3E9C5F-A3D8-4EC6-8122-A205A937D46D}" destId="{648E3D62-19BC-49DC-9AA8-242617E911C5}" srcOrd="2" destOrd="0" parTransId="{F4BAA2DF-880B-4513-A390-7D1F3699AB72}" sibTransId="{A460B3AC-6C65-40E9-B5A2-42B2DACC9A10}"/>
    <dgm:cxn modelId="{6EC6A21C-785A-4BA2-98C8-C8517FC5E73E}" srcId="{43A0A523-9AF2-4E5D-B80F-03C426F49A91}" destId="{19D8CB33-4E3B-4857-9AAE-44CD3F38AE03}" srcOrd="2" destOrd="0" parTransId="{CAB04449-5B94-4B94-9726-74659A748A96}" sibTransId="{26E04065-AC07-4FFF-8C0F-4C78DF14912E}"/>
    <dgm:cxn modelId="{881EFA8B-17C3-4381-BFAB-BD9517E689BE}" type="presOf" srcId="{648E3D62-19BC-49DC-9AA8-242617E911C5}" destId="{B5E30ED7-AC70-4D5E-9966-5F97ACDA8659}" srcOrd="1" destOrd="0" presId="urn:microsoft.com/office/officeart/2005/8/layout/process4"/>
    <dgm:cxn modelId="{39266E8B-F4D0-40F9-9F15-ED277DF87E03}" type="presOf" srcId="{43A0A523-9AF2-4E5D-B80F-03C426F49A91}" destId="{C7C0EEE5-FDC8-49D8-88C3-60AEB945679F}" srcOrd="0" destOrd="0" presId="urn:microsoft.com/office/officeart/2005/8/layout/process4"/>
    <dgm:cxn modelId="{6182C5C4-47DD-4C2B-BC09-C39EF71A59B9}" type="presOf" srcId="{2CD3DB28-DB17-489C-A3EF-4CD59AD8E554}" destId="{05B10D87-18A1-4F81-9818-4DDDEF54BEFA}" srcOrd="0" destOrd="0" presId="urn:microsoft.com/office/officeart/2005/8/layout/process4"/>
    <dgm:cxn modelId="{9ECEBA25-50F7-4CF5-8287-0F2DC34FC409}" type="presOf" srcId="{DC993A42-DECE-470C-A7FC-8498D382E179}" destId="{F57B9A24-7F06-4B3B-BED3-F75CCF8883C2}" srcOrd="1" destOrd="0" presId="urn:microsoft.com/office/officeart/2005/8/layout/process4"/>
    <dgm:cxn modelId="{A468EACD-7122-4E77-9B9F-88CB110CF763}" type="presOf" srcId="{1C0B5EC3-A2FD-4A52-A2F6-02176D63970C}" destId="{1876632D-C017-440D-8F64-BAE1B7BE4DA2}" srcOrd="1" destOrd="0" presId="urn:microsoft.com/office/officeart/2005/8/layout/process4"/>
    <dgm:cxn modelId="{FBBA6E20-267A-4A1A-B274-ED4ED72AF837}" type="presOf" srcId="{55C3CA3B-833C-4AB2-B232-9F37556EA2A4}" destId="{7CAC4107-F10A-429D-8445-A8890884D8F9}" srcOrd="0" destOrd="0" presId="urn:microsoft.com/office/officeart/2005/8/layout/process4"/>
    <dgm:cxn modelId="{9C837218-BB70-45E6-ACD9-BBC681B5E3AF}" type="presParOf" srcId="{F38E42F6-D778-45FA-8639-03B02222F5EF}" destId="{D00C8CA7-148B-4BB5-8A2F-307821CCA9DA}" srcOrd="0" destOrd="0" presId="urn:microsoft.com/office/officeart/2005/8/layout/process4"/>
    <dgm:cxn modelId="{5A9B905C-FD54-4031-8380-2433C1348318}" type="presParOf" srcId="{D00C8CA7-148B-4BB5-8A2F-307821CCA9DA}" destId="{71C1A7D9-45D1-4CFB-9918-5C41BC79FB2E}" srcOrd="0" destOrd="0" presId="urn:microsoft.com/office/officeart/2005/8/layout/process4"/>
    <dgm:cxn modelId="{2CFA3C77-6ECE-4852-BC48-11EC1A2A0D28}" type="presParOf" srcId="{D00C8CA7-148B-4BB5-8A2F-307821CCA9DA}" destId="{F57B9A24-7F06-4B3B-BED3-F75CCF8883C2}" srcOrd="1" destOrd="0" presId="urn:microsoft.com/office/officeart/2005/8/layout/process4"/>
    <dgm:cxn modelId="{8E93463F-33B6-4DB1-A4B0-7848345A9DAB}" type="presParOf" srcId="{D00C8CA7-148B-4BB5-8A2F-307821CCA9DA}" destId="{20BCFF10-22CB-42F2-9681-F87BFA75ADB0}" srcOrd="2" destOrd="0" presId="urn:microsoft.com/office/officeart/2005/8/layout/process4"/>
    <dgm:cxn modelId="{977B52BB-7E3C-4A4A-8859-7AE991419E4A}" type="presParOf" srcId="{20BCFF10-22CB-42F2-9681-F87BFA75ADB0}" destId="{AFB728AA-A5E5-424F-9842-CA2C9A6BC0BF}" srcOrd="0" destOrd="0" presId="urn:microsoft.com/office/officeart/2005/8/layout/process4"/>
    <dgm:cxn modelId="{A2155E49-5200-4529-8A85-B9A1D848222C}" type="presParOf" srcId="{F38E42F6-D778-45FA-8639-03B02222F5EF}" destId="{5B351484-7A5F-4D74-AF62-95A663564B9A}" srcOrd="1" destOrd="0" presId="urn:microsoft.com/office/officeart/2005/8/layout/process4"/>
    <dgm:cxn modelId="{0CBF9C6B-5FA2-41DA-AB26-1D1726F8E9EA}" type="presParOf" srcId="{F38E42F6-D778-45FA-8639-03B02222F5EF}" destId="{5D51AA3F-0DBD-4385-AC75-C4149614A861}" srcOrd="2" destOrd="0" presId="urn:microsoft.com/office/officeart/2005/8/layout/process4"/>
    <dgm:cxn modelId="{F44FEA37-C592-4B47-9E4B-30D24426FDEE}" type="presParOf" srcId="{5D51AA3F-0DBD-4385-AC75-C4149614A861}" destId="{C7C0EEE5-FDC8-49D8-88C3-60AEB945679F}" srcOrd="0" destOrd="0" presId="urn:microsoft.com/office/officeart/2005/8/layout/process4"/>
    <dgm:cxn modelId="{B9893AB0-87B7-4BD3-8C07-F041D87E68B3}" type="presParOf" srcId="{5D51AA3F-0DBD-4385-AC75-C4149614A861}" destId="{B1E3D7EA-14DC-4B05-8363-501FEC95D013}" srcOrd="1" destOrd="0" presId="urn:microsoft.com/office/officeart/2005/8/layout/process4"/>
    <dgm:cxn modelId="{DF426CFF-468E-4E6F-B3D6-2204758257CC}" type="presParOf" srcId="{5D51AA3F-0DBD-4385-AC75-C4149614A861}" destId="{BA650B99-C460-44C5-81E0-21184F34F7B8}" srcOrd="2" destOrd="0" presId="urn:microsoft.com/office/officeart/2005/8/layout/process4"/>
    <dgm:cxn modelId="{7736ECED-E524-49EF-8AF8-7999E7D48313}" type="presParOf" srcId="{BA650B99-C460-44C5-81E0-21184F34F7B8}" destId="{520AC0E4-307C-4ACB-8F29-8477428036A5}" srcOrd="0" destOrd="0" presId="urn:microsoft.com/office/officeart/2005/8/layout/process4"/>
    <dgm:cxn modelId="{1FDC8DAD-855E-4892-923D-E3E7B861F830}" type="presParOf" srcId="{BA650B99-C460-44C5-81E0-21184F34F7B8}" destId="{7CAC4107-F10A-429D-8445-A8890884D8F9}" srcOrd="1" destOrd="0" presId="urn:microsoft.com/office/officeart/2005/8/layout/process4"/>
    <dgm:cxn modelId="{4C8E55B3-F333-435D-AD1F-D348F7B7A77E}" type="presParOf" srcId="{BA650B99-C460-44C5-81E0-21184F34F7B8}" destId="{87E574D7-1DC2-4FB0-B6E4-7B71976B872C}" srcOrd="2" destOrd="0" presId="urn:microsoft.com/office/officeart/2005/8/layout/process4"/>
    <dgm:cxn modelId="{74B5CCD9-D48C-4FD3-842F-FE2B1E5A395B}" type="presParOf" srcId="{F38E42F6-D778-45FA-8639-03B02222F5EF}" destId="{6714FC66-5CF3-4FD3-834B-394EE97FEDC6}" srcOrd="3" destOrd="0" presId="urn:microsoft.com/office/officeart/2005/8/layout/process4"/>
    <dgm:cxn modelId="{9900D7B7-3441-484F-A0CD-731499850851}" type="presParOf" srcId="{F38E42F6-D778-45FA-8639-03B02222F5EF}" destId="{71CB0163-B910-43A6-AC3E-4091A8DDE106}" srcOrd="4" destOrd="0" presId="urn:microsoft.com/office/officeart/2005/8/layout/process4"/>
    <dgm:cxn modelId="{193A000B-4146-4B54-AE2D-FBB36EA48991}" type="presParOf" srcId="{71CB0163-B910-43A6-AC3E-4091A8DDE106}" destId="{A613B417-816F-4483-A57D-9A76AAF979A3}" srcOrd="0" destOrd="0" presId="urn:microsoft.com/office/officeart/2005/8/layout/process4"/>
    <dgm:cxn modelId="{073704C1-CA25-4556-8934-E9209AE08CE1}" type="presParOf" srcId="{71CB0163-B910-43A6-AC3E-4091A8DDE106}" destId="{B5E30ED7-AC70-4D5E-9966-5F97ACDA8659}" srcOrd="1" destOrd="0" presId="urn:microsoft.com/office/officeart/2005/8/layout/process4"/>
    <dgm:cxn modelId="{1FB85CA7-E4C3-435B-A8B4-7D9A5E9CF721}" type="presParOf" srcId="{71CB0163-B910-43A6-AC3E-4091A8DDE106}" destId="{3E30B3B0-B5E8-4686-B0DE-A7DA3C4D870A}" srcOrd="2" destOrd="0" presId="urn:microsoft.com/office/officeart/2005/8/layout/process4"/>
    <dgm:cxn modelId="{D24B4C26-1187-4906-83BA-FAF9996E79BE}" type="presParOf" srcId="{3E30B3B0-B5E8-4686-B0DE-A7DA3C4D870A}" destId="{05B10D87-18A1-4F81-9818-4DDDEF54BEFA}" srcOrd="0" destOrd="0" presId="urn:microsoft.com/office/officeart/2005/8/layout/process4"/>
    <dgm:cxn modelId="{F3D59797-C0C3-4931-BD79-7A607A6394F8}" type="presParOf" srcId="{F38E42F6-D778-45FA-8639-03B02222F5EF}" destId="{637AA70D-FD6A-45B6-B3BF-DD9457F72FD2}" srcOrd="5" destOrd="0" presId="urn:microsoft.com/office/officeart/2005/8/layout/process4"/>
    <dgm:cxn modelId="{EA0EA6F0-F423-4BD7-A72F-0B86FB741979}" type="presParOf" srcId="{F38E42F6-D778-45FA-8639-03B02222F5EF}" destId="{55BAB49C-6647-4BE8-90DE-345023880743}" srcOrd="6" destOrd="0" presId="urn:microsoft.com/office/officeart/2005/8/layout/process4"/>
    <dgm:cxn modelId="{26103013-86AF-4100-95AC-3E78FC453904}" type="presParOf" srcId="{55BAB49C-6647-4BE8-90DE-345023880743}" destId="{38A7CF5E-7599-405D-B984-0ACAEAB9CCF8}" srcOrd="0" destOrd="0" presId="urn:microsoft.com/office/officeart/2005/8/layout/process4"/>
    <dgm:cxn modelId="{F7A2E9F1-4DC2-40A0-BB6D-36FD5AD04C6B}" type="presParOf" srcId="{55BAB49C-6647-4BE8-90DE-345023880743}" destId="{1876632D-C017-440D-8F64-BAE1B7BE4DA2}" srcOrd="1" destOrd="0" presId="urn:microsoft.com/office/officeart/2005/8/layout/process4"/>
    <dgm:cxn modelId="{2B927229-A726-47C6-A4AD-AB4D04CBB369}" type="presParOf" srcId="{55BAB49C-6647-4BE8-90DE-345023880743}" destId="{F75FD290-394C-40D4-8AE2-69C34FB55C02}" srcOrd="2" destOrd="0" presId="urn:microsoft.com/office/officeart/2005/8/layout/process4"/>
    <dgm:cxn modelId="{2EC15BE5-7275-438A-B543-D2E6608C45A2}" type="presParOf" srcId="{F75FD290-394C-40D4-8AE2-69C34FB55C02}" destId="{E33F24EA-F57A-4205-A615-42E2CE1CA85B}" srcOrd="0" destOrd="0" presId="urn:microsoft.com/office/officeart/2005/8/layout/process4"/>
    <dgm:cxn modelId="{6EF6B847-4883-4226-A859-1DC268825587}" type="presParOf" srcId="{F38E42F6-D778-45FA-8639-03B02222F5EF}" destId="{00489653-9A86-4A4B-AC5D-74FA1C4AF783}" srcOrd="7" destOrd="0" presId="urn:microsoft.com/office/officeart/2005/8/layout/process4"/>
    <dgm:cxn modelId="{2F54ACB8-89B1-4F77-A4BF-B0E907619389}" type="presParOf" srcId="{F38E42F6-D778-45FA-8639-03B02222F5EF}" destId="{A5B21418-8477-4DFD-A23C-10C972BCF09B}" srcOrd="8" destOrd="0" presId="urn:microsoft.com/office/officeart/2005/8/layout/process4"/>
    <dgm:cxn modelId="{E0C63691-9DC2-4F93-A85B-C992726B1B95}" type="presParOf" srcId="{A5B21418-8477-4DFD-A23C-10C972BCF09B}" destId="{A30F0FC8-4128-462D-B9D9-B7A1AE49F77B}" srcOrd="0" destOrd="0" presId="urn:microsoft.com/office/officeart/2005/8/layout/process4"/>
    <dgm:cxn modelId="{ABAB8257-2D2F-4745-92CB-90EE7E398ACA}" type="presParOf" srcId="{A5B21418-8477-4DFD-A23C-10C972BCF09B}" destId="{5D09B036-5AD6-4AEA-91F2-4A6E4ECE9827}" srcOrd="1" destOrd="0" presId="urn:microsoft.com/office/officeart/2005/8/layout/process4"/>
    <dgm:cxn modelId="{1C306D5B-99E1-466B-8132-8072118EDFFB}" type="presParOf" srcId="{A5B21418-8477-4DFD-A23C-10C972BCF09B}" destId="{05EE07E4-4515-435E-B2F7-3810C8577386}" srcOrd="2" destOrd="0" presId="urn:microsoft.com/office/officeart/2005/8/layout/process4"/>
    <dgm:cxn modelId="{750A1F37-DF95-4E7D-B907-FDC9FAB16184}" type="presParOf" srcId="{05EE07E4-4515-435E-B2F7-3810C8577386}" destId="{534A596C-E0BB-45BE-B7A8-BD39F187FE9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B9A24-7F06-4B3B-BED3-F75CCF8883C2}">
      <dsp:nvSpPr>
        <dsp:cNvPr id="0" name=""/>
        <dsp:cNvSpPr/>
      </dsp:nvSpPr>
      <dsp:spPr>
        <a:xfrm>
          <a:off x="0" y="4142601"/>
          <a:ext cx="7344816" cy="679628"/>
        </a:xfrm>
        <a:prstGeom prst="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de-DE" sz="1800" b="1" kern="1200" dirty="0" smtClean="0"/>
            <a:t>e.g. June</a:t>
          </a:r>
          <a:endParaRPr lang="de-DE" sz="1800" b="1" kern="1200" dirty="0"/>
        </a:p>
      </dsp:txBody>
      <dsp:txXfrm>
        <a:off x="0" y="4142601"/>
        <a:ext cx="7344816" cy="366999"/>
      </dsp:txXfrm>
    </dsp:sp>
    <dsp:sp modelId="{AFB728AA-A5E5-424F-9842-CA2C9A6BC0BF}">
      <dsp:nvSpPr>
        <dsp:cNvPr id="0" name=""/>
        <dsp:cNvSpPr/>
      </dsp:nvSpPr>
      <dsp:spPr>
        <a:xfrm>
          <a:off x="0" y="4496008"/>
          <a:ext cx="7344816" cy="312628"/>
        </a:xfrm>
        <a:prstGeom prst="rect">
          <a:avLst/>
        </a:prstGeom>
        <a:solidFill>
          <a:schemeClr val="accent2">
            <a:alpha val="90000"/>
            <a:tint val="40000"/>
            <a:hueOff val="0"/>
            <a:satOff val="0"/>
            <a:lumOff val="0"/>
            <a:alphaOff val="0"/>
          </a:schemeClr>
        </a:solidFill>
        <a:ln w="55000" cap="flat" cmpd="thickThin"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de-DE" sz="1600" kern="1200" dirty="0" smtClean="0"/>
            <a:t>86 sources</a:t>
          </a:r>
          <a:endParaRPr lang="de-DE" sz="1600" kern="1200" dirty="0"/>
        </a:p>
      </dsp:txBody>
      <dsp:txXfrm>
        <a:off x="0" y="4496008"/>
        <a:ext cx="7344816" cy="312628"/>
      </dsp:txXfrm>
    </dsp:sp>
    <dsp:sp modelId="{B1E3D7EA-14DC-4B05-8363-501FEC95D013}">
      <dsp:nvSpPr>
        <dsp:cNvPr id="0" name=""/>
        <dsp:cNvSpPr/>
      </dsp:nvSpPr>
      <dsp:spPr>
        <a:xfrm rot="10800000">
          <a:off x="0" y="3107527"/>
          <a:ext cx="7344816" cy="1045268"/>
        </a:xfrm>
        <a:prstGeom prst="upArrowCallou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de-DE" sz="1800" b="1" kern="1200" dirty="0" smtClean="0"/>
            <a:t>Other constrains</a:t>
          </a:r>
          <a:endParaRPr lang="de-DE" sz="1800" b="1" kern="1200" dirty="0"/>
        </a:p>
      </dsp:txBody>
      <dsp:txXfrm rot="-10800000">
        <a:off x="0" y="3107527"/>
        <a:ext cx="7344816" cy="366889"/>
      </dsp:txXfrm>
    </dsp:sp>
    <dsp:sp modelId="{520AC0E4-307C-4ACB-8F29-8477428036A5}">
      <dsp:nvSpPr>
        <dsp:cNvPr id="0" name=""/>
        <dsp:cNvSpPr/>
      </dsp:nvSpPr>
      <dsp:spPr>
        <a:xfrm>
          <a:off x="170" y="3474416"/>
          <a:ext cx="3768257" cy="312535"/>
        </a:xfrm>
        <a:prstGeom prst="rect">
          <a:avLst/>
        </a:prstGeom>
        <a:solidFill>
          <a:schemeClr val="accent2">
            <a:alpha val="90000"/>
            <a:tint val="40000"/>
            <a:hueOff val="0"/>
            <a:satOff val="0"/>
            <a:lumOff val="0"/>
            <a:alphaOff val="0"/>
          </a:schemeClr>
        </a:solidFill>
        <a:ln w="55000" cap="flat" cmpd="thickThin"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t>Observable for 3 consecutive months</a:t>
          </a:r>
          <a:endParaRPr lang="de-DE" sz="1800" kern="1200" dirty="0"/>
        </a:p>
      </dsp:txBody>
      <dsp:txXfrm>
        <a:off x="170" y="3474416"/>
        <a:ext cx="3768257" cy="312535"/>
      </dsp:txXfrm>
    </dsp:sp>
    <dsp:sp modelId="{7CAC4107-F10A-429D-8445-A8890884D8F9}">
      <dsp:nvSpPr>
        <dsp:cNvPr id="0" name=""/>
        <dsp:cNvSpPr/>
      </dsp:nvSpPr>
      <dsp:spPr>
        <a:xfrm>
          <a:off x="3768427" y="3474416"/>
          <a:ext cx="1773703" cy="312535"/>
        </a:xfrm>
        <a:prstGeom prst="rect">
          <a:avLst/>
        </a:prstGeom>
        <a:solidFill>
          <a:schemeClr val="accent2">
            <a:alpha val="90000"/>
            <a:tint val="40000"/>
            <a:hueOff val="0"/>
            <a:satOff val="0"/>
            <a:lumOff val="0"/>
            <a:alphaOff val="0"/>
          </a:schemeClr>
        </a:solidFill>
        <a:ln w="55000" cap="flat" cmpd="thickThin"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err="1" smtClean="0"/>
            <a:t>Airmass</a:t>
          </a:r>
          <a:r>
            <a:rPr lang="en-US" sz="1600" kern="1200" dirty="0" smtClean="0"/>
            <a:t> </a:t>
          </a:r>
          <a:r>
            <a:rPr lang="de-DE" sz="1600" kern="1200" dirty="0" smtClean="0"/>
            <a:t>≤</a:t>
          </a:r>
          <a:r>
            <a:rPr lang="en-US" sz="1600" kern="1200" dirty="0" smtClean="0"/>
            <a:t> 2</a:t>
          </a:r>
          <a:endParaRPr lang="de-DE" sz="1600" kern="1200" dirty="0"/>
        </a:p>
      </dsp:txBody>
      <dsp:txXfrm>
        <a:off x="3768427" y="3474416"/>
        <a:ext cx="1773703" cy="312535"/>
      </dsp:txXfrm>
    </dsp:sp>
    <dsp:sp modelId="{87E574D7-1DC2-4FB0-B6E4-7B71976B872C}">
      <dsp:nvSpPr>
        <dsp:cNvPr id="0" name=""/>
        <dsp:cNvSpPr/>
      </dsp:nvSpPr>
      <dsp:spPr>
        <a:xfrm>
          <a:off x="5542130" y="3474416"/>
          <a:ext cx="1802515" cy="312535"/>
        </a:xfrm>
        <a:prstGeom prst="rect">
          <a:avLst/>
        </a:prstGeom>
        <a:solidFill>
          <a:schemeClr val="accent2">
            <a:alpha val="90000"/>
            <a:tint val="40000"/>
            <a:hueOff val="0"/>
            <a:satOff val="0"/>
            <a:lumOff val="0"/>
            <a:alphaOff val="0"/>
          </a:schemeClr>
        </a:solidFill>
        <a:ln w="55000" cap="flat" cmpd="thickThin"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de-DE" sz="1800" kern="1200" dirty="0" smtClean="0"/>
            <a:t>Moon</a:t>
          </a:r>
          <a:r>
            <a:rPr lang="de-DE" sz="1600" kern="1200" dirty="0" smtClean="0"/>
            <a:t> avoidance</a:t>
          </a:r>
          <a:endParaRPr lang="de-DE" sz="1600" kern="1200" dirty="0"/>
        </a:p>
      </dsp:txBody>
      <dsp:txXfrm>
        <a:off x="5542130" y="3474416"/>
        <a:ext cx="1802515" cy="312535"/>
      </dsp:txXfrm>
    </dsp:sp>
    <dsp:sp modelId="{B5E30ED7-AC70-4D5E-9966-5F97ACDA8659}">
      <dsp:nvSpPr>
        <dsp:cNvPr id="0" name=""/>
        <dsp:cNvSpPr/>
      </dsp:nvSpPr>
      <dsp:spPr>
        <a:xfrm rot="10800000">
          <a:off x="0" y="2072453"/>
          <a:ext cx="7344816" cy="1045268"/>
        </a:xfrm>
        <a:prstGeom prst="upArrowCallou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Optically detectable from </a:t>
          </a:r>
          <a:r>
            <a:rPr lang="en-US" sz="1800" b="1" kern="1200" dirty="0" err="1" smtClean="0"/>
            <a:t>Skinakas</a:t>
          </a:r>
          <a:endParaRPr lang="de-DE" sz="1800" b="1" kern="1200" dirty="0"/>
        </a:p>
      </dsp:txBody>
      <dsp:txXfrm rot="-10800000">
        <a:off x="0" y="2072453"/>
        <a:ext cx="7344816" cy="366889"/>
      </dsp:txXfrm>
    </dsp:sp>
    <dsp:sp modelId="{05B10D87-18A1-4F81-9818-4DDDEF54BEFA}">
      <dsp:nvSpPr>
        <dsp:cNvPr id="0" name=""/>
        <dsp:cNvSpPr/>
      </dsp:nvSpPr>
      <dsp:spPr>
        <a:xfrm>
          <a:off x="0" y="2439343"/>
          <a:ext cx="7344816" cy="312535"/>
        </a:xfrm>
        <a:prstGeom prst="rect">
          <a:avLst/>
        </a:prstGeom>
        <a:solidFill>
          <a:schemeClr val="accent2">
            <a:alpha val="90000"/>
            <a:tint val="40000"/>
            <a:hueOff val="0"/>
            <a:satOff val="0"/>
            <a:lumOff val="0"/>
            <a:alphaOff val="0"/>
          </a:schemeClr>
        </a:solidFill>
        <a:ln w="55000" cap="flat" cmpd="thickThin"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t>Archival optical magnitude </a:t>
          </a:r>
          <a:r>
            <a:rPr lang="de-DE" sz="1800" kern="1200" dirty="0" smtClean="0"/>
            <a:t>≤ 18 mag</a:t>
          </a:r>
          <a:endParaRPr lang="de-DE" sz="1800" kern="1200" dirty="0"/>
        </a:p>
      </dsp:txBody>
      <dsp:txXfrm>
        <a:off x="0" y="2439343"/>
        <a:ext cx="7344816" cy="312535"/>
      </dsp:txXfrm>
    </dsp:sp>
    <dsp:sp modelId="{1876632D-C017-440D-8F64-BAE1B7BE4DA2}">
      <dsp:nvSpPr>
        <dsp:cNvPr id="0" name=""/>
        <dsp:cNvSpPr/>
      </dsp:nvSpPr>
      <dsp:spPr>
        <a:xfrm rot="10800000">
          <a:off x="0" y="1037380"/>
          <a:ext cx="7344816" cy="1045268"/>
        </a:xfrm>
        <a:prstGeom prst="upArrowCallou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l-GR" sz="1800" b="1" kern="1200" dirty="0" smtClean="0"/>
            <a:t>γ-</a:t>
          </a:r>
          <a:r>
            <a:rPr lang="en-US" sz="1800" b="1" kern="1200" dirty="0" smtClean="0"/>
            <a:t>ray variable </a:t>
          </a:r>
          <a:endParaRPr lang="el-GR" sz="1800" b="1" kern="1200" dirty="0" smtClean="0"/>
        </a:p>
      </dsp:txBody>
      <dsp:txXfrm rot="-10800000">
        <a:off x="0" y="1037380"/>
        <a:ext cx="7344816" cy="366889"/>
      </dsp:txXfrm>
    </dsp:sp>
    <dsp:sp modelId="{E33F24EA-F57A-4205-A615-42E2CE1CA85B}">
      <dsp:nvSpPr>
        <dsp:cNvPr id="0" name=""/>
        <dsp:cNvSpPr/>
      </dsp:nvSpPr>
      <dsp:spPr>
        <a:xfrm>
          <a:off x="0" y="1404269"/>
          <a:ext cx="7344816" cy="312535"/>
        </a:xfrm>
        <a:prstGeom prst="rect">
          <a:avLst/>
        </a:prstGeom>
        <a:solidFill>
          <a:schemeClr val="accent2">
            <a:alpha val="90000"/>
            <a:tint val="40000"/>
            <a:hueOff val="0"/>
            <a:satOff val="0"/>
            <a:lumOff val="0"/>
            <a:alphaOff val="0"/>
          </a:schemeClr>
        </a:solidFill>
        <a:ln w="55000" cap="flat" cmpd="thickThin"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t>1% or less to be non-variable in </a:t>
          </a:r>
          <a:r>
            <a:rPr lang="el-GR" sz="1800" kern="1200" dirty="0" smtClean="0"/>
            <a:t>γ</a:t>
          </a:r>
          <a:r>
            <a:rPr lang="en-US" sz="1800" kern="1200" dirty="0" smtClean="0"/>
            <a:t>-rays (variability index ≥ 41.64)</a:t>
          </a:r>
          <a:endParaRPr lang="de-DE" sz="1800" kern="1200" dirty="0"/>
        </a:p>
      </dsp:txBody>
      <dsp:txXfrm>
        <a:off x="0" y="1404269"/>
        <a:ext cx="7344816" cy="312535"/>
      </dsp:txXfrm>
    </dsp:sp>
    <dsp:sp modelId="{5D09B036-5AD6-4AEA-91F2-4A6E4ECE9827}">
      <dsp:nvSpPr>
        <dsp:cNvPr id="0" name=""/>
        <dsp:cNvSpPr/>
      </dsp:nvSpPr>
      <dsp:spPr>
        <a:xfrm rot="10800000">
          <a:off x="0" y="2306"/>
          <a:ext cx="7344816" cy="1045268"/>
        </a:xfrm>
        <a:prstGeom prst="upArrowCallou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 </a:t>
          </a:r>
          <a:r>
            <a:rPr lang="en-US" sz="2000" b="1" kern="1200" dirty="0" smtClean="0"/>
            <a:t>Fermi detectable</a:t>
          </a:r>
          <a:endParaRPr lang="el-GR" sz="2000" b="1" kern="1200" dirty="0" smtClean="0"/>
        </a:p>
      </dsp:txBody>
      <dsp:txXfrm rot="-10800000">
        <a:off x="0" y="2306"/>
        <a:ext cx="7344816" cy="366889"/>
      </dsp:txXfrm>
    </dsp:sp>
    <dsp:sp modelId="{534A596C-E0BB-45BE-B7A8-BD39F187FE94}">
      <dsp:nvSpPr>
        <dsp:cNvPr id="0" name=""/>
        <dsp:cNvSpPr/>
      </dsp:nvSpPr>
      <dsp:spPr>
        <a:xfrm>
          <a:off x="0" y="369195"/>
          <a:ext cx="7344816" cy="312535"/>
        </a:xfrm>
        <a:prstGeom prst="rect">
          <a:avLst/>
        </a:prstGeom>
        <a:solidFill>
          <a:schemeClr val="accent2">
            <a:alpha val="90000"/>
            <a:tint val="40000"/>
            <a:hueOff val="0"/>
            <a:satOff val="0"/>
            <a:lumOff val="0"/>
            <a:alphaOff val="0"/>
          </a:schemeClr>
        </a:solidFill>
        <a:ln w="55000" cap="flat" cmpd="thickThin"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t>Flux limited sub-sample of 2FGL catalogue → 557 sources</a:t>
          </a:r>
          <a:endParaRPr lang="de-DE" sz="1800" kern="1200" dirty="0" smtClean="0"/>
        </a:p>
      </dsp:txBody>
      <dsp:txXfrm>
        <a:off x="0" y="369195"/>
        <a:ext cx="7344816" cy="31253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023FD0-D7E5-4C01-A6C5-F025B69FB103}" type="datetimeFigureOut">
              <a:rPr lang="en-US" smtClean="0"/>
              <a:t>10/17/2012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8479B2-B137-4FAA-B6DC-C594B6658870}" type="slidenum">
              <a:rPr lang="en-US" smtClean="0"/>
              <a:t>‹#›</a:t>
            </a:fld>
            <a:endParaRPr lang="en-US"/>
          </a:p>
        </p:txBody>
      </p:sp>
    </p:spTree>
    <p:extLst>
      <p:ext uri="{BB962C8B-B14F-4D97-AF65-F5344CB8AC3E}">
        <p14:creationId xmlns:p14="http://schemas.microsoft.com/office/powerpoint/2010/main" val="2111685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10/17/2012 9:45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gradFill flip="none" rotWithShape="1">
                  <a:gsLst>
                    <a:gs pos="0">
                      <a:schemeClr val="accent1"/>
                    </a:gs>
                    <a:gs pos="86000">
                      <a:srgbClr val="FFFF99"/>
                    </a:gs>
                    <a:gs pos="86000">
                      <a:srgbClr val="F6AE1E"/>
                    </a:gs>
                  </a:gsLst>
                  <a:lin ang="5400000" scaled="0"/>
                  <a:tileRect/>
                </a:gra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3.jpeg"/><Relationship Id="rId7" Type="http://schemas.openxmlformats.org/officeDocument/2006/relationships/image" Target="../media/image26.jpe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5.gif"/><Relationship Id="rId9"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gif"/></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708920"/>
            <a:ext cx="7681913" cy="1523495"/>
          </a:xfrm>
        </p:spPr>
        <p:txBody>
          <a:bodyPr/>
          <a:lstStyle/>
          <a:p>
            <a:pPr algn="ctr"/>
            <a:r>
              <a:rPr lang="en-US" sz="2400" spc="0" dirty="0" smtClean="0">
                <a:ln>
                  <a:noFill/>
                </a:ln>
                <a:solidFill>
                  <a:schemeClr val="bg1"/>
                </a:solidFill>
                <a:effectLst/>
                <a:latin typeface="Helvetica Neue"/>
                <a:cs typeface="Helvetica Neue"/>
              </a:rPr>
              <a:t>Linear and circular radio and optical polarization studies as a probe of AGN physics</a:t>
            </a:r>
            <a:endParaRPr lang="en-US" sz="2400" spc="0" dirty="0">
              <a:ln>
                <a:noFill/>
              </a:ln>
              <a:solidFill>
                <a:schemeClr val="bg1"/>
              </a:solidFill>
              <a:effectLst/>
              <a:latin typeface="Helvetica Neue"/>
              <a:cs typeface="Helvetica Neue"/>
            </a:endParaRPr>
          </a:p>
        </p:txBody>
      </p:sp>
      <p:sp>
        <p:nvSpPr>
          <p:cNvPr id="3" name="Subtitle 2"/>
          <p:cNvSpPr>
            <a:spLocks noGrp="1"/>
          </p:cNvSpPr>
          <p:nvPr>
            <p:ph type="subTitle" idx="1"/>
          </p:nvPr>
        </p:nvSpPr>
        <p:spPr>
          <a:xfrm>
            <a:off x="730249" y="4077072"/>
            <a:ext cx="7681913" cy="1293812"/>
          </a:xfrm>
        </p:spPr>
        <p:txBody>
          <a:bodyPr>
            <a:noAutofit/>
          </a:bodyPr>
          <a:lstStyle/>
          <a:p>
            <a:pPr lvl="0" indent="-216000" algn="ctr"/>
            <a:r>
              <a:rPr lang="en-GB" sz="1600" dirty="0">
                <a:latin typeface="Helvetica Neue"/>
                <a:cs typeface="Helvetica Neue"/>
              </a:rPr>
              <a:t>I. </a:t>
            </a:r>
            <a:r>
              <a:rPr lang="en-GB" sz="1600" dirty="0" err="1" smtClean="0">
                <a:latin typeface="Helvetica Neue"/>
                <a:cs typeface="Helvetica Neue"/>
              </a:rPr>
              <a:t>Myserlis</a:t>
            </a:r>
            <a:r>
              <a:rPr lang="en-GB" sz="1400" dirty="0">
                <a:latin typeface="Helvetica Neue"/>
                <a:cs typeface="Helvetica Neue"/>
              </a:rPr>
              <a:t/>
            </a:r>
            <a:br>
              <a:rPr lang="en-GB" sz="1400" dirty="0">
                <a:latin typeface="Helvetica Neue"/>
                <a:cs typeface="Helvetica Neue"/>
              </a:rPr>
            </a:br>
            <a:r>
              <a:rPr lang="en-GB" sz="1400" dirty="0" smtClean="0">
                <a:latin typeface="Helvetica Neue"/>
                <a:cs typeface="Helvetica Neue"/>
              </a:rPr>
              <a:t/>
            </a:r>
            <a:br>
              <a:rPr lang="en-GB" sz="1400" dirty="0" smtClean="0">
                <a:latin typeface="Helvetica Neue"/>
                <a:cs typeface="Helvetica Neue"/>
              </a:rPr>
            </a:br>
            <a:r>
              <a:rPr lang="en-GB" sz="1400" dirty="0" smtClean="0">
                <a:latin typeface="Helvetica Neue"/>
                <a:cs typeface="Helvetica Neue"/>
              </a:rPr>
              <a:t>E</a:t>
            </a:r>
            <a:r>
              <a:rPr lang="en-GB" sz="1400" dirty="0">
                <a:latin typeface="Helvetica Neue"/>
                <a:cs typeface="Helvetica Neue"/>
              </a:rPr>
              <a:t>. </a:t>
            </a:r>
            <a:r>
              <a:rPr lang="en-GB" sz="1400" dirty="0" err="1" smtClean="0">
                <a:latin typeface="Helvetica Neue"/>
                <a:cs typeface="Helvetica Neue"/>
              </a:rPr>
              <a:t>Angelakis</a:t>
            </a:r>
            <a:r>
              <a:rPr lang="en-GB" sz="1400" dirty="0" smtClean="0">
                <a:latin typeface="Helvetica Neue"/>
                <a:cs typeface="Helvetica Neue"/>
              </a:rPr>
              <a:t> (PhD advisor), L</a:t>
            </a:r>
            <a:r>
              <a:rPr lang="en-GB" sz="1400" dirty="0">
                <a:latin typeface="Helvetica Neue"/>
                <a:cs typeface="Helvetica Neue"/>
              </a:rPr>
              <a:t>. </a:t>
            </a:r>
            <a:r>
              <a:rPr lang="en-GB" sz="1400" dirty="0" err="1">
                <a:latin typeface="Helvetica Neue"/>
                <a:cs typeface="Helvetica Neue"/>
              </a:rPr>
              <a:t>Fuhrmann</a:t>
            </a:r>
            <a:r>
              <a:rPr lang="en-GB" sz="1400" dirty="0">
                <a:latin typeface="Helvetica Neue"/>
                <a:cs typeface="Helvetica Neue"/>
              </a:rPr>
              <a:t>, V. </a:t>
            </a:r>
            <a:r>
              <a:rPr lang="en-GB" sz="1400" dirty="0" err="1">
                <a:latin typeface="Helvetica Neue"/>
                <a:cs typeface="Helvetica Neue"/>
              </a:rPr>
              <a:t>Pavlidou</a:t>
            </a:r>
            <a:r>
              <a:rPr lang="en-GB" sz="1400" dirty="0">
                <a:latin typeface="Helvetica Neue"/>
                <a:cs typeface="Helvetica Neue"/>
              </a:rPr>
              <a:t>, A. Kraus, I. </a:t>
            </a:r>
            <a:r>
              <a:rPr lang="en-GB" sz="1400" dirty="0" err="1">
                <a:latin typeface="Helvetica Neue"/>
                <a:cs typeface="Helvetica Neue"/>
              </a:rPr>
              <a:t>Nestoras</a:t>
            </a:r>
            <a:r>
              <a:rPr lang="en-GB" sz="1400" dirty="0">
                <a:latin typeface="Helvetica Neue"/>
                <a:cs typeface="Helvetica Neue"/>
              </a:rPr>
              <a:t>, V. </a:t>
            </a:r>
            <a:r>
              <a:rPr lang="en-GB" sz="1400" dirty="0" err="1" smtClean="0">
                <a:latin typeface="Helvetica Neue"/>
                <a:cs typeface="Helvetica Neue"/>
              </a:rPr>
              <a:t>Karamanavis</a:t>
            </a:r>
            <a:r>
              <a:rPr lang="en-GB" sz="1400" dirty="0" smtClean="0">
                <a:latin typeface="Helvetica Neue"/>
                <a:cs typeface="Helvetica Neue"/>
              </a:rPr>
              <a:t>,</a:t>
            </a:r>
            <a:r>
              <a:rPr lang="de-DE" sz="1400" dirty="0" smtClean="0">
                <a:latin typeface="Helvetica Neue"/>
                <a:cs typeface="Helvetica Neue"/>
              </a:rPr>
              <a:t> </a:t>
            </a:r>
            <a:endParaRPr lang="de-DE" sz="1400" dirty="0">
              <a:latin typeface="Helvetica Neue"/>
              <a:cs typeface="Helvetica Neue"/>
            </a:endParaRPr>
          </a:p>
          <a:p>
            <a:pPr lvl="0" indent="-216000" algn="ctr"/>
            <a:r>
              <a:rPr lang="de-DE" sz="1400" dirty="0" smtClean="0">
                <a:latin typeface="Helvetica Neue"/>
                <a:cs typeface="Helvetica Neue"/>
              </a:rPr>
              <a:t>J.A</a:t>
            </a:r>
            <a:r>
              <a:rPr lang="de-DE" sz="1400" dirty="0">
                <a:latin typeface="Helvetica Neue"/>
                <a:cs typeface="Helvetica Neue"/>
              </a:rPr>
              <a:t>. Zensus, T. P. </a:t>
            </a:r>
            <a:r>
              <a:rPr lang="de-DE" sz="1400" dirty="0" smtClean="0">
                <a:latin typeface="Helvetica Neue"/>
                <a:cs typeface="Helvetica Neue"/>
              </a:rPr>
              <a:t>Krichbaum</a:t>
            </a:r>
            <a:br>
              <a:rPr lang="de-DE" sz="1400" dirty="0" smtClean="0">
                <a:latin typeface="Helvetica Neue"/>
                <a:cs typeface="Helvetica Neue"/>
              </a:rPr>
            </a:br>
            <a:r>
              <a:rPr lang="de-DE" sz="1400" dirty="0" smtClean="0">
                <a:latin typeface="Helvetica Neue"/>
                <a:cs typeface="Helvetica Neue"/>
              </a:rPr>
              <a:t/>
            </a:r>
            <a:br>
              <a:rPr lang="de-DE" sz="1400" dirty="0" smtClean="0">
                <a:latin typeface="Helvetica Neue"/>
                <a:cs typeface="Helvetica Neue"/>
              </a:rPr>
            </a:br>
            <a:r>
              <a:rPr lang="de-DE" sz="1400" dirty="0" smtClean="0">
                <a:latin typeface="Helvetica Neue"/>
                <a:cs typeface="Helvetica Neue"/>
              </a:rPr>
              <a:t>From the RoboPol team:</a:t>
            </a:r>
            <a:r>
              <a:rPr lang="en-GB" sz="1400" dirty="0" smtClean="0">
                <a:latin typeface="Helvetica Neue"/>
                <a:cs typeface="Helvetica Neue"/>
              </a:rPr>
              <a:t/>
            </a:r>
            <a:br>
              <a:rPr lang="en-GB" sz="1400" dirty="0" smtClean="0">
                <a:latin typeface="Helvetica Neue"/>
                <a:cs typeface="Helvetica Neue"/>
              </a:rPr>
            </a:br>
            <a:r>
              <a:rPr lang="en-GB" sz="1400" dirty="0" smtClean="0">
                <a:latin typeface="Helvetica Neue"/>
                <a:cs typeface="Helvetica Neue"/>
              </a:rPr>
              <a:t>O.G. </a:t>
            </a:r>
            <a:r>
              <a:rPr lang="en-GB" sz="1400" dirty="0">
                <a:latin typeface="Helvetica Neue"/>
                <a:cs typeface="Helvetica Neue"/>
              </a:rPr>
              <a:t>King, </a:t>
            </a:r>
            <a:r>
              <a:rPr lang="en-GB" sz="1400" dirty="0" smtClean="0">
                <a:latin typeface="Helvetica Neue"/>
                <a:cs typeface="Helvetica Neue"/>
              </a:rPr>
              <a:t>A.N</a:t>
            </a:r>
            <a:r>
              <a:rPr lang="en-GB" sz="1400" dirty="0">
                <a:latin typeface="Helvetica Neue"/>
                <a:cs typeface="Helvetica Neue"/>
              </a:rPr>
              <a:t>. </a:t>
            </a:r>
            <a:r>
              <a:rPr lang="en-GB" sz="1400" dirty="0" err="1" smtClean="0">
                <a:latin typeface="Helvetica Neue"/>
                <a:cs typeface="Helvetica Neue"/>
              </a:rPr>
              <a:t>Ramaprakash</a:t>
            </a:r>
            <a:r>
              <a:rPr lang="en-GB" sz="1400" dirty="0" smtClean="0">
                <a:latin typeface="Helvetica Neue"/>
                <a:cs typeface="Helvetica Neue"/>
              </a:rPr>
              <a:t>, I. </a:t>
            </a:r>
            <a:r>
              <a:rPr lang="en-GB" sz="1400" dirty="0" err="1" smtClean="0">
                <a:latin typeface="Helvetica Neue"/>
                <a:cs typeface="Helvetica Neue"/>
              </a:rPr>
              <a:t>Papadakis</a:t>
            </a:r>
            <a:r>
              <a:rPr lang="en-GB" sz="1400" dirty="0" smtClean="0">
                <a:latin typeface="Helvetica Neue"/>
                <a:cs typeface="Helvetica Neue"/>
              </a:rPr>
              <a:t>, A. </a:t>
            </a:r>
            <a:r>
              <a:rPr lang="de-DE" sz="1400" dirty="0" smtClean="0">
                <a:latin typeface="Helvetica Neue"/>
                <a:cs typeface="Helvetica Neue"/>
              </a:rPr>
              <a:t>Kus</a:t>
            </a:r>
            <a:endParaRPr lang="en-GB" sz="1400" dirty="0">
              <a:latin typeface="Helvetica Neue"/>
              <a:cs typeface="Helvetica Neue"/>
            </a:endParaRPr>
          </a:p>
          <a:p>
            <a:pPr lvl="0" indent="-216000"/>
            <a:endParaRPr lang="en-US" sz="1400" dirty="0" smtClean="0">
              <a:latin typeface="Helvetica Neue"/>
              <a:cs typeface="Helvetica Neue"/>
            </a:endParaRPr>
          </a:p>
          <a:p>
            <a:pPr lvl="0" indent="-216000"/>
            <a:endParaRPr lang="en-US" sz="1400" dirty="0">
              <a:latin typeface="Helvetica Neue"/>
              <a:cs typeface="Helvetica Neue"/>
            </a:endParaRPr>
          </a:p>
          <a:p>
            <a:pPr lvl="0" indent="-216000"/>
            <a:endParaRPr lang="en-US" sz="1400" dirty="0" smtClean="0">
              <a:latin typeface="Helvetica Neue"/>
              <a:cs typeface="Helvetica Neue"/>
            </a:endParaRPr>
          </a:p>
          <a:p>
            <a:pPr lvl="0" indent="-216000"/>
            <a:endParaRPr lang="en-US" sz="1400" dirty="0" smtClean="0">
              <a:latin typeface="Helvetica Neue"/>
              <a:cs typeface="Helvetica Neue"/>
            </a:endParaRPr>
          </a:p>
          <a:p>
            <a:pPr lvl="0" indent="-216000"/>
            <a:r>
              <a:rPr lang="en-US" sz="1400" dirty="0" smtClean="0">
                <a:latin typeface="Helvetica Neue"/>
                <a:cs typeface="Helvetica Neue"/>
              </a:rPr>
              <a:t>Max-Planck-Institute </a:t>
            </a:r>
            <a:r>
              <a:rPr lang="en-US" sz="1400" dirty="0">
                <a:latin typeface="Helvetica Neue"/>
                <a:cs typeface="Helvetica Neue"/>
              </a:rPr>
              <a:t>for </a:t>
            </a:r>
            <a:r>
              <a:rPr lang="en-US" sz="1400" dirty="0" err="1" smtClean="0">
                <a:latin typeface="Helvetica Neue"/>
                <a:cs typeface="Helvetica Neue"/>
              </a:rPr>
              <a:t>Radioastronomy</a:t>
            </a:r>
            <a:endParaRPr lang="en-US" sz="1400" dirty="0" smtClean="0">
              <a:latin typeface="Helvetica Neue"/>
              <a:cs typeface="Helvetica Neue"/>
            </a:endParaRPr>
          </a:p>
          <a:p>
            <a:pPr lvl="0" indent="-216000"/>
            <a:r>
              <a:rPr lang="en-US" sz="1400" smtClean="0">
                <a:latin typeface="Helvetica Neue"/>
                <a:cs typeface="Helvetica Neue"/>
              </a:rPr>
              <a:t>F-GAMMA </a:t>
            </a:r>
            <a:r>
              <a:rPr lang="en-US" sz="1400" smtClean="0">
                <a:latin typeface="Helvetica Neue"/>
                <a:cs typeface="Helvetica Neue"/>
              </a:rPr>
              <a:t>program</a:t>
            </a:r>
            <a:r>
              <a:rPr lang="en-US" sz="1400" dirty="0">
                <a:latin typeface="Helvetica Neue"/>
                <a:cs typeface="Helvetica Neue"/>
              </a:rPr>
              <a:t/>
            </a:r>
            <a:br>
              <a:rPr lang="en-US" sz="1400" dirty="0">
                <a:latin typeface="Helvetica Neue"/>
                <a:cs typeface="Helvetica Neue"/>
              </a:rPr>
            </a:br>
            <a:r>
              <a:rPr lang="en-US" sz="1400" dirty="0">
                <a:latin typeface="Helvetica Neue"/>
                <a:cs typeface="Helvetica Neue"/>
              </a:rPr>
              <a:t>IMPRS for Astronomy &amp; Astrophysics</a:t>
            </a:r>
          </a:p>
        </p:txBody>
      </p:sp>
      <p:pic>
        <p:nvPicPr>
          <p:cNvPr id="4" name="Picture 2" descr="http://www3.mpifr-bonn.mpg.de/public/pr/logo-new.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0813" y="6020565"/>
            <a:ext cx="588785" cy="8148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3.mpifr-bonn.mpg.de/old_mpifr/imprs/downloads/downloads/imprs14_w_trans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93496" y="6237312"/>
            <a:ext cx="1315007" cy="5981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3.mpifr-bonn.mpg.de/div/vlbi/fgamma/fgamma_files/gamma3_m87_1.pn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759598" y="6021288"/>
            <a:ext cx="1052762" cy="8148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2656"/>
            <a:ext cx="8382000" cy="498598"/>
          </a:xfrm>
        </p:spPr>
        <p:txBody>
          <a:bodyPr/>
          <a:lstStyle/>
          <a:p>
            <a:r>
              <a:rPr lang="en-US" sz="3600" spc="0" dirty="0" smtClean="0">
                <a:ln>
                  <a:noFill/>
                </a:ln>
                <a:solidFill>
                  <a:schemeClr val="tx1"/>
                </a:solidFill>
                <a:latin typeface="Helvetica Neue"/>
                <a:cs typeface="Helvetica Neue"/>
              </a:rPr>
              <a:t>The </a:t>
            </a:r>
            <a:r>
              <a:rPr lang="en-US" sz="3600" spc="0" dirty="0" err="1" smtClean="0">
                <a:ln>
                  <a:noFill/>
                </a:ln>
                <a:solidFill>
                  <a:schemeClr val="tx1"/>
                </a:solidFill>
                <a:latin typeface="Helvetica Neue"/>
                <a:cs typeface="Helvetica Neue"/>
              </a:rPr>
              <a:t>RoboPol</a:t>
            </a:r>
            <a:r>
              <a:rPr lang="en-US" sz="3600" spc="0" dirty="0" smtClean="0">
                <a:ln>
                  <a:noFill/>
                </a:ln>
                <a:solidFill>
                  <a:schemeClr val="tx1"/>
                </a:solidFill>
                <a:latin typeface="Helvetica Neue"/>
                <a:cs typeface="Helvetica Neue"/>
              </a:rPr>
              <a:t> Program</a:t>
            </a:r>
            <a:endParaRPr lang="el-GR" sz="3600" spc="0" dirty="0">
              <a:ln>
                <a:noFill/>
              </a:ln>
              <a:solidFill>
                <a:schemeClr val="tx1"/>
              </a:solidFill>
              <a:latin typeface="Helvetica Neue"/>
              <a:cs typeface="Helvetica Neue"/>
            </a:endParaRPr>
          </a:p>
        </p:txBody>
      </p:sp>
      <p:sp>
        <p:nvSpPr>
          <p:cNvPr id="3" name="Text Placeholder 2"/>
          <p:cNvSpPr>
            <a:spLocks noGrp="1"/>
          </p:cNvSpPr>
          <p:nvPr>
            <p:ph type="body" sz="quarter" idx="10"/>
          </p:nvPr>
        </p:nvSpPr>
        <p:spPr>
          <a:xfrm>
            <a:off x="150440" y="1611372"/>
            <a:ext cx="8742040" cy="4985980"/>
          </a:xfrm>
        </p:spPr>
        <p:txBody>
          <a:bodyPr/>
          <a:lstStyle/>
          <a:p>
            <a:pPr marL="0" lvl="1" indent="0">
              <a:lnSpc>
                <a:spcPct val="150000"/>
              </a:lnSpc>
              <a:spcBef>
                <a:spcPct val="0"/>
              </a:spcBef>
              <a:buClr>
                <a:srgbClr val="7D82E7"/>
              </a:buClr>
              <a:buNone/>
            </a:pPr>
            <a:r>
              <a:rPr lang="en-US" sz="2000" dirty="0" smtClean="0">
                <a:latin typeface="Helvetica Neue"/>
                <a:cs typeface="Helvetica Neue"/>
              </a:rPr>
              <a:t>Chasing optical polarization swing events</a:t>
            </a:r>
          </a:p>
          <a:p>
            <a:pPr marL="0" lvl="1" indent="0">
              <a:lnSpc>
                <a:spcPct val="150000"/>
              </a:lnSpc>
              <a:spcBef>
                <a:spcPct val="0"/>
              </a:spcBef>
              <a:buClr>
                <a:srgbClr val="7D82E7"/>
              </a:buClr>
              <a:buNone/>
            </a:pPr>
            <a:r>
              <a:rPr lang="en-US" sz="2000" dirty="0" smtClean="0">
                <a:latin typeface="Helvetica Neue"/>
                <a:cs typeface="Helvetica Neue"/>
              </a:rPr>
              <a:t>Optical </a:t>
            </a:r>
            <a:r>
              <a:rPr lang="en-US" sz="2000" dirty="0" err="1" smtClean="0">
                <a:latin typeface="Helvetica Neue"/>
                <a:cs typeface="Helvetica Neue"/>
              </a:rPr>
              <a:t>polarimeter</a:t>
            </a:r>
            <a:r>
              <a:rPr lang="en-US" sz="2000" dirty="0" smtClean="0">
                <a:latin typeface="Helvetica Neue"/>
                <a:cs typeface="Helvetica Neue"/>
              </a:rPr>
              <a:t> </a:t>
            </a:r>
            <a:r>
              <a:rPr lang="en-US" sz="2000" dirty="0">
                <a:latin typeface="Helvetica Neue"/>
                <a:cs typeface="Helvetica Neue"/>
              </a:rPr>
              <a:t>on </a:t>
            </a:r>
            <a:r>
              <a:rPr lang="en-US" sz="2000" dirty="0" err="1" smtClean="0">
                <a:latin typeface="Helvetica Neue"/>
                <a:cs typeface="Helvetica Neue"/>
              </a:rPr>
              <a:t>Skinakas</a:t>
            </a:r>
            <a:r>
              <a:rPr lang="en-US" sz="2000" dirty="0" smtClean="0">
                <a:latin typeface="Helvetica Neue"/>
                <a:cs typeface="Helvetica Neue"/>
              </a:rPr>
              <a:t> telescope (</a:t>
            </a:r>
            <a:r>
              <a:rPr lang="en-US" sz="2000" dirty="0" err="1" smtClean="0">
                <a:latin typeface="Helvetica Neue"/>
                <a:cs typeface="Helvetica Neue"/>
              </a:rPr>
              <a:t>UoC</a:t>
            </a:r>
            <a:r>
              <a:rPr lang="en-US" sz="2000" dirty="0" smtClean="0">
                <a:latin typeface="Helvetica Neue"/>
                <a:cs typeface="Helvetica Neue"/>
              </a:rPr>
              <a:t>)</a:t>
            </a:r>
          </a:p>
          <a:p>
            <a:pPr marL="344488" lvl="2" indent="0">
              <a:lnSpc>
                <a:spcPct val="150000"/>
              </a:lnSpc>
              <a:spcBef>
                <a:spcPct val="0"/>
              </a:spcBef>
              <a:buClr>
                <a:srgbClr val="7D82E7"/>
              </a:buClr>
              <a:buNone/>
            </a:pPr>
            <a:r>
              <a:rPr lang="en-US" sz="1600" dirty="0" smtClean="0">
                <a:latin typeface="Helvetica Neue"/>
                <a:cs typeface="Helvetica Neue"/>
              </a:rPr>
              <a:t>Instrument: A. N. </a:t>
            </a:r>
            <a:r>
              <a:rPr lang="en-GB" sz="1600" dirty="0" err="1">
                <a:latin typeface="Helvetica Neue"/>
                <a:cs typeface="Helvetica Neue"/>
              </a:rPr>
              <a:t>Ramaprakash</a:t>
            </a:r>
            <a:r>
              <a:rPr lang="en-GB" sz="1600" dirty="0">
                <a:latin typeface="Helvetica Neue"/>
                <a:cs typeface="Helvetica Neue"/>
              </a:rPr>
              <a:t> </a:t>
            </a:r>
            <a:r>
              <a:rPr lang="en-GB" sz="1600" dirty="0" smtClean="0">
                <a:latin typeface="Helvetica Neue"/>
                <a:cs typeface="Helvetica Neue"/>
              </a:rPr>
              <a:t>(IUCAA), specifically for the telescope</a:t>
            </a:r>
          </a:p>
          <a:p>
            <a:pPr marL="344488" lvl="2" indent="0">
              <a:lnSpc>
                <a:spcPct val="150000"/>
              </a:lnSpc>
              <a:spcBef>
                <a:spcPct val="0"/>
              </a:spcBef>
              <a:buClr>
                <a:srgbClr val="7D82E7"/>
              </a:buClr>
              <a:buNone/>
            </a:pPr>
            <a:r>
              <a:rPr lang="en-GB" sz="1600" dirty="0" smtClean="0">
                <a:latin typeface="Helvetica Neue"/>
                <a:cs typeface="Helvetica Neue"/>
              </a:rPr>
              <a:t>Fully automated, on-the-spot data reduction : O. G. King (Caltech)</a:t>
            </a:r>
          </a:p>
          <a:p>
            <a:pPr marL="0" lvl="1" indent="0">
              <a:lnSpc>
                <a:spcPct val="150000"/>
              </a:lnSpc>
              <a:spcBef>
                <a:spcPct val="0"/>
              </a:spcBef>
              <a:buClr>
                <a:srgbClr val="7D82E7"/>
              </a:buClr>
              <a:buNone/>
            </a:pPr>
            <a:r>
              <a:rPr lang="en-US" sz="2000" dirty="0" smtClean="0">
                <a:latin typeface="Helvetica Neue"/>
                <a:cs typeface="Helvetica Neue"/>
              </a:rPr>
              <a:t>Observing strategy</a:t>
            </a:r>
          </a:p>
          <a:p>
            <a:pPr marL="741363" lvl="2">
              <a:lnSpc>
                <a:spcPct val="150000"/>
              </a:lnSpc>
              <a:spcBef>
                <a:spcPct val="0"/>
              </a:spcBef>
              <a:buClr>
                <a:srgbClr val="7D82E7"/>
              </a:buClr>
              <a:buFont typeface="Arial" pitchFamily="34" charset="0"/>
              <a:buChar char="•"/>
            </a:pPr>
            <a:r>
              <a:rPr lang="en-US" sz="1600" dirty="0" smtClean="0">
                <a:latin typeface="Helvetica Neue"/>
                <a:cs typeface="Helvetica Neue"/>
              </a:rPr>
              <a:t>Observe </a:t>
            </a:r>
            <a:r>
              <a:rPr lang="en-US" sz="1600" i="1" dirty="0" smtClean="0">
                <a:latin typeface="Helvetica Neue"/>
                <a:cs typeface="Helvetica Neue"/>
              </a:rPr>
              <a:t>massively</a:t>
            </a:r>
            <a:r>
              <a:rPr lang="en-US" sz="1600" dirty="0" smtClean="0">
                <a:latin typeface="Helvetica Neue"/>
                <a:cs typeface="Helvetica Neue"/>
              </a:rPr>
              <a:t>:</a:t>
            </a:r>
            <a:r>
              <a:rPr lang="en-US" sz="1600" i="1" dirty="0" smtClean="0">
                <a:latin typeface="Helvetica Neue"/>
                <a:cs typeface="Helvetica Neue"/>
              </a:rPr>
              <a:t> </a:t>
            </a:r>
            <a:r>
              <a:rPr lang="en-US" sz="1600" dirty="0" smtClean="0">
                <a:latin typeface="Helvetica Neue"/>
                <a:cs typeface="Helvetica Neue"/>
                <a:sym typeface="Mathematica3Mono"/>
              </a:rPr>
              <a:t>50 – 100 sources</a:t>
            </a:r>
            <a:endParaRPr lang="en-US" sz="1600" i="1" dirty="0" smtClean="0">
              <a:latin typeface="Helvetica Neue"/>
              <a:cs typeface="Helvetica Neue"/>
            </a:endParaRPr>
          </a:p>
          <a:p>
            <a:pPr marL="741363" lvl="2">
              <a:lnSpc>
                <a:spcPct val="150000"/>
              </a:lnSpc>
              <a:spcBef>
                <a:spcPct val="0"/>
              </a:spcBef>
              <a:buClr>
                <a:srgbClr val="7D82E7"/>
              </a:buClr>
              <a:buFont typeface="Arial" pitchFamily="34" charset="0"/>
              <a:buChar char="•"/>
            </a:pPr>
            <a:r>
              <a:rPr lang="en-US" sz="1600" dirty="0" smtClean="0">
                <a:latin typeface="Helvetica Neue"/>
                <a:cs typeface="Helvetica Neue"/>
              </a:rPr>
              <a:t>Observe </a:t>
            </a:r>
            <a:r>
              <a:rPr lang="en-US" sz="1600" i="1" dirty="0" smtClean="0">
                <a:latin typeface="Helvetica Neue"/>
                <a:cs typeface="Helvetica Neue"/>
              </a:rPr>
              <a:t>frequently</a:t>
            </a:r>
            <a:r>
              <a:rPr lang="en-US" sz="1600" dirty="0" smtClean="0">
                <a:latin typeface="Helvetica Neue"/>
                <a:cs typeface="Helvetica Neue"/>
              </a:rPr>
              <a:t>: 2 to 3–night cycles</a:t>
            </a:r>
            <a:endParaRPr lang="en-US" sz="1600" i="1" dirty="0" smtClean="0">
              <a:latin typeface="Helvetica Neue"/>
              <a:cs typeface="Helvetica Neue"/>
            </a:endParaRPr>
          </a:p>
          <a:p>
            <a:pPr marL="741363" lvl="2">
              <a:lnSpc>
                <a:spcPct val="150000"/>
              </a:lnSpc>
              <a:spcBef>
                <a:spcPct val="0"/>
              </a:spcBef>
              <a:buClr>
                <a:srgbClr val="7D82E7"/>
              </a:buClr>
              <a:buFont typeface="Arial" pitchFamily="34" charset="0"/>
              <a:buChar char="•"/>
            </a:pPr>
            <a:r>
              <a:rPr lang="en-US" sz="1600" dirty="0" smtClean="0">
                <a:latin typeface="Helvetica Neue"/>
                <a:cs typeface="Helvetica Neue"/>
              </a:rPr>
              <a:t>Observe </a:t>
            </a:r>
            <a:r>
              <a:rPr lang="en-US" sz="1600" i="1" dirty="0" smtClean="0">
                <a:latin typeface="Helvetica Neue"/>
                <a:cs typeface="Helvetica Neue"/>
              </a:rPr>
              <a:t>dynamically</a:t>
            </a:r>
            <a:r>
              <a:rPr lang="en-US" sz="1600" dirty="0" smtClean="0">
                <a:latin typeface="Helvetica Neue"/>
                <a:cs typeface="Helvetica Neue"/>
              </a:rPr>
              <a:t>: Dynamic observing </a:t>
            </a:r>
            <a:br>
              <a:rPr lang="en-US" sz="1600" dirty="0" smtClean="0">
                <a:latin typeface="Helvetica Neue"/>
                <a:cs typeface="Helvetica Neue"/>
              </a:rPr>
            </a:br>
            <a:r>
              <a:rPr lang="en-US" sz="1600" dirty="0" smtClean="0">
                <a:latin typeface="Helvetica Neue"/>
                <a:cs typeface="Helvetica Neue"/>
              </a:rPr>
              <a:t>schedule by real-time data reduction</a:t>
            </a:r>
            <a:endParaRPr lang="en-US" sz="1600" i="1" dirty="0" smtClean="0">
              <a:latin typeface="Helvetica Neue"/>
              <a:cs typeface="Helvetica Neue"/>
            </a:endParaRPr>
          </a:p>
          <a:p>
            <a:pPr marL="0" lvl="1" indent="0">
              <a:lnSpc>
                <a:spcPct val="150000"/>
              </a:lnSpc>
              <a:spcBef>
                <a:spcPct val="0"/>
              </a:spcBef>
              <a:buClr>
                <a:srgbClr val="7D82E7"/>
              </a:buClr>
              <a:buNone/>
            </a:pPr>
            <a:endParaRPr lang="en-US" sz="2000" dirty="0" smtClean="0">
              <a:latin typeface="Helvetica Neue"/>
              <a:cs typeface="Helvetica Neue"/>
            </a:endParaRPr>
          </a:p>
          <a:p>
            <a:pPr marL="0" lvl="1" indent="0">
              <a:lnSpc>
                <a:spcPct val="150000"/>
              </a:lnSpc>
              <a:spcBef>
                <a:spcPct val="0"/>
              </a:spcBef>
              <a:buClr>
                <a:srgbClr val="7D82E7"/>
              </a:buClr>
              <a:buNone/>
            </a:pPr>
            <a:endParaRPr lang="en-US" sz="2000" dirty="0">
              <a:latin typeface="Helvetica Neue"/>
              <a:cs typeface="Helvetica Neue"/>
            </a:endParaRPr>
          </a:p>
          <a:p>
            <a:pPr marL="0" lvl="1" indent="0">
              <a:lnSpc>
                <a:spcPct val="150000"/>
              </a:lnSpc>
              <a:spcBef>
                <a:spcPct val="0"/>
              </a:spcBef>
              <a:buClr>
                <a:srgbClr val="7D82E7"/>
              </a:buClr>
              <a:buNone/>
            </a:pPr>
            <a:endParaRPr lang="en-US" sz="2000" dirty="0" smtClean="0">
              <a:latin typeface="Helvetica Neue"/>
              <a:cs typeface="Helvetica Neue"/>
            </a:endParaRPr>
          </a:p>
        </p:txBody>
      </p:sp>
      <p:grpSp>
        <p:nvGrpSpPr>
          <p:cNvPr id="11" name="Group 10"/>
          <p:cNvGrpSpPr/>
          <p:nvPr/>
        </p:nvGrpSpPr>
        <p:grpSpPr>
          <a:xfrm>
            <a:off x="4644009" y="3866910"/>
            <a:ext cx="4536502" cy="2874458"/>
            <a:chOff x="2437161" y="4499704"/>
            <a:chExt cx="4638142" cy="3186677"/>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7161" y="4499704"/>
              <a:ext cx="4591753" cy="3186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rot="5400000">
              <a:off x="6304740" y="5079742"/>
              <a:ext cx="1279516" cy="261610"/>
            </a:xfrm>
            <a:prstGeom prst="rect">
              <a:avLst/>
            </a:prstGeom>
            <a:noFill/>
          </p:spPr>
          <p:txBody>
            <a:bodyPr wrap="none" rtlCol="0">
              <a:spAutoFit/>
            </a:bodyPr>
            <a:lstStyle/>
            <a:p>
              <a:r>
                <a:rPr lang="en-US" sz="1100" dirty="0">
                  <a:solidFill>
                    <a:schemeClr val="bg1"/>
                  </a:solidFill>
                  <a:latin typeface="Helvetica Neue"/>
                  <a:cs typeface="Helvetica Neue"/>
                </a:rPr>
                <a:t>Smith et al., 2009</a:t>
              </a:r>
              <a:endParaRPr lang="el-GR" sz="1100" dirty="0">
                <a:solidFill>
                  <a:schemeClr val="bg1"/>
                </a:solidFill>
                <a:latin typeface="Helvetica Neue"/>
                <a:cs typeface="Helvetica Neue"/>
              </a:endParaRPr>
            </a:p>
          </p:txBody>
        </p:sp>
      </p:grpSp>
      <p:grpSp>
        <p:nvGrpSpPr>
          <p:cNvPr id="8" name="Group 7"/>
          <p:cNvGrpSpPr/>
          <p:nvPr/>
        </p:nvGrpSpPr>
        <p:grpSpPr>
          <a:xfrm>
            <a:off x="6853677" y="1439198"/>
            <a:ext cx="2182819" cy="2205826"/>
            <a:chOff x="6876256" y="1340768"/>
            <a:chExt cx="2182819" cy="2205826"/>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5949" r="39194"/>
            <a:stretch/>
          </p:blipFill>
          <p:spPr>
            <a:xfrm>
              <a:off x="6948264" y="1340768"/>
              <a:ext cx="2110811" cy="2160240"/>
            </a:xfrm>
            <a:prstGeom prst="rect">
              <a:avLst/>
            </a:prstGeom>
          </p:spPr>
        </p:pic>
        <p:sp>
          <p:nvSpPr>
            <p:cNvPr id="7" name="TextBox 6"/>
            <p:cNvSpPr txBox="1"/>
            <p:nvPr/>
          </p:nvSpPr>
          <p:spPr>
            <a:xfrm>
              <a:off x="6876256" y="3284984"/>
              <a:ext cx="1438214" cy="261610"/>
            </a:xfrm>
            <a:prstGeom prst="rect">
              <a:avLst/>
            </a:prstGeom>
            <a:noFill/>
          </p:spPr>
          <p:txBody>
            <a:bodyPr wrap="none" rtlCol="0">
              <a:spAutoFit/>
            </a:bodyPr>
            <a:lstStyle/>
            <a:p>
              <a:r>
                <a:rPr lang="en-US" sz="1100" i="1" dirty="0">
                  <a:latin typeface="Helvetica Neue"/>
                  <a:cs typeface="Helvetica Neue"/>
                </a:rPr>
                <a:t>Image: E. </a:t>
              </a:r>
              <a:r>
                <a:rPr lang="en-US" sz="1100" i="1" dirty="0" err="1">
                  <a:latin typeface="Helvetica Neue"/>
                  <a:cs typeface="Helvetica Neue"/>
                </a:rPr>
                <a:t>Angelakis</a:t>
              </a:r>
              <a:endParaRPr lang="en-US" sz="1100" i="1" dirty="0">
                <a:latin typeface="Helvetica Neue"/>
                <a:cs typeface="Helvetica Neue"/>
              </a:endParaRPr>
            </a:p>
          </p:txBody>
        </p:sp>
      </p:grpSp>
      <p:grpSp>
        <p:nvGrpSpPr>
          <p:cNvPr id="13" name="Group 12"/>
          <p:cNvGrpSpPr/>
          <p:nvPr/>
        </p:nvGrpSpPr>
        <p:grpSpPr>
          <a:xfrm>
            <a:off x="35496" y="6254943"/>
            <a:ext cx="3827044" cy="558433"/>
            <a:chOff x="-678487" y="5422672"/>
            <a:chExt cx="4952345" cy="788448"/>
          </a:xfrm>
        </p:grpSpPr>
        <p:pic>
          <p:nvPicPr>
            <p:cNvPr id="17" name="Picture 2" descr="http://www3.mpifr-bonn.mpg.de/public/pr/logo-new.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487" y="5432199"/>
              <a:ext cx="562804" cy="778921"/>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http://t3.gstatic.com/images?q=tbn:ANd9GcRpAGHHTjWB670VHW6R8XExV-fGWbjKAexr36pemCjiWhryqcZqD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001" y="5455514"/>
              <a:ext cx="644172" cy="647049"/>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http://blogs.sch.gr/mrousso/files/2009/08/sima_uo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6635" y="5432199"/>
              <a:ext cx="695122" cy="69368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http://www.hipc.org/hipc2012/images/iucaa_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51967" y="5481063"/>
              <a:ext cx="567660" cy="681193"/>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http://www.prophet-itn.eu/wp-content/uploads/NCU_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6728" y="5441712"/>
              <a:ext cx="767130" cy="759893"/>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descr="http://t2.gstatic.com/images?q=tbn:ANd9GcQ6eMNLhfByqF4q3sBs1PjQPNBNbSk0F7-XG1V8jcrP0LbY9wQZ"/>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29481" y="5422672"/>
              <a:ext cx="712732" cy="71273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0789334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2656"/>
            <a:ext cx="8382000" cy="498598"/>
          </a:xfrm>
        </p:spPr>
        <p:txBody>
          <a:bodyPr/>
          <a:lstStyle/>
          <a:p>
            <a:r>
              <a:rPr lang="en-US" sz="3600" dirty="0" smtClean="0">
                <a:solidFill>
                  <a:schemeClr val="tx1"/>
                </a:solidFill>
                <a:latin typeface="Helvetica Neue"/>
                <a:cs typeface="Helvetica Neue"/>
              </a:rPr>
              <a:t>Candidate target sample</a:t>
            </a:r>
            <a:endParaRPr lang="el-GR" sz="3600" dirty="0">
              <a:solidFill>
                <a:schemeClr val="tx1"/>
              </a:solidFill>
              <a:latin typeface="Helvetica Neue"/>
              <a:cs typeface="Helvetica Neue"/>
            </a:endParaRPr>
          </a:p>
        </p:txBody>
      </p:sp>
      <p:graphicFrame>
        <p:nvGraphicFramePr>
          <p:cNvPr id="5" name="Diagram 4"/>
          <p:cNvGraphicFramePr/>
          <p:nvPr>
            <p:extLst>
              <p:ext uri="{D42A27DB-BD31-4B8C-83A1-F6EECF244321}">
                <p14:modId xmlns:p14="http://schemas.microsoft.com/office/powerpoint/2010/main" val="4020898000"/>
              </p:ext>
            </p:extLst>
          </p:nvPr>
        </p:nvGraphicFramePr>
        <p:xfrm>
          <a:off x="899592" y="1628800"/>
          <a:ext cx="734481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78165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2656"/>
            <a:ext cx="8382000" cy="507831"/>
          </a:xfrm>
        </p:spPr>
        <p:txBody>
          <a:bodyPr/>
          <a:lstStyle/>
          <a:p>
            <a:r>
              <a:rPr lang="en-US" sz="3600" spc="0" dirty="0" smtClean="0">
                <a:ln>
                  <a:noFill/>
                </a:ln>
                <a:solidFill>
                  <a:schemeClr val="tx1"/>
                </a:solidFill>
                <a:latin typeface="Helvetica Neue"/>
                <a:cs typeface="Helvetica Neue"/>
              </a:rPr>
              <a:t>Current status</a:t>
            </a:r>
            <a:endParaRPr lang="el-GR" sz="3600" spc="0" dirty="0">
              <a:ln>
                <a:noFill/>
              </a:ln>
              <a:solidFill>
                <a:schemeClr val="tx1"/>
              </a:solidFill>
              <a:latin typeface="Helvetica Neue"/>
              <a:cs typeface="Helvetica Neue"/>
            </a:endParaRPr>
          </a:p>
        </p:txBody>
      </p:sp>
      <p:sp>
        <p:nvSpPr>
          <p:cNvPr id="3" name="Text Placeholder 2"/>
          <p:cNvSpPr>
            <a:spLocks noGrp="1"/>
          </p:cNvSpPr>
          <p:nvPr>
            <p:ph type="body" sz="quarter" idx="10"/>
          </p:nvPr>
        </p:nvSpPr>
        <p:spPr>
          <a:xfrm>
            <a:off x="308992" y="1340768"/>
            <a:ext cx="8583488" cy="5482270"/>
          </a:xfrm>
        </p:spPr>
        <p:txBody>
          <a:bodyPr/>
          <a:lstStyle/>
          <a:p>
            <a:pPr marL="0" indent="0">
              <a:lnSpc>
                <a:spcPct val="150000"/>
              </a:lnSpc>
              <a:spcBef>
                <a:spcPct val="0"/>
              </a:spcBef>
              <a:buClr>
                <a:srgbClr val="7D82E7"/>
              </a:buClr>
              <a:buNone/>
            </a:pPr>
            <a:r>
              <a:rPr lang="en-US" sz="2000" dirty="0" smtClean="0">
                <a:latin typeface="Helvetica Neue"/>
                <a:cs typeface="Helvetica Neue"/>
              </a:rPr>
              <a:t>Sub-sample (80) observed in June 2012</a:t>
            </a:r>
          </a:p>
          <a:p>
            <a:pPr lvl="1">
              <a:lnSpc>
                <a:spcPct val="150000"/>
              </a:lnSpc>
              <a:spcBef>
                <a:spcPct val="0"/>
              </a:spcBef>
              <a:buClr>
                <a:srgbClr val="7D82E7"/>
              </a:buClr>
              <a:buFont typeface="Arial" pitchFamily="34" charset="0"/>
              <a:buChar char="•"/>
            </a:pPr>
            <a:r>
              <a:rPr lang="en-US" sz="1800" dirty="0" smtClean="0">
                <a:latin typeface="Helvetica Neue"/>
                <a:cs typeface="Helvetica Neue"/>
              </a:rPr>
              <a:t>Up-to-date photometry</a:t>
            </a:r>
          </a:p>
          <a:p>
            <a:pPr lvl="1">
              <a:lnSpc>
                <a:spcPct val="150000"/>
              </a:lnSpc>
              <a:spcBef>
                <a:spcPct val="0"/>
              </a:spcBef>
              <a:buClr>
                <a:srgbClr val="7D82E7"/>
              </a:buClr>
              <a:buFont typeface="Arial" pitchFamily="34" charset="0"/>
              <a:buChar char="•"/>
            </a:pPr>
            <a:r>
              <a:rPr lang="en-US" sz="1800" dirty="0" smtClean="0">
                <a:latin typeface="Helvetica Neue"/>
                <a:cs typeface="Helvetica Neue"/>
              </a:rPr>
              <a:t>Test data reduction pipeline</a:t>
            </a:r>
          </a:p>
          <a:p>
            <a:pPr marL="0" indent="0">
              <a:lnSpc>
                <a:spcPct val="150000"/>
              </a:lnSpc>
              <a:spcBef>
                <a:spcPct val="0"/>
              </a:spcBef>
              <a:buClr>
                <a:srgbClr val="7D82E7"/>
              </a:buClr>
              <a:buNone/>
            </a:pPr>
            <a:r>
              <a:rPr lang="en-US" sz="2000" dirty="0" smtClean="0">
                <a:latin typeface="Helvetica Neue"/>
                <a:cs typeface="Helvetica Neue"/>
              </a:rPr>
              <a:t>Continue photometric observations (October 2012)</a:t>
            </a:r>
          </a:p>
          <a:p>
            <a:pPr marL="0" indent="0">
              <a:lnSpc>
                <a:spcPct val="150000"/>
              </a:lnSpc>
              <a:spcBef>
                <a:spcPct val="0"/>
              </a:spcBef>
              <a:buClr>
                <a:srgbClr val="7D82E7"/>
              </a:buClr>
              <a:buNone/>
            </a:pPr>
            <a:r>
              <a:rPr lang="en-US" sz="700" dirty="0" smtClean="0">
                <a:latin typeface="Helvetica Neue"/>
                <a:cs typeface="Helvetica Neue"/>
              </a:rPr>
              <a:t> </a:t>
            </a:r>
            <a:endParaRPr lang="en-US" sz="2000" dirty="0" smtClean="0">
              <a:latin typeface="Helvetica Neue"/>
              <a:cs typeface="Helvetica Neue"/>
            </a:endParaRPr>
          </a:p>
          <a:p>
            <a:pPr marL="0" indent="0">
              <a:lnSpc>
                <a:spcPct val="150000"/>
              </a:lnSpc>
              <a:spcBef>
                <a:spcPct val="0"/>
              </a:spcBef>
              <a:buClr>
                <a:srgbClr val="7D82E7"/>
              </a:buClr>
              <a:buNone/>
            </a:pPr>
            <a:r>
              <a:rPr lang="en-US" sz="2000" dirty="0" smtClean="0">
                <a:latin typeface="Helvetica Neue"/>
                <a:cs typeface="Helvetica Neue"/>
              </a:rPr>
              <a:t>Get information on optical polarization</a:t>
            </a:r>
          </a:p>
          <a:p>
            <a:pPr marL="569912" lvl="1" indent="0">
              <a:lnSpc>
                <a:spcPct val="150000"/>
              </a:lnSpc>
              <a:spcBef>
                <a:spcPct val="0"/>
              </a:spcBef>
              <a:buClr>
                <a:srgbClr val="7D82E7"/>
              </a:buClr>
              <a:buNone/>
            </a:pPr>
            <a:r>
              <a:rPr lang="en-US" sz="1800" dirty="0" err="1" smtClean="0">
                <a:latin typeface="Helvetica Neue"/>
                <a:cs typeface="Helvetica Neue"/>
              </a:rPr>
              <a:t>Polarimetric</a:t>
            </a:r>
            <a:r>
              <a:rPr lang="en-US" sz="1800" dirty="0" smtClean="0">
                <a:latin typeface="Helvetica Neue"/>
                <a:cs typeface="Helvetica Neue"/>
              </a:rPr>
              <a:t> observations with IUCAA </a:t>
            </a:r>
            <a:r>
              <a:rPr lang="en-US" sz="1800" dirty="0" err="1" smtClean="0">
                <a:latin typeface="Helvetica Neue"/>
                <a:cs typeface="Helvetica Neue"/>
              </a:rPr>
              <a:t>Girawali</a:t>
            </a:r>
            <a:r>
              <a:rPr lang="en-US" sz="1800" dirty="0" smtClean="0">
                <a:latin typeface="Helvetica Neue"/>
                <a:cs typeface="Helvetica Neue"/>
              </a:rPr>
              <a:t> Observatory (December 2012)</a:t>
            </a:r>
          </a:p>
          <a:p>
            <a:pPr marL="0" indent="0">
              <a:lnSpc>
                <a:spcPct val="150000"/>
              </a:lnSpc>
              <a:spcBef>
                <a:spcPct val="0"/>
              </a:spcBef>
              <a:buClr>
                <a:srgbClr val="7D82E7"/>
              </a:buClr>
              <a:buNone/>
            </a:pPr>
            <a:r>
              <a:rPr lang="en-US" sz="700" dirty="0" smtClean="0">
                <a:latin typeface="Helvetica Neue"/>
                <a:cs typeface="Helvetica Neue"/>
              </a:rPr>
              <a:t> </a:t>
            </a:r>
            <a:endParaRPr lang="en-US" sz="2000" dirty="0" smtClean="0">
              <a:latin typeface="Helvetica Neue"/>
              <a:cs typeface="Helvetica Neue"/>
            </a:endParaRPr>
          </a:p>
          <a:p>
            <a:pPr marL="0" indent="0">
              <a:lnSpc>
                <a:spcPct val="150000"/>
              </a:lnSpc>
              <a:spcBef>
                <a:spcPct val="0"/>
              </a:spcBef>
              <a:buClr>
                <a:srgbClr val="7D82E7"/>
              </a:buClr>
              <a:buNone/>
            </a:pPr>
            <a:r>
              <a:rPr lang="en-US" sz="2000" dirty="0" smtClean="0">
                <a:latin typeface="Helvetica Neue"/>
                <a:cs typeface="Helvetica Neue"/>
              </a:rPr>
              <a:t>Control sample observations (October 2012)</a:t>
            </a:r>
          </a:p>
          <a:p>
            <a:pPr marL="569912" lvl="1" indent="0">
              <a:lnSpc>
                <a:spcPct val="150000"/>
              </a:lnSpc>
              <a:spcBef>
                <a:spcPct val="0"/>
              </a:spcBef>
              <a:buClr>
                <a:srgbClr val="7D82E7"/>
              </a:buClr>
              <a:buNone/>
            </a:pPr>
            <a:r>
              <a:rPr lang="en-US" sz="1800" dirty="0" smtClean="0">
                <a:latin typeface="Helvetica Neue"/>
                <a:cs typeface="Helvetica Neue"/>
              </a:rPr>
              <a:t>Are there any differences in the optical characteristics of sources which are expected to be F</a:t>
            </a:r>
            <a:r>
              <a:rPr lang="en-US" sz="1800" dirty="0">
                <a:latin typeface="Helvetica Neue"/>
                <a:cs typeface="Helvetica Neue"/>
              </a:rPr>
              <a:t>ermi detectable </a:t>
            </a:r>
            <a:r>
              <a:rPr lang="en-US" sz="1800" dirty="0" smtClean="0">
                <a:latin typeface="Helvetica Neue"/>
                <a:cs typeface="Helvetica Neue"/>
              </a:rPr>
              <a:t>from </a:t>
            </a:r>
            <a:r>
              <a:rPr lang="en-US" sz="1800" dirty="0">
                <a:latin typeface="Helvetica Neue"/>
                <a:cs typeface="Helvetica Neue"/>
              </a:rPr>
              <a:t>radio </a:t>
            </a:r>
            <a:r>
              <a:rPr lang="en-US" sz="1800" dirty="0" smtClean="0">
                <a:latin typeface="Helvetica Neue"/>
                <a:cs typeface="Helvetica Neue"/>
              </a:rPr>
              <a:t>observations?</a:t>
            </a:r>
          </a:p>
          <a:p>
            <a:pPr marL="569912" lvl="1" indent="0">
              <a:lnSpc>
                <a:spcPct val="150000"/>
              </a:lnSpc>
              <a:spcBef>
                <a:spcPct val="0"/>
              </a:spcBef>
              <a:buClr>
                <a:srgbClr val="7D82E7"/>
              </a:buClr>
              <a:buNone/>
            </a:pPr>
            <a:r>
              <a:rPr lang="en-US" sz="1800" dirty="0" smtClean="0">
                <a:latin typeface="Helvetica Neue"/>
                <a:cs typeface="Helvetica Neue"/>
              </a:rPr>
              <a:t>Small source sample (10) to investigate</a:t>
            </a:r>
          </a:p>
          <a:p>
            <a:pPr lvl="2">
              <a:lnSpc>
                <a:spcPct val="150000"/>
              </a:lnSpc>
              <a:spcBef>
                <a:spcPct val="0"/>
              </a:spcBef>
              <a:buClr>
                <a:srgbClr val="7D82E7"/>
              </a:buClr>
              <a:buFont typeface="Arial" pitchFamily="34" charset="0"/>
              <a:buChar char="•"/>
            </a:pPr>
            <a:r>
              <a:rPr lang="en-US" sz="1600" dirty="0" smtClean="0">
                <a:latin typeface="Helvetica Neue"/>
                <a:cs typeface="Helvetica Neue"/>
              </a:rPr>
              <a:t>Radio variable</a:t>
            </a:r>
          </a:p>
          <a:p>
            <a:pPr lvl="2">
              <a:lnSpc>
                <a:spcPct val="150000"/>
              </a:lnSpc>
              <a:spcBef>
                <a:spcPct val="0"/>
              </a:spcBef>
              <a:buClr>
                <a:srgbClr val="7D82E7"/>
              </a:buClr>
              <a:buFont typeface="Arial" pitchFamily="34" charset="0"/>
              <a:buChar char="•"/>
            </a:pPr>
            <a:r>
              <a:rPr lang="en-US" sz="1600" dirty="0" smtClean="0">
                <a:latin typeface="Helvetica Neue"/>
                <a:cs typeface="Helvetica Neue"/>
              </a:rPr>
              <a:t>Fermi non-detected</a:t>
            </a:r>
          </a:p>
        </p:txBody>
      </p:sp>
    </p:spTree>
    <p:extLst>
      <p:ext uri="{BB962C8B-B14F-4D97-AF65-F5344CB8AC3E}">
        <p14:creationId xmlns:p14="http://schemas.microsoft.com/office/powerpoint/2010/main" val="278177711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11032" y="2967335"/>
            <a:ext cx="312194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thank you</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13777369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2656"/>
            <a:ext cx="8382000" cy="507831"/>
          </a:xfrm>
        </p:spPr>
        <p:txBody>
          <a:bodyPr/>
          <a:lstStyle/>
          <a:p>
            <a:r>
              <a:rPr lang="en-US" sz="3600" spc="0" dirty="0" smtClean="0">
                <a:ln>
                  <a:noFill/>
                </a:ln>
                <a:solidFill>
                  <a:schemeClr val="tx1"/>
                </a:solidFill>
                <a:latin typeface="Helvetica Neue"/>
                <a:cs typeface="Helvetica Neue"/>
              </a:rPr>
              <a:t>Outline</a:t>
            </a:r>
            <a:endParaRPr lang="el-GR" sz="3600" spc="0" dirty="0">
              <a:ln>
                <a:noFill/>
              </a:ln>
              <a:solidFill>
                <a:schemeClr val="tx1"/>
              </a:solidFill>
              <a:latin typeface="Helvetica Neue"/>
              <a:cs typeface="Helvetica Neue"/>
            </a:endParaRPr>
          </a:p>
        </p:txBody>
      </p:sp>
      <p:sp>
        <p:nvSpPr>
          <p:cNvPr id="3" name="Text Placeholder 2"/>
          <p:cNvSpPr>
            <a:spLocks noGrp="1"/>
          </p:cNvSpPr>
          <p:nvPr>
            <p:ph type="body" sz="quarter" idx="10"/>
          </p:nvPr>
        </p:nvSpPr>
        <p:spPr>
          <a:xfrm>
            <a:off x="381000" y="1179324"/>
            <a:ext cx="8382000" cy="4985980"/>
          </a:xfrm>
        </p:spPr>
        <p:txBody>
          <a:bodyPr/>
          <a:lstStyle/>
          <a:p>
            <a:pPr marL="0" indent="0">
              <a:lnSpc>
                <a:spcPct val="150000"/>
              </a:lnSpc>
              <a:spcBef>
                <a:spcPct val="0"/>
              </a:spcBef>
              <a:buClr>
                <a:srgbClr val="7D82E7"/>
              </a:buClr>
              <a:buNone/>
            </a:pPr>
            <a:endParaRPr lang="en-US" sz="2400" dirty="0" smtClean="0">
              <a:latin typeface="Helvetica Neue"/>
              <a:cs typeface="Helvetica Neue"/>
            </a:endParaRPr>
          </a:p>
          <a:p>
            <a:pPr marL="0" indent="0">
              <a:lnSpc>
                <a:spcPct val="150000"/>
              </a:lnSpc>
              <a:spcBef>
                <a:spcPct val="0"/>
              </a:spcBef>
              <a:buClr>
                <a:srgbClr val="7D82E7"/>
              </a:buClr>
              <a:buNone/>
            </a:pPr>
            <a:r>
              <a:rPr lang="en-US" sz="2400" dirty="0" smtClean="0">
                <a:latin typeface="Helvetica Neue"/>
                <a:cs typeface="Helvetica Neue"/>
              </a:rPr>
              <a:t>The F-GAMMA Program</a:t>
            </a:r>
          </a:p>
          <a:p>
            <a:pPr lvl="1">
              <a:lnSpc>
                <a:spcPct val="150000"/>
              </a:lnSpc>
              <a:spcBef>
                <a:spcPct val="0"/>
              </a:spcBef>
              <a:buClr>
                <a:srgbClr val="7D82E7"/>
              </a:buClr>
              <a:buFont typeface="Arial" pitchFamily="34" charset="0"/>
              <a:buChar char="•"/>
            </a:pPr>
            <a:r>
              <a:rPr lang="en-US" sz="2000" dirty="0" smtClean="0">
                <a:latin typeface="Helvetica Neue"/>
                <a:cs typeface="Helvetica Neue"/>
              </a:rPr>
              <a:t>Idea</a:t>
            </a:r>
          </a:p>
          <a:p>
            <a:pPr lvl="1">
              <a:lnSpc>
                <a:spcPct val="150000"/>
              </a:lnSpc>
              <a:spcBef>
                <a:spcPct val="0"/>
              </a:spcBef>
              <a:buClr>
                <a:srgbClr val="7D82E7"/>
              </a:buClr>
              <a:buFont typeface="Arial" pitchFamily="34" charset="0"/>
              <a:buChar char="•"/>
            </a:pPr>
            <a:r>
              <a:rPr lang="en-US" sz="2000" dirty="0" smtClean="0">
                <a:latin typeface="Helvetica Neue"/>
                <a:cs typeface="Helvetica Neue"/>
              </a:rPr>
              <a:t>Facts</a:t>
            </a:r>
          </a:p>
          <a:p>
            <a:pPr marL="0" indent="0">
              <a:lnSpc>
                <a:spcPct val="150000"/>
              </a:lnSpc>
              <a:spcBef>
                <a:spcPct val="0"/>
              </a:spcBef>
              <a:buClr>
                <a:srgbClr val="7D82E7"/>
              </a:buClr>
              <a:buNone/>
            </a:pPr>
            <a:r>
              <a:rPr lang="en-US" sz="2400" dirty="0" smtClean="0">
                <a:latin typeface="Helvetica Neue"/>
                <a:cs typeface="Helvetica Neue"/>
              </a:rPr>
              <a:t>Radio polarization and AGN</a:t>
            </a:r>
          </a:p>
          <a:p>
            <a:pPr lvl="1">
              <a:lnSpc>
                <a:spcPct val="150000"/>
              </a:lnSpc>
              <a:spcBef>
                <a:spcPct val="0"/>
              </a:spcBef>
              <a:buClr>
                <a:srgbClr val="7D82E7"/>
              </a:buClr>
              <a:buFont typeface="Arial" pitchFamily="34" charset="0"/>
              <a:buChar char="•"/>
            </a:pPr>
            <a:r>
              <a:rPr lang="en-US" sz="2000" dirty="0" smtClean="0">
                <a:latin typeface="Helvetica Neue"/>
                <a:cs typeface="Helvetica Neue"/>
              </a:rPr>
              <a:t>Theory</a:t>
            </a:r>
          </a:p>
          <a:p>
            <a:pPr lvl="1">
              <a:lnSpc>
                <a:spcPct val="150000"/>
              </a:lnSpc>
              <a:spcBef>
                <a:spcPct val="0"/>
              </a:spcBef>
              <a:buClr>
                <a:srgbClr val="7D82E7"/>
              </a:buClr>
              <a:buFont typeface="Arial" pitchFamily="34" charset="0"/>
              <a:buChar char="•"/>
            </a:pPr>
            <a:r>
              <a:rPr lang="en-US" sz="2000" dirty="0" smtClean="0">
                <a:latin typeface="Helvetica Neue"/>
                <a:cs typeface="Helvetica Neue"/>
              </a:rPr>
              <a:t>Practice</a:t>
            </a:r>
          </a:p>
          <a:p>
            <a:pPr marL="0" indent="0">
              <a:lnSpc>
                <a:spcPct val="150000"/>
              </a:lnSpc>
              <a:spcBef>
                <a:spcPct val="0"/>
              </a:spcBef>
              <a:buClr>
                <a:srgbClr val="7D82E7"/>
              </a:buClr>
              <a:buNone/>
            </a:pPr>
            <a:r>
              <a:rPr lang="en-US" sz="2400" dirty="0" smtClean="0">
                <a:latin typeface="Helvetica Neue"/>
                <a:cs typeface="Helvetica Neue"/>
              </a:rPr>
              <a:t>The </a:t>
            </a:r>
            <a:r>
              <a:rPr lang="en-US" sz="2400" dirty="0" err="1" smtClean="0">
                <a:latin typeface="Helvetica Neue"/>
                <a:cs typeface="Helvetica Neue"/>
              </a:rPr>
              <a:t>RoboPol</a:t>
            </a:r>
            <a:r>
              <a:rPr lang="en-US" sz="2400" dirty="0" smtClean="0">
                <a:latin typeface="Helvetica Neue"/>
                <a:cs typeface="Helvetica Neue"/>
              </a:rPr>
              <a:t> Program</a:t>
            </a:r>
          </a:p>
          <a:p>
            <a:pPr lvl="1">
              <a:lnSpc>
                <a:spcPct val="150000"/>
              </a:lnSpc>
              <a:spcBef>
                <a:spcPct val="0"/>
              </a:spcBef>
              <a:buClr>
                <a:srgbClr val="7D82E7"/>
              </a:buClr>
              <a:buFont typeface="Arial" pitchFamily="34" charset="0"/>
              <a:buChar char="•"/>
            </a:pPr>
            <a:r>
              <a:rPr lang="en-US" sz="2000" dirty="0" smtClean="0">
                <a:latin typeface="Helvetica Neue"/>
                <a:cs typeface="Helvetica Neue"/>
              </a:rPr>
              <a:t>Introduction</a:t>
            </a:r>
          </a:p>
          <a:p>
            <a:pPr lvl="1">
              <a:lnSpc>
                <a:spcPct val="150000"/>
              </a:lnSpc>
              <a:spcBef>
                <a:spcPct val="0"/>
              </a:spcBef>
              <a:buClr>
                <a:srgbClr val="7D82E7"/>
              </a:buClr>
              <a:buFont typeface="Arial" pitchFamily="34" charset="0"/>
              <a:buChar char="•"/>
            </a:pPr>
            <a:r>
              <a:rPr lang="en-US" sz="2000" dirty="0" smtClean="0">
                <a:latin typeface="Helvetica Neue"/>
                <a:cs typeface="Helvetica Neue"/>
              </a:rPr>
              <a:t>Current work</a:t>
            </a:r>
          </a:p>
        </p:txBody>
      </p:sp>
      <p:sp>
        <p:nvSpPr>
          <p:cNvPr id="6" name="TextBox 5"/>
          <p:cNvSpPr txBox="1"/>
          <p:nvPr/>
        </p:nvSpPr>
        <p:spPr>
          <a:xfrm rot="5400000">
            <a:off x="6728031" y="3348426"/>
            <a:ext cx="3181127" cy="292388"/>
          </a:xfrm>
          <a:prstGeom prst="rect">
            <a:avLst/>
          </a:prstGeom>
          <a:noFill/>
        </p:spPr>
        <p:txBody>
          <a:bodyPr wrap="none" rtlCol="0">
            <a:spAutoFit/>
          </a:bodyPr>
          <a:lstStyle/>
          <a:p>
            <a:r>
              <a:rPr lang="en-US" sz="1300" dirty="0">
                <a:solidFill>
                  <a:schemeClr val="bg1"/>
                </a:solidFill>
                <a:latin typeface="Helvetica Neue"/>
                <a:cs typeface="Helvetica Neue"/>
              </a:rPr>
              <a:t>Fletcher et al., 2011, MNRAS, 412, 2396</a:t>
            </a:r>
            <a:endParaRPr lang="el-GR" sz="1300" dirty="0">
              <a:solidFill>
                <a:schemeClr val="bg1"/>
              </a:solidFill>
              <a:latin typeface="Helvetica Neue"/>
              <a:cs typeface="Helvetica Neue"/>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6666" y="1966664"/>
            <a:ext cx="3387742" cy="4126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726881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2656"/>
            <a:ext cx="8382000" cy="507831"/>
          </a:xfrm>
        </p:spPr>
        <p:txBody>
          <a:bodyPr/>
          <a:lstStyle/>
          <a:p>
            <a:r>
              <a:rPr lang="en-US" sz="3600" spc="0" dirty="0" smtClean="0">
                <a:ln>
                  <a:noFill/>
                </a:ln>
                <a:solidFill>
                  <a:schemeClr val="tx1"/>
                </a:solidFill>
                <a:latin typeface="Helvetica Neue"/>
                <a:cs typeface="Helvetica Neue"/>
              </a:rPr>
              <a:t>The F-GAMMA Collaboration</a:t>
            </a:r>
            <a:endParaRPr lang="el-GR" sz="3600" spc="0" dirty="0">
              <a:ln>
                <a:noFill/>
              </a:ln>
              <a:solidFill>
                <a:schemeClr val="tx1"/>
              </a:solidFill>
              <a:latin typeface="Helvetica Neue"/>
              <a:cs typeface="Helvetica Neue"/>
            </a:endParaRPr>
          </a:p>
        </p:txBody>
      </p:sp>
      <p:sp>
        <p:nvSpPr>
          <p:cNvPr id="3" name="Text Placeholder 2"/>
          <p:cNvSpPr>
            <a:spLocks noGrp="1"/>
          </p:cNvSpPr>
          <p:nvPr>
            <p:ph type="body" sz="quarter" idx="10"/>
          </p:nvPr>
        </p:nvSpPr>
        <p:spPr>
          <a:xfrm>
            <a:off x="1619672" y="1332632"/>
            <a:ext cx="8382000" cy="4616648"/>
          </a:xfrm>
        </p:spPr>
        <p:txBody>
          <a:bodyPr/>
          <a:lstStyle/>
          <a:p>
            <a:pPr marL="0" indent="0">
              <a:lnSpc>
                <a:spcPct val="150000"/>
              </a:lnSpc>
              <a:spcBef>
                <a:spcPct val="0"/>
              </a:spcBef>
              <a:buClr>
                <a:srgbClr val="7D82E7"/>
              </a:buClr>
              <a:buNone/>
            </a:pPr>
            <a:r>
              <a:rPr lang="en-US" sz="2000" dirty="0" smtClean="0">
                <a:latin typeface="Helvetica Neue"/>
                <a:cs typeface="Helvetica Neue"/>
              </a:rPr>
              <a:t>Multi-frequency monthly monitoring of 60 </a:t>
            </a:r>
            <a:r>
              <a:rPr lang="el-GR" sz="2000" dirty="0" smtClean="0">
                <a:latin typeface="Helvetica Neue"/>
                <a:cs typeface="Helvetica Neue"/>
              </a:rPr>
              <a:t>γ-</a:t>
            </a:r>
            <a:r>
              <a:rPr lang="en-US" sz="2000" dirty="0" smtClean="0">
                <a:latin typeface="Helvetica Neue"/>
                <a:cs typeface="Helvetica Neue"/>
              </a:rPr>
              <a:t>ray </a:t>
            </a:r>
            <a:r>
              <a:rPr lang="en-US" sz="2000" dirty="0" err="1" smtClean="0">
                <a:latin typeface="Helvetica Neue"/>
                <a:cs typeface="Helvetica Neue"/>
              </a:rPr>
              <a:t>blazars</a:t>
            </a:r>
            <a:endParaRPr lang="en-US" sz="2000" dirty="0" smtClean="0">
              <a:latin typeface="Helvetica Neue"/>
              <a:cs typeface="Helvetica Neue"/>
            </a:endParaRPr>
          </a:p>
          <a:p>
            <a:pPr lvl="1">
              <a:lnSpc>
                <a:spcPct val="150000"/>
              </a:lnSpc>
              <a:spcBef>
                <a:spcPct val="0"/>
              </a:spcBef>
              <a:buClr>
                <a:srgbClr val="7D82E7"/>
              </a:buClr>
              <a:buFont typeface="Arial" pitchFamily="34" charset="0"/>
              <a:buChar char="•"/>
            </a:pPr>
            <a:r>
              <a:rPr lang="en-US" sz="1600" dirty="0" smtClean="0">
                <a:latin typeface="Helvetica Neue"/>
                <a:cs typeface="Helvetica Neue"/>
              </a:rPr>
              <a:t>Flux density variability </a:t>
            </a:r>
          </a:p>
          <a:p>
            <a:pPr lvl="1">
              <a:lnSpc>
                <a:spcPct val="150000"/>
              </a:lnSpc>
              <a:spcBef>
                <a:spcPct val="0"/>
              </a:spcBef>
              <a:buClr>
                <a:srgbClr val="7D82E7"/>
              </a:buClr>
              <a:buFont typeface="Arial" pitchFamily="34" charset="0"/>
              <a:buChar char="•"/>
            </a:pPr>
            <a:r>
              <a:rPr lang="en-US" sz="1600" dirty="0" smtClean="0">
                <a:latin typeface="Helvetica Neue"/>
                <a:cs typeface="Helvetica Neue"/>
              </a:rPr>
              <a:t>Spectral evolution</a:t>
            </a:r>
          </a:p>
          <a:p>
            <a:pPr lvl="1">
              <a:lnSpc>
                <a:spcPct val="150000"/>
              </a:lnSpc>
              <a:spcBef>
                <a:spcPct val="0"/>
              </a:spcBef>
              <a:buClr>
                <a:srgbClr val="7D82E7"/>
              </a:buClr>
              <a:buFont typeface="Arial" pitchFamily="34" charset="0"/>
              <a:buChar char="•"/>
            </a:pPr>
            <a:r>
              <a:rPr lang="en-US" sz="1600" b="1" dirty="0" smtClean="0">
                <a:latin typeface="Helvetica Neue"/>
                <a:cs typeface="Helvetica Neue"/>
              </a:rPr>
              <a:t>Polarization</a:t>
            </a:r>
            <a:r>
              <a:rPr lang="en-US" sz="1600" dirty="0" smtClean="0">
                <a:latin typeface="Helvetica Neue"/>
                <a:cs typeface="Helvetica Neue"/>
              </a:rPr>
              <a:t> variability</a:t>
            </a:r>
            <a:endParaRPr lang="en-US" sz="1600" b="1" dirty="0">
              <a:latin typeface="Helvetica Neue"/>
              <a:cs typeface="Helvetica Neue"/>
            </a:endParaRPr>
          </a:p>
          <a:p>
            <a:pPr marL="0" indent="0">
              <a:lnSpc>
                <a:spcPct val="150000"/>
              </a:lnSpc>
              <a:spcBef>
                <a:spcPct val="0"/>
              </a:spcBef>
              <a:buClr>
                <a:srgbClr val="7D82E7"/>
              </a:buClr>
              <a:buNone/>
            </a:pPr>
            <a:r>
              <a:rPr lang="en-US" sz="2000" dirty="0">
                <a:latin typeface="Helvetica Neue"/>
                <a:cs typeface="Helvetica Neue"/>
              </a:rPr>
              <a:t>Main facilities</a:t>
            </a:r>
          </a:p>
          <a:p>
            <a:pPr lvl="1">
              <a:lnSpc>
                <a:spcPct val="150000"/>
              </a:lnSpc>
              <a:spcBef>
                <a:spcPct val="0"/>
              </a:spcBef>
              <a:buClr>
                <a:srgbClr val="7D82E7"/>
              </a:buClr>
              <a:buFont typeface="Arial" pitchFamily="34" charset="0"/>
              <a:buChar char="•"/>
            </a:pPr>
            <a:r>
              <a:rPr lang="en-US" sz="1600" dirty="0" smtClean="0">
                <a:latin typeface="Helvetica Neue"/>
                <a:cs typeface="Helvetica Neue"/>
              </a:rPr>
              <a:t>100-m </a:t>
            </a:r>
            <a:r>
              <a:rPr lang="en-US" sz="1600" dirty="0" err="1" smtClean="0">
                <a:latin typeface="Helvetica Neue"/>
                <a:cs typeface="Helvetica Neue"/>
              </a:rPr>
              <a:t>Effelsberg</a:t>
            </a:r>
            <a:r>
              <a:rPr lang="en-US" sz="1600" dirty="0" smtClean="0">
                <a:latin typeface="Helvetica Neue"/>
                <a:cs typeface="Helvetica Neue"/>
              </a:rPr>
              <a:t> telescope (Germany):</a:t>
            </a:r>
            <a:br>
              <a:rPr lang="en-US" sz="1600" dirty="0" smtClean="0">
                <a:latin typeface="Helvetica Neue"/>
                <a:cs typeface="Helvetica Neue"/>
              </a:rPr>
            </a:br>
            <a:r>
              <a:rPr lang="en-US" sz="1600" b="1" dirty="0" smtClean="0">
                <a:latin typeface="Helvetica Neue"/>
                <a:cs typeface="Helvetica Neue"/>
              </a:rPr>
              <a:t>2.64</a:t>
            </a:r>
            <a:r>
              <a:rPr lang="en-US" sz="1600" dirty="0">
                <a:latin typeface="Helvetica Neue"/>
                <a:cs typeface="Helvetica Neue"/>
              </a:rPr>
              <a:t>, </a:t>
            </a:r>
            <a:r>
              <a:rPr lang="en-US" sz="1600" b="1" dirty="0">
                <a:latin typeface="Helvetica Neue"/>
                <a:cs typeface="Helvetica Neue"/>
              </a:rPr>
              <a:t>4.85</a:t>
            </a:r>
            <a:r>
              <a:rPr lang="en-US" sz="1600" dirty="0">
                <a:latin typeface="Helvetica Neue"/>
                <a:cs typeface="Helvetica Neue"/>
              </a:rPr>
              <a:t>, </a:t>
            </a:r>
            <a:r>
              <a:rPr lang="en-US" sz="1600" b="1" dirty="0" smtClean="0">
                <a:latin typeface="Helvetica Neue"/>
                <a:cs typeface="Helvetica Neue"/>
              </a:rPr>
              <a:t>8.35</a:t>
            </a:r>
            <a:r>
              <a:rPr lang="en-US" sz="1600" dirty="0">
                <a:latin typeface="Helvetica Neue"/>
                <a:cs typeface="Helvetica Neue"/>
              </a:rPr>
              <a:t>, </a:t>
            </a:r>
            <a:r>
              <a:rPr lang="en-US" sz="1600" b="1" dirty="0" smtClean="0">
                <a:latin typeface="Helvetica Neue"/>
                <a:cs typeface="Helvetica Neue"/>
              </a:rPr>
              <a:t>10.45</a:t>
            </a:r>
            <a:r>
              <a:rPr lang="en-US" sz="1600" dirty="0" smtClean="0">
                <a:latin typeface="Helvetica Neue"/>
                <a:cs typeface="Helvetica Neue"/>
              </a:rPr>
              <a:t>, </a:t>
            </a:r>
            <a:r>
              <a:rPr lang="en-US" sz="1600" b="1" dirty="0" smtClean="0">
                <a:latin typeface="Helvetica Neue"/>
                <a:cs typeface="Helvetica Neue"/>
              </a:rPr>
              <a:t>14.60</a:t>
            </a:r>
            <a:r>
              <a:rPr lang="en-US" sz="1600" dirty="0" smtClean="0">
                <a:latin typeface="Helvetica Neue"/>
                <a:cs typeface="Helvetica Neue"/>
              </a:rPr>
              <a:t>, 23.05, 32.00, 42.90 </a:t>
            </a:r>
            <a:r>
              <a:rPr lang="en-US" sz="1600" dirty="0">
                <a:latin typeface="Helvetica Neue"/>
                <a:cs typeface="Helvetica Neue"/>
              </a:rPr>
              <a:t>GHz</a:t>
            </a:r>
          </a:p>
          <a:p>
            <a:pPr lvl="1">
              <a:lnSpc>
                <a:spcPct val="150000"/>
              </a:lnSpc>
              <a:spcBef>
                <a:spcPct val="0"/>
              </a:spcBef>
              <a:buClr>
                <a:srgbClr val="7D82E7"/>
              </a:buClr>
              <a:buFont typeface="Arial" pitchFamily="34" charset="0"/>
              <a:buChar char="•"/>
            </a:pPr>
            <a:r>
              <a:rPr lang="en-US" sz="1600" dirty="0" smtClean="0">
                <a:latin typeface="Helvetica Neue"/>
                <a:cs typeface="Helvetica Neue"/>
              </a:rPr>
              <a:t>30-m Pico </a:t>
            </a:r>
            <a:r>
              <a:rPr lang="en-US" sz="1600" dirty="0" err="1" smtClean="0">
                <a:latin typeface="Helvetica Neue"/>
                <a:cs typeface="Helvetica Neue"/>
              </a:rPr>
              <a:t>Veleta</a:t>
            </a:r>
            <a:r>
              <a:rPr lang="en-US" sz="1600" dirty="0" smtClean="0">
                <a:latin typeface="Helvetica Neue"/>
                <a:cs typeface="Helvetica Neue"/>
              </a:rPr>
              <a:t> IRAM (Spain):</a:t>
            </a:r>
            <a:br>
              <a:rPr lang="en-US" sz="1600" dirty="0" smtClean="0">
                <a:latin typeface="Helvetica Neue"/>
                <a:cs typeface="Helvetica Neue"/>
              </a:rPr>
            </a:br>
            <a:r>
              <a:rPr lang="en-US" sz="1600" dirty="0" smtClean="0">
                <a:latin typeface="Helvetica Neue"/>
                <a:cs typeface="Helvetica Neue"/>
              </a:rPr>
              <a:t>86.24, 142.33, 228.39 GHz</a:t>
            </a:r>
          </a:p>
          <a:p>
            <a:pPr lvl="1">
              <a:lnSpc>
                <a:spcPct val="150000"/>
              </a:lnSpc>
              <a:spcBef>
                <a:spcPct val="0"/>
              </a:spcBef>
              <a:buClr>
                <a:srgbClr val="7D82E7"/>
              </a:buClr>
              <a:buFont typeface="Arial" pitchFamily="34" charset="0"/>
              <a:buChar char="•"/>
            </a:pPr>
            <a:r>
              <a:rPr lang="en-US" sz="1600" dirty="0" smtClean="0">
                <a:latin typeface="Helvetica Neue"/>
                <a:cs typeface="Helvetica Neue"/>
              </a:rPr>
              <a:t>12-m APEX (Chile):</a:t>
            </a:r>
            <a:br>
              <a:rPr lang="en-US" sz="1600" dirty="0" smtClean="0">
                <a:latin typeface="Helvetica Neue"/>
                <a:cs typeface="Helvetica Neue"/>
              </a:rPr>
            </a:br>
            <a:r>
              <a:rPr lang="en-US" sz="1600" dirty="0" smtClean="0">
                <a:latin typeface="Helvetica Neue"/>
                <a:cs typeface="Helvetica Neue"/>
              </a:rPr>
              <a:t>345 GHz</a:t>
            </a:r>
            <a:br>
              <a:rPr lang="en-US" sz="1600" dirty="0" smtClean="0">
                <a:latin typeface="Helvetica Neue"/>
                <a:cs typeface="Helvetica Neue"/>
              </a:rPr>
            </a:br>
            <a:endParaRPr lang="en-US" sz="1600" dirty="0">
              <a:latin typeface="Helvetica Neue"/>
              <a:cs typeface="Helvetica Neue"/>
            </a:endParaRPr>
          </a:p>
        </p:txBody>
      </p:sp>
      <p:pic>
        <p:nvPicPr>
          <p:cNvPr id="1026" name="Picture 2" descr="http://www3.mpifr-bonn.mpg.de/div/vlbi/fgamma/fgamma_files/gamma3_m87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484784"/>
            <a:ext cx="1656184" cy="1281951"/>
          </a:xfrm>
          <a:prstGeom prst="rect">
            <a:avLst/>
          </a:prstGeom>
          <a:ln w="228600" cap="sq" cmpd="thickThin">
            <a:no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4499992" y="5070376"/>
            <a:ext cx="1433411" cy="1670992"/>
            <a:chOff x="7516705" y="4797152"/>
            <a:chExt cx="1433411" cy="1670992"/>
          </a:xfrm>
        </p:grpSpPr>
        <p:pic>
          <p:nvPicPr>
            <p:cNvPr id="2050" name="Picture 2" descr="http://www3.mpifr-bonn.mpg.de/public/pr/aw/apex_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1965" y="4797152"/>
              <a:ext cx="1368151" cy="16599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16705" y="6237312"/>
              <a:ext cx="511679" cy="230832"/>
            </a:xfrm>
            <a:prstGeom prst="rect">
              <a:avLst/>
            </a:prstGeom>
            <a:noFill/>
          </p:spPr>
          <p:txBody>
            <a:bodyPr wrap="none" rtlCol="0">
              <a:spAutoFit/>
            </a:bodyPr>
            <a:lstStyle/>
            <a:p>
              <a:r>
                <a:rPr lang="en-US" sz="900" b="1" dirty="0" err="1" smtClean="0">
                  <a:solidFill>
                    <a:schemeClr val="bg1"/>
                  </a:solidFill>
                  <a:latin typeface="Helvetica Neue"/>
                  <a:cs typeface="Helvetica Neue"/>
                </a:rPr>
                <a:t>MPIfR</a:t>
              </a:r>
              <a:endParaRPr lang="el-GR" sz="900" b="1" dirty="0">
                <a:solidFill>
                  <a:schemeClr val="bg1"/>
                </a:solidFill>
                <a:latin typeface="Helvetica Neue"/>
                <a:cs typeface="Helvetica Neue"/>
              </a:endParaRPr>
            </a:p>
          </p:txBody>
        </p:sp>
      </p:gr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5034357"/>
            <a:ext cx="1296144" cy="1707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7596336" y="4903742"/>
            <a:ext cx="1416324" cy="1826553"/>
            <a:chOff x="7476156" y="1898588"/>
            <a:chExt cx="1416324" cy="1826553"/>
          </a:xfrm>
        </p:grpSpPr>
        <p:pic>
          <p:nvPicPr>
            <p:cNvPr id="5" name="Picture 4" descr="http://t2.gstatic.com/images?q=tbn:ANd9GcR1ZEPvnvdWGtcbLB4dslN9h1eKg68fE4LZElmRTH9oBCJjcAq0p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6156" y="1898588"/>
              <a:ext cx="1368152" cy="182655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380801" y="3494309"/>
              <a:ext cx="511679" cy="230832"/>
            </a:xfrm>
            <a:prstGeom prst="rect">
              <a:avLst/>
            </a:prstGeom>
            <a:noFill/>
          </p:spPr>
          <p:txBody>
            <a:bodyPr wrap="none" rtlCol="0">
              <a:spAutoFit/>
            </a:bodyPr>
            <a:lstStyle/>
            <a:p>
              <a:r>
                <a:rPr lang="en-US" sz="900" b="1" dirty="0" err="1" smtClean="0">
                  <a:latin typeface="Helvetica Neue"/>
                  <a:cs typeface="Helvetica Neue"/>
                </a:rPr>
                <a:t>MPIfR</a:t>
              </a:r>
              <a:endParaRPr lang="el-GR" sz="900" b="1" dirty="0">
                <a:latin typeface="Helvetica Neue"/>
                <a:cs typeface="Helvetica Neue"/>
              </a:endParaRPr>
            </a:p>
          </p:txBody>
        </p:sp>
      </p:grpSp>
      <p:grpSp>
        <p:nvGrpSpPr>
          <p:cNvPr id="11" name="Group 10"/>
          <p:cNvGrpSpPr/>
          <p:nvPr/>
        </p:nvGrpSpPr>
        <p:grpSpPr>
          <a:xfrm>
            <a:off x="1370836" y="5787320"/>
            <a:ext cx="2985140" cy="968856"/>
            <a:chOff x="397054" y="5661248"/>
            <a:chExt cx="2985140" cy="968856"/>
          </a:xfrm>
        </p:grpSpPr>
        <p:pic>
          <p:nvPicPr>
            <p:cNvPr id="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5661248"/>
              <a:ext cx="291465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97054" y="6399272"/>
              <a:ext cx="1184940" cy="230832"/>
            </a:xfrm>
            <a:prstGeom prst="rect">
              <a:avLst/>
            </a:prstGeom>
          </p:spPr>
          <p:txBody>
            <a:bodyPr wrap="none">
              <a:spAutoFit/>
            </a:bodyPr>
            <a:lstStyle/>
            <a:p>
              <a:r>
                <a:rPr lang="en-US" sz="900" i="1" dirty="0">
                  <a:latin typeface="Helvetica Neue"/>
                  <a:cs typeface="Helvetica Neue"/>
                </a:rPr>
                <a:t>fermi.gsfc.nasa.gov</a:t>
              </a:r>
              <a:endParaRPr lang="el-GR" sz="900" i="1" dirty="0">
                <a:latin typeface="Helvetica Neue"/>
                <a:cs typeface="Helvetica Neue"/>
              </a:endParaRPr>
            </a:p>
          </p:txBody>
        </p:sp>
      </p:grpSp>
    </p:spTree>
    <p:extLst>
      <p:ext uri="{BB962C8B-B14F-4D97-AF65-F5344CB8AC3E}">
        <p14:creationId xmlns:p14="http://schemas.microsoft.com/office/powerpoint/2010/main" val="258907893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332656"/>
            <a:ext cx="7215336" cy="507831"/>
          </a:xfrm>
        </p:spPr>
        <p:txBody>
          <a:bodyPr/>
          <a:lstStyle/>
          <a:p>
            <a:r>
              <a:rPr lang="en-US" sz="3600" spc="0" dirty="0" smtClean="0">
                <a:ln>
                  <a:noFill/>
                </a:ln>
                <a:solidFill>
                  <a:schemeClr val="tx1"/>
                </a:solidFill>
                <a:latin typeface="Helvetica Neue"/>
                <a:cs typeface="Helvetica Neue"/>
              </a:rPr>
              <a:t>Data products</a:t>
            </a:r>
            <a:endParaRPr lang="el-GR" sz="3600" spc="0" dirty="0">
              <a:ln>
                <a:noFill/>
              </a:ln>
              <a:solidFill>
                <a:schemeClr val="tx1"/>
              </a:solidFill>
              <a:latin typeface="Helvetica Neue"/>
              <a:cs typeface="Helvetica Neue"/>
            </a:endParaRPr>
          </a:p>
        </p:txBody>
      </p:sp>
      <p:pic>
        <p:nvPicPr>
          <p:cNvPr id="1026" name="Picture 2" descr="http://www3.mpifr-bonn.mpg.de/div/vlbi/fgamma/fgamma_files/gamma3_m87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80"/>
            <a:ext cx="1656184" cy="12819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G:\Brussels\3C454.3\mepoch2\J2253+1608\LC_avrg-J2253+1608.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528" y="2429610"/>
            <a:ext cx="5184576" cy="366368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628533" y="2211924"/>
            <a:ext cx="1566454" cy="496996"/>
          </a:xfrm>
          <a:prstGeom prst="rect">
            <a:avLst/>
          </a:prstGeom>
          <a:noFill/>
        </p:spPr>
        <p:txBody>
          <a:bodyPr wrap="none" rtlCol="0">
            <a:spAutoFit/>
          </a:bodyPr>
          <a:lstStyle/>
          <a:p>
            <a:pPr defTabSz="914363">
              <a:lnSpc>
                <a:spcPct val="150000"/>
              </a:lnSpc>
              <a:spcBef>
                <a:spcPct val="0"/>
              </a:spcBef>
              <a:buClr>
                <a:srgbClr val="7D82E7"/>
              </a:buClr>
            </a:pPr>
            <a:r>
              <a:rPr lang="en-US" sz="2000" dirty="0" smtClean="0">
                <a:solidFill>
                  <a:schemeClr val="bg1"/>
                </a:solidFill>
                <a:latin typeface="Helvetica Neue"/>
                <a:cs typeface="Helvetica Neue"/>
              </a:rPr>
              <a:t>Light curves</a:t>
            </a:r>
            <a:endParaRPr lang="en-US" sz="2000" dirty="0">
              <a:solidFill>
                <a:schemeClr val="bg1"/>
              </a:solidFill>
              <a:latin typeface="Helvetica Neue"/>
              <a:cs typeface="Helvetica Neue"/>
            </a:endParaRPr>
          </a:p>
        </p:txBody>
      </p:sp>
      <p:grpSp>
        <p:nvGrpSpPr>
          <p:cNvPr id="3" name="Group 2"/>
          <p:cNvGrpSpPr/>
          <p:nvPr/>
        </p:nvGrpSpPr>
        <p:grpSpPr>
          <a:xfrm>
            <a:off x="6384399" y="2348880"/>
            <a:ext cx="2724105" cy="2240784"/>
            <a:chOff x="5962839" y="1623763"/>
            <a:chExt cx="2724105" cy="2240784"/>
          </a:xfrm>
        </p:grpSpPr>
        <p:sp>
          <p:nvSpPr>
            <p:cNvPr id="6" name="TextBox 5"/>
            <p:cNvSpPr txBox="1"/>
            <p:nvPr/>
          </p:nvSpPr>
          <p:spPr>
            <a:xfrm>
              <a:off x="5962839" y="1623763"/>
              <a:ext cx="1067921" cy="496996"/>
            </a:xfrm>
            <a:prstGeom prst="rect">
              <a:avLst/>
            </a:prstGeom>
            <a:noFill/>
          </p:spPr>
          <p:txBody>
            <a:bodyPr wrap="none" rtlCol="0">
              <a:spAutoFit/>
            </a:bodyPr>
            <a:lstStyle/>
            <a:p>
              <a:pPr defTabSz="914363">
                <a:lnSpc>
                  <a:spcPct val="150000"/>
                </a:lnSpc>
                <a:spcBef>
                  <a:spcPct val="0"/>
                </a:spcBef>
                <a:buClr>
                  <a:srgbClr val="7D82E7"/>
                </a:buClr>
              </a:pPr>
              <a:r>
                <a:rPr lang="en-US" sz="2000" dirty="0" smtClean="0">
                  <a:solidFill>
                    <a:schemeClr val="bg1"/>
                  </a:solidFill>
                  <a:latin typeface="Helvetica Neue"/>
                  <a:cs typeface="Helvetica Neue"/>
                </a:rPr>
                <a:t>Spectra</a:t>
              </a:r>
              <a:endParaRPr lang="en-US" sz="2000" dirty="0">
                <a:solidFill>
                  <a:schemeClr val="bg1"/>
                </a:solidFill>
                <a:latin typeface="Helvetica Neue"/>
                <a:cs typeface="Helvetica Neue"/>
              </a:endParaRPr>
            </a:p>
          </p:txBody>
        </p:sp>
        <p:sp>
          <p:nvSpPr>
            <p:cNvPr id="11" name="TextBox 10"/>
            <p:cNvSpPr txBox="1"/>
            <p:nvPr/>
          </p:nvSpPr>
          <p:spPr>
            <a:xfrm rot="5400000">
              <a:off x="7654289" y="2831893"/>
              <a:ext cx="1803699" cy="261610"/>
            </a:xfrm>
            <a:prstGeom prst="rect">
              <a:avLst/>
            </a:prstGeom>
            <a:noFill/>
          </p:spPr>
          <p:txBody>
            <a:bodyPr wrap="none" rtlCol="0">
              <a:spAutoFit/>
            </a:bodyPr>
            <a:lstStyle/>
            <a:p>
              <a:r>
                <a:rPr lang="en-US" sz="1100" dirty="0">
                  <a:solidFill>
                    <a:schemeClr val="bg1"/>
                  </a:solidFill>
                  <a:latin typeface="Helvetica Neue"/>
                  <a:cs typeface="Helvetica Neue"/>
                </a:rPr>
                <a:t>Data: F-GAMMA Program</a:t>
              </a:r>
            </a:p>
          </p:txBody>
        </p:sp>
      </p:grpSp>
      <p:pic>
        <p:nvPicPr>
          <p:cNvPr id="1028" name="Picture 4" descr="G:\Brussels\3C454.3\mepoch2\J2253+1608\J2253+1608.movi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2785966"/>
            <a:ext cx="4320480" cy="30243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5536" y="1593767"/>
            <a:ext cx="2023311" cy="400110"/>
          </a:xfrm>
          <a:prstGeom prst="rect">
            <a:avLst/>
          </a:prstGeom>
          <a:noFill/>
        </p:spPr>
        <p:txBody>
          <a:bodyPr wrap="none" rtlCol="0">
            <a:spAutoFit/>
          </a:bodyPr>
          <a:lstStyle/>
          <a:p>
            <a:r>
              <a:rPr lang="en-US" sz="2000" dirty="0" err="1" smtClean="0">
                <a:solidFill>
                  <a:schemeClr val="bg1"/>
                </a:solidFill>
                <a:latin typeface="Helvetica Neue"/>
                <a:cs typeface="Helvetica Neue"/>
              </a:rPr>
              <a:t>Blazar</a:t>
            </a:r>
            <a:r>
              <a:rPr lang="en-US" sz="2000" dirty="0" smtClean="0">
                <a:solidFill>
                  <a:schemeClr val="bg1"/>
                </a:solidFill>
                <a:latin typeface="Helvetica Neue"/>
                <a:cs typeface="Helvetica Neue"/>
              </a:rPr>
              <a:t> </a:t>
            </a:r>
            <a:r>
              <a:rPr lang="en-US" sz="2000" dirty="0">
                <a:solidFill>
                  <a:schemeClr val="bg1"/>
                </a:solidFill>
                <a:latin typeface="Helvetica Neue"/>
                <a:cs typeface="Helvetica Neue"/>
              </a:rPr>
              <a:t>3C454.3</a:t>
            </a:r>
            <a:endParaRPr lang="el-GR" sz="2000" dirty="0">
              <a:solidFill>
                <a:schemeClr val="bg1"/>
              </a:solidFill>
              <a:latin typeface="Helvetica Neue"/>
              <a:cs typeface="Helvetica Neue"/>
            </a:endParaRPr>
          </a:p>
        </p:txBody>
      </p:sp>
    </p:spTree>
    <p:extLst>
      <p:ext uri="{BB962C8B-B14F-4D97-AF65-F5344CB8AC3E}">
        <p14:creationId xmlns:p14="http://schemas.microsoft.com/office/powerpoint/2010/main" val="56098078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332656"/>
            <a:ext cx="7215336" cy="498598"/>
          </a:xfrm>
        </p:spPr>
        <p:txBody>
          <a:bodyPr/>
          <a:lstStyle/>
          <a:p>
            <a:r>
              <a:rPr lang="en-US" sz="3600" dirty="0">
                <a:solidFill>
                  <a:schemeClr val="tx1"/>
                </a:solidFill>
                <a:latin typeface="Helvetica Neue"/>
                <a:cs typeface="Helvetica Neue"/>
              </a:rPr>
              <a:t>Scientific objectives</a:t>
            </a:r>
            <a:endParaRPr lang="el-GR" sz="3600" dirty="0">
              <a:solidFill>
                <a:schemeClr val="tx1"/>
              </a:solidFill>
              <a:latin typeface="Helvetica Neue"/>
              <a:cs typeface="Helvetica Neue"/>
            </a:endParaRPr>
          </a:p>
        </p:txBody>
      </p:sp>
      <p:sp>
        <p:nvSpPr>
          <p:cNvPr id="3" name="Text Placeholder 2"/>
          <p:cNvSpPr>
            <a:spLocks noGrp="1"/>
          </p:cNvSpPr>
          <p:nvPr>
            <p:ph type="body" sz="quarter" idx="10"/>
          </p:nvPr>
        </p:nvSpPr>
        <p:spPr>
          <a:xfrm>
            <a:off x="251520" y="1472872"/>
            <a:ext cx="8712968" cy="5182188"/>
          </a:xfrm>
        </p:spPr>
        <p:txBody>
          <a:bodyPr/>
          <a:lstStyle/>
          <a:p>
            <a:pPr marL="0" indent="0">
              <a:lnSpc>
                <a:spcPct val="150000"/>
              </a:lnSpc>
              <a:spcBef>
                <a:spcPct val="0"/>
              </a:spcBef>
              <a:buClr>
                <a:srgbClr val="7D82E7"/>
              </a:buClr>
              <a:buNone/>
            </a:pPr>
            <a:r>
              <a:rPr lang="en-US" sz="1800" dirty="0">
                <a:latin typeface="Helvetica Neue"/>
                <a:cs typeface="Helvetica Neue"/>
              </a:rPr>
              <a:t>Stand-alone </a:t>
            </a:r>
            <a:r>
              <a:rPr lang="en-US" sz="1800" dirty="0" smtClean="0">
                <a:latin typeface="Helvetica Neue"/>
                <a:cs typeface="Helvetica Neue"/>
              </a:rPr>
              <a:t>radio </a:t>
            </a:r>
            <a:r>
              <a:rPr lang="en-US" sz="1800" dirty="0">
                <a:latin typeface="Helvetica Neue"/>
                <a:cs typeface="Helvetica Neue"/>
              </a:rPr>
              <a:t>studies</a:t>
            </a:r>
            <a:r>
              <a:rPr lang="en-US" sz="1800" dirty="0" smtClean="0">
                <a:latin typeface="Helvetica Neue"/>
                <a:cs typeface="Helvetica Neue"/>
              </a:rPr>
              <a:t>:</a:t>
            </a:r>
          </a:p>
          <a:p>
            <a:pPr lvl="1">
              <a:lnSpc>
                <a:spcPct val="150000"/>
              </a:lnSpc>
              <a:spcBef>
                <a:spcPct val="0"/>
              </a:spcBef>
              <a:buClr>
                <a:srgbClr val="7D82E7"/>
              </a:buClr>
              <a:buFont typeface="Arial" pitchFamily="34" charset="0"/>
              <a:buChar char="•"/>
            </a:pPr>
            <a:r>
              <a:rPr lang="en-US" sz="1450" dirty="0" smtClean="0">
                <a:latin typeface="Helvetica Neue"/>
                <a:cs typeface="Helvetica Neue"/>
              </a:rPr>
              <a:t>Radio variability mechanism (e.g. </a:t>
            </a:r>
            <a:r>
              <a:rPr lang="en-US" sz="1450" smtClean="0">
                <a:latin typeface="Helvetica Neue"/>
                <a:cs typeface="Helvetica Neue"/>
              </a:rPr>
              <a:t>unification </a:t>
            </a:r>
            <a:r>
              <a:rPr lang="en-US" sz="1450" dirty="0">
                <a:latin typeface="Helvetica Neue"/>
                <a:cs typeface="Helvetica Neue"/>
              </a:rPr>
              <a:t>of variability </a:t>
            </a:r>
            <a:r>
              <a:rPr lang="en-US" sz="1450" dirty="0" smtClean="0">
                <a:latin typeface="Helvetica Neue"/>
                <a:cs typeface="Helvetica Neue"/>
              </a:rPr>
              <a:t>patterns, Angelakis </a:t>
            </a:r>
            <a:r>
              <a:rPr lang="en-US" sz="1450" dirty="0">
                <a:latin typeface="Helvetica Neue"/>
                <a:cs typeface="Helvetica Neue"/>
              </a:rPr>
              <a:t>et al., in prep.</a:t>
            </a:r>
            <a:r>
              <a:rPr lang="en-US" sz="1450" dirty="0" smtClean="0">
                <a:latin typeface="Helvetica Neue"/>
                <a:cs typeface="Helvetica Neue"/>
              </a:rPr>
              <a:t>)</a:t>
            </a:r>
          </a:p>
          <a:p>
            <a:pPr lvl="1">
              <a:lnSpc>
                <a:spcPct val="150000"/>
              </a:lnSpc>
              <a:spcBef>
                <a:spcPct val="0"/>
              </a:spcBef>
              <a:buClr>
                <a:srgbClr val="7D82E7"/>
              </a:buClr>
              <a:buFont typeface="Arial" pitchFamily="34" charset="0"/>
              <a:buChar char="•"/>
            </a:pPr>
            <a:r>
              <a:rPr lang="en-US" sz="1450" dirty="0">
                <a:latin typeface="Helvetica Neue"/>
                <a:cs typeface="Helvetica Neue"/>
              </a:rPr>
              <a:t>S</a:t>
            </a:r>
            <a:r>
              <a:rPr lang="en-US" sz="1450" dirty="0" smtClean="0">
                <a:latin typeface="Helvetica Neue"/>
                <a:cs typeface="Helvetica Neue"/>
              </a:rPr>
              <a:t>pectral evolution of flaring events (Angelakis et al., in prep.)</a:t>
            </a:r>
          </a:p>
          <a:p>
            <a:pPr lvl="1">
              <a:lnSpc>
                <a:spcPct val="150000"/>
              </a:lnSpc>
              <a:spcBef>
                <a:spcPct val="0"/>
              </a:spcBef>
              <a:buClr>
                <a:srgbClr val="7D82E7"/>
              </a:buClr>
              <a:buFont typeface="Arial" pitchFamily="34" charset="0"/>
              <a:buChar char="•"/>
            </a:pPr>
            <a:r>
              <a:rPr lang="en-US" sz="1450" dirty="0" smtClean="0">
                <a:latin typeface="Helvetica Neue"/>
                <a:cs typeface="Helvetica Neue"/>
              </a:rPr>
              <a:t>Variability and time series analysis of radio datasets (</a:t>
            </a:r>
            <a:r>
              <a:rPr lang="en-US" sz="1450" dirty="0" err="1" smtClean="0">
                <a:latin typeface="Helvetica Neue"/>
                <a:cs typeface="Helvetica Neue"/>
              </a:rPr>
              <a:t>Nestoras</a:t>
            </a:r>
            <a:r>
              <a:rPr lang="en-US" sz="1450" dirty="0" smtClean="0">
                <a:latin typeface="Helvetica Neue"/>
                <a:cs typeface="Helvetica Neue"/>
              </a:rPr>
              <a:t> </a:t>
            </a:r>
            <a:r>
              <a:rPr lang="en-US" sz="1450" dirty="0">
                <a:latin typeface="Helvetica Neue"/>
                <a:cs typeface="Helvetica Neue"/>
              </a:rPr>
              <a:t>et al., in </a:t>
            </a:r>
            <a:r>
              <a:rPr lang="en-US" sz="1450" dirty="0" smtClean="0">
                <a:latin typeface="Helvetica Neue"/>
                <a:cs typeface="Helvetica Neue"/>
              </a:rPr>
              <a:t>prep.; </a:t>
            </a:r>
            <a:r>
              <a:rPr lang="en-US" sz="1450" dirty="0" err="1" smtClean="0">
                <a:latin typeface="Helvetica Neue"/>
                <a:cs typeface="Helvetica Neue"/>
              </a:rPr>
              <a:t>Angelakis</a:t>
            </a:r>
            <a:r>
              <a:rPr lang="en-US" sz="1450" dirty="0" smtClean="0">
                <a:latin typeface="Helvetica Neue"/>
                <a:cs typeface="Helvetica Neue"/>
              </a:rPr>
              <a:t> </a:t>
            </a:r>
            <a:r>
              <a:rPr lang="en-US" sz="1450" dirty="0">
                <a:latin typeface="Helvetica Neue"/>
                <a:cs typeface="Helvetica Neue"/>
              </a:rPr>
              <a:t>et al., in prep</a:t>
            </a:r>
            <a:r>
              <a:rPr lang="en-US" sz="1450" dirty="0" smtClean="0">
                <a:latin typeface="Helvetica Neue"/>
                <a:cs typeface="Helvetica Neue"/>
              </a:rPr>
              <a:t>.)</a:t>
            </a:r>
          </a:p>
          <a:p>
            <a:pPr lvl="1">
              <a:lnSpc>
                <a:spcPct val="150000"/>
              </a:lnSpc>
              <a:spcBef>
                <a:spcPct val="0"/>
              </a:spcBef>
              <a:buClr>
                <a:srgbClr val="7D82E7"/>
              </a:buClr>
              <a:buFont typeface="Arial" pitchFamily="34" charset="0"/>
              <a:buChar char="•"/>
            </a:pPr>
            <a:r>
              <a:rPr lang="en-US" sz="1450" dirty="0" smtClean="0">
                <a:latin typeface="Helvetica Neue"/>
                <a:cs typeface="Helvetica Neue"/>
              </a:rPr>
              <a:t>Test shock models (e.g. cross-frequency time lags) </a:t>
            </a:r>
          </a:p>
          <a:p>
            <a:pPr lvl="1">
              <a:lnSpc>
                <a:spcPct val="150000"/>
              </a:lnSpc>
              <a:spcBef>
                <a:spcPct val="0"/>
              </a:spcBef>
              <a:buClr>
                <a:srgbClr val="7D82E7"/>
              </a:buClr>
              <a:buFont typeface="Arial" pitchFamily="34" charset="0"/>
              <a:buChar char="•"/>
            </a:pPr>
            <a:r>
              <a:rPr lang="en-US" sz="1450" dirty="0" smtClean="0">
                <a:latin typeface="Helvetica Neue"/>
                <a:cs typeface="Helvetica Neue"/>
              </a:rPr>
              <a:t>…</a:t>
            </a:r>
          </a:p>
          <a:p>
            <a:pPr marL="0" indent="0">
              <a:lnSpc>
                <a:spcPct val="150000"/>
              </a:lnSpc>
              <a:spcBef>
                <a:spcPct val="0"/>
              </a:spcBef>
              <a:buClr>
                <a:srgbClr val="7D82E7"/>
              </a:buClr>
              <a:buNone/>
            </a:pPr>
            <a:r>
              <a:rPr lang="en-US" sz="1800" dirty="0" smtClean="0">
                <a:latin typeface="Helvetica Neue"/>
                <a:cs typeface="Helvetica Neue"/>
              </a:rPr>
              <a:t>Multi-band studies:</a:t>
            </a:r>
          </a:p>
          <a:p>
            <a:pPr lvl="1">
              <a:lnSpc>
                <a:spcPct val="150000"/>
              </a:lnSpc>
              <a:spcBef>
                <a:spcPct val="0"/>
              </a:spcBef>
              <a:buClr>
                <a:srgbClr val="7D82E7"/>
              </a:buClr>
              <a:buFont typeface="Arial" pitchFamily="34" charset="0"/>
              <a:buChar char="•"/>
            </a:pPr>
            <a:r>
              <a:rPr lang="en-US" sz="1450" dirty="0">
                <a:latin typeface="Helvetica Neue"/>
                <a:cs typeface="Helvetica Neue"/>
              </a:rPr>
              <a:t>Radio </a:t>
            </a:r>
            <a:r>
              <a:rPr lang="en-US" sz="1450" dirty="0" err="1">
                <a:latin typeface="Helvetica Neue"/>
                <a:cs typeface="Helvetica Neue"/>
              </a:rPr>
              <a:t>vs</a:t>
            </a:r>
            <a:r>
              <a:rPr lang="en-US" sz="1450" dirty="0">
                <a:latin typeface="Helvetica Neue"/>
                <a:cs typeface="Helvetica Neue"/>
              </a:rPr>
              <a:t> </a:t>
            </a:r>
            <a:r>
              <a:rPr lang="el-GR" sz="1450" dirty="0">
                <a:latin typeface="Helvetica Neue"/>
                <a:cs typeface="Helvetica Neue"/>
              </a:rPr>
              <a:t>γ</a:t>
            </a:r>
            <a:r>
              <a:rPr lang="en-US" sz="1450" dirty="0">
                <a:latin typeface="Helvetica Neue"/>
                <a:cs typeface="Helvetica Neue"/>
              </a:rPr>
              <a:t>-ray flux correlation </a:t>
            </a:r>
            <a:r>
              <a:rPr lang="en-US" sz="1450" dirty="0" smtClean="0">
                <a:latin typeface="Helvetica Neue"/>
                <a:cs typeface="Helvetica Neue"/>
              </a:rPr>
              <a:t>(biases-free methodology </a:t>
            </a:r>
            <a:r>
              <a:rPr lang="en-US" sz="1450" dirty="0" err="1">
                <a:latin typeface="Helvetica Neue"/>
                <a:cs typeface="Helvetica Neue"/>
              </a:rPr>
              <a:t>Pavlidou</a:t>
            </a:r>
            <a:r>
              <a:rPr lang="en-US" sz="1450" dirty="0">
                <a:latin typeface="Helvetica Neue"/>
                <a:cs typeface="Helvetica Neue"/>
              </a:rPr>
              <a:t> et al., </a:t>
            </a:r>
            <a:r>
              <a:rPr lang="en-US" sz="1450" dirty="0" smtClean="0">
                <a:latin typeface="Helvetica Neue"/>
                <a:cs typeface="Helvetica Neue"/>
              </a:rPr>
              <a:t>2012; </a:t>
            </a:r>
            <a:r>
              <a:rPr lang="en-US" sz="1450" dirty="0" err="1" smtClean="0">
                <a:latin typeface="Helvetica Neue"/>
                <a:cs typeface="Helvetica Neue"/>
              </a:rPr>
              <a:t>Fuhrmann</a:t>
            </a:r>
            <a:r>
              <a:rPr lang="en-US" sz="1450" dirty="0" smtClean="0">
                <a:latin typeface="Helvetica Neue"/>
                <a:cs typeface="Helvetica Neue"/>
              </a:rPr>
              <a:t> </a:t>
            </a:r>
            <a:r>
              <a:rPr lang="en-US" sz="1450" dirty="0">
                <a:latin typeface="Helvetica Neue"/>
                <a:cs typeface="Helvetica Neue"/>
              </a:rPr>
              <a:t>et al, in prep</a:t>
            </a:r>
            <a:r>
              <a:rPr lang="en-US" sz="1450" dirty="0" smtClean="0">
                <a:latin typeface="Helvetica Neue"/>
                <a:cs typeface="Helvetica Neue"/>
              </a:rPr>
              <a:t>.)</a:t>
            </a:r>
            <a:endParaRPr lang="en-US" sz="1450" dirty="0">
              <a:latin typeface="Helvetica Neue"/>
              <a:cs typeface="Helvetica Neue"/>
            </a:endParaRPr>
          </a:p>
          <a:p>
            <a:pPr lvl="1">
              <a:lnSpc>
                <a:spcPct val="150000"/>
              </a:lnSpc>
              <a:spcBef>
                <a:spcPct val="0"/>
              </a:spcBef>
              <a:buClr>
                <a:srgbClr val="7D82E7"/>
              </a:buClr>
              <a:buFont typeface="Arial" pitchFamily="34" charset="0"/>
              <a:buChar char="•"/>
            </a:pPr>
            <a:r>
              <a:rPr lang="en-US" sz="1450" dirty="0" smtClean="0">
                <a:latin typeface="Helvetica Neue"/>
                <a:cs typeface="Helvetica Neue"/>
              </a:rPr>
              <a:t>Cross-band correlation analysis (</a:t>
            </a:r>
            <a:r>
              <a:rPr lang="en-US" sz="1450" dirty="0" err="1" smtClean="0">
                <a:latin typeface="Helvetica Neue"/>
                <a:cs typeface="Helvetica Neue"/>
              </a:rPr>
              <a:t>Fuhrmann</a:t>
            </a:r>
            <a:r>
              <a:rPr lang="en-US" sz="1450" dirty="0" smtClean="0">
                <a:latin typeface="Helvetica Neue"/>
                <a:cs typeface="Helvetica Neue"/>
              </a:rPr>
              <a:t> et al., in prep.)</a:t>
            </a:r>
            <a:r>
              <a:rPr lang="en-US" sz="1450" dirty="0">
                <a:latin typeface="Helvetica Neue"/>
                <a:cs typeface="Helvetica Neue"/>
              </a:rPr>
              <a:t> </a:t>
            </a:r>
            <a:endParaRPr lang="en-US" sz="1450" dirty="0" smtClean="0">
              <a:latin typeface="Helvetica Neue"/>
              <a:cs typeface="Helvetica Neue"/>
            </a:endParaRPr>
          </a:p>
          <a:p>
            <a:pPr lvl="1">
              <a:lnSpc>
                <a:spcPct val="150000"/>
              </a:lnSpc>
              <a:spcBef>
                <a:spcPct val="0"/>
              </a:spcBef>
              <a:buClr>
                <a:srgbClr val="7D82E7"/>
              </a:buClr>
              <a:buFont typeface="Arial" pitchFamily="34" charset="0"/>
              <a:buChar char="•"/>
            </a:pPr>
            <a:r>
              <a:rPr lang="en-US" sz="1450" dirty="0" smtClean="0">
                <a:latin typeface="Helvetica Neue"/>
                <a:cs typeface="Helvetica Neue"/>
              </a:rPr>
              <a:t>Location of the </a:t>
            </a:r>
            <a:r>
              <a:rPr lang="el-GR" sz="1450" dirty="0" smtClean="0">
                <a:latin typeface="Helvetica Neue"/>
                <a:cs typeface="Helvetica Neue"/>
              </a:rPr>
              <a:t>γ-</a:t>
            </a:r>
            <a:r>
              <a:rPr lang="en-US" sz="1450" dirty="0" smtClean="0">
                <a:latin typeface="Helvetica Neue"/>
                <a:cs typeface="Helvetica Neue"/>
              </a:rPr>
              <a:t>ray emitting region (</a:t>
            </a:r>
            <a:r>
              <a:rPr lang="en-US" sz="1450" dirty="0" err="1" smtClean="0">
                <a:latin typeface="Helvetica Neue"/>
                <a:cs typeface="Helvetica Neue"/>
              </a:rPr>
              <a:t>Fuhrmann</a:t>
            </a:r>
            <a:r>
              <a:rPr lang="en-US" sz="1450" dirty="0" smtClean="0">
                <a:latin typeface="Helvetica Neue"/>
                <a:cs typeface="Helvetica Neue"/>
              </a:rPr>
              <a:t> et al., in prep.)</a:t>
            </a:r>
          </a:p>
          <a:p>
            <a:pPr lvl="1">
              <a:lnSpc>
                <a:spcPct val="150000"/>
              </a:lnSpc>
              <a:spcBef>
                <a:spcPct val="0"/>
              </a:spcBef>
              <a:buClr>
                <a:srgbClr val="7D82E7"/>
              </a:buClr>
              <a:buFont typeface="Arial" pitchFamily="34" charset="0"/>
              <a:buChar char="•"/>
            </a:pPr>
            <a:r>
              <a:rPr lang="el-GR" sz="1450" dirty="0" smtClean="0">
                <a:latin typeface="Helvetica Neue"/>
                <a:cs typeface="Helvetica Neue"/>
              </a:rPr>
              <a:t>γ-</a:t>
            </a:r>
            <a:r>
              <a:rPr lang="en-US" sz="1450" dirty="0" smtClean="0">
                <a:latin typeface="Helvetica Neue"/>
                <a:cs typeface="Helvetica Neue"/>
              </a:rPr>
              <a:t>ray loudness and radio variability (</a:t>
            </a:r>
            <a:r>
              <a:rPr lang="en-US" sz="1450" dirty="0" err="1" smtClean="0">
                <a:latin typeface="Helvetica Neue"/>
                <a:cs typeface="Helvetica Neue"/>
              </a:rPr>
              <a:t>Fuhrmann</a:t>
            </a:r>
            <a:r>
              <a:rPr lang="en-US" sz="1450" dirty="0" smtClean="0">
                <a:latin typeface="Helvetica Neue"/>
                <a:cs typeface="Helvetica Neue"/>
              </a:rPr>
              <a:t> et al., in prep.; Richards et al., 2012) </a:t>
            </a:r>
          </a:p>
          <a:p>
            <a:pPr lvl="1">
              <a:lnSpc>
                <a:spcPct val="150000"/>
              </a:lnSpc>
              <a:spcBef>
                <a:spcPct val="0"/>
              </a:spcBef>
              <a:buClr>
                <a:srgbClr val="7D82E7"/>
              </a:buClr>
              <a:buFont typeface="Arial" pitchFamily="34" charset="0"/>
              <a:buChar char="•"/>
            </a:pPr>
            <a:r>
              <a:rPr lang="en-US" sz="1450" dirty="0" smtClean="0">
                <a:latin typeface="Helvetica Neue"/>
                <a:cs typeface="Helvetica Neue"/>
              </a:rPr>
              <a:t>Optical polarization angle swings during high energy events (see part 3)</a:t>
            </a:r>
          </a:p>
          <a:p>
            <a:pPr lvl="1">
              <a:lnSpc>
                <a:spcPct val="150000"/>
              </a:lnSpc>
              <a:spcBef>
                <a:spcPct val="0"/>
              </a:spcBef>
              <a:buClr>
                <a:srgbClr val="7D82E7"/>
              </a:buClr>
              <a:buFont typeface="Arial" pitchFamily="34" charset="0"/>
              <a:buChar char="•"/>
            </a:pPr>
            <a:r>
              <a:rPr lang="en-US" sz="1450" dirty="0" smtClean="0">
                <a:latin typeface="Helvetica Neue"/>
                <a:cs typeface="Helvetica Neue"/>
              </a:rPr>
              <a:t>…</a:t>
            </a:r>
          </a:p>
        </p:txBody>
      </p:sp>
      <p:pic>
        <p:nvPicPr>
          <p:cNvPr id="1026" name="Picture 2" descr="http://www3.mpifr-bonn.mpg.de/div/vlbi/fgamma/fgamma_files/gamma3_m87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80"/>
            <a:ext cx="1656184" cy="128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18195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2656"/>
            <a:ext cx="8382000" cy="507831"/>
          </a:xfrm>
        </p:spPr>
        <p:txBody>
          <a:bodyPr/>
          <a:lstStyle/>
          <a:p>
            <a:r>
              <a:rPr lang="en-US" sz="3600" spc="0" dirty="0" smtClean="0">
                <a:ln>
                  <a:noFill/>
                </a:ln>
                <a:solidFill>
                  <a:schemeClr val="tx1"/>
                </a:solidFill>
                <a:latin typeface="Helvetica Neue"/>
                <a:cs typeface="Helvetica Neue"/>
              </a:rPr>
              <a:t>Radio polarization and AGN</a:t>
            </a:r>
            <a:endParaRPr lang="el-GR" sz="3600" spc="0" dirty="0">
              <a:ln>
                <a:noFill/>
              </a:ln>
              <a:solidFill>
                <a:schemeClr val="tx1"/>
              </a:solidFill>
              <a:latin typeface="Helvetica Neue"/>
              <a:cs typeface="Helvetica Neue"/>
            </a:endParaRPr>
          </a:p>
        </p:txBody>
      </p:sp>
      <p:sp>
        <p:nvSpPr>
          <p:cNvPr id="3" name="Text Placeholder 2"/>
          <p:cNvSpPr>
            <a:spLocks noGrp="1"/>
          </p:cNvSpPr>
          <p:nvPr>
            <p:ph type="body" sz="quarter" idx="10"/>
          </p:nvPr>
        </p:nvSpPr>
        <p:spPr>
          <a:xfrm>
            <a:off x="381000" y="1268760"/>
            <a:ext cx="8382000" cy="5216813"/>
          </a:xfrm>
        </p:spPr>
        <p:txBody>
          <a:bodyPr/>
          <a:lstStyle/>
          <a:p>
            <a:pPr marL="0" indent="0">
              <a:lnSpc>
                <a:spcPct val="150000"/>
              </a:lnSpc>
              <a:spcBef>
                <a:spcPct val="0"/>
              </a:spcBef>
              <a:buClr>
                <a:srgbClr val="7D82E7"/>
              </a:buClr>
              <a:buNone/>
            </a:pPr>
            <a:r>
              <a:rPr lang="en-US" sz="2000" dirty="0" smtClean="0">
                <a:latin typeface="Helvetica Neue"/>
                <a:cs typeface="Helvetica Neue"/>
              </a:rPr>
              <a:t>Incoherent synchrotron emission → polarized emission</a:t>
            </a:r>
            <a:endParaRPr lang="en-US" sz="2000" dirty="0" smtClean="0">
              <a:solidFill>
                <a:srgbClr val="FF0000"/>
              </a:solidFill>
              <a:latin typeface="Helvetica Neue"/>
              <a:cs typeface="Helvetica Neue"/>
            </a:endParaRPr>
          </a:p>
          <a:p>
            <a:pPr marL="0" indent="0">
              <a:lnSpc>
                <a:spcPct val="150000"/>
              </a:lnSpc>
              <a:spcBef>
                <a:spcPct val="0"/>
              </a:spcBef>
              <a:buClr>
                <a:srgbClr val="7D82E7"/>
              </a:buClr>
              <a:buNone/>
            </a:pPr>
            <a:r>
              <a:rPr lang="en-US" sz="2000" dirty="0" smtClean="0">
                <a:latin typeface="Helvetica Neue"/>
                <a:cs typeface="Helvetica Neue"/>
              </a:rPr>
              <a:t>Polarization measurements</a:t>
            </a:r>
          </a:p>
          <a:p>
            <a:pPr lvl="1">
              <a:lnSpc>
                <a:spcPct val="150000"/>
              </a:lnSpc>
              <a:spcBef>
                <a:spcPct val="0"/>
              </a:spcBef>
              <a:buClr>
                <a:srgbClr val="7D82E7"/>
              </a:buClr>
              <a:buFont typeface="Arial" pitchFamily="34" charset="0"/>
              <a:buChar char="•"/>
            </a:pPr>
            <a:r>
              <a:rPr lang="en-US" sz="1800" dirty="0" smtClean="0">
                <a:latin typeface="Helvetica Neue"/>
                <a:cs typeface="Helvetica Neue"/>
              </a:rPr>
              <a:t>Linear polarization</a:t>
            </a:r>
          </a:p>
          <a:p>
            <a:pPr lvl="2">
              <a:lnSpc>
                <a:spcPct val="150000"/>
              </a:lnSpc>
              <a:spcBef>
                <a:spcPct val="0"/>
              </a:spcBef>
              <a:buClr>
                <a:srgbClr val="7D82E7"/>
              </a:buClr>
              <a:buFont typeface="Arial" pitchFamily="34" charset="0"/>
              <a:buChar char="•"/>
            </a:pPr>
            <a:r>
              <a:rPr lang="en-US" sz="1600" dirty="0" smtClean="0">
                <a:latin typeface="Helvetica Neue"/>
                <a:cs typeface="Helvetica Neue"/>
              </a:rPr>
              <a:t>Polarization angle → Magnetic field orientation</a:t>
            </a:r>
          </a:p>
          <a:p>
            <a:pPr lvl="2">
              <a:lnSpc>
                <a:spcPct val="150000"/>
              </a:lnSpc>
              <a:spcBef>
                <a:spcPct val="0"/>
              </a:spcBef>
              <a:buClr>
                <a:srgbClr val="7D82E7"/>
              </a:buClr>
              <a:buFont typeface="Arial" pitchFamily="34" charset="0"/>
              <a:buChar char="•"/>
            </a:pPr>
            <a:r>
              <a:rPr lang="en-US" sz="1600" dirty="0" smtClean="0">
                <a:latin typeface="Helvetica Neue"/>
                <a:cs typeface="Helvetica Neue"/>
              </a:rPr>
              <a:t>Polarization angle +</a:t>
            </a:r>
            <a:r>
              <a:rPr lang="en-US" sz="1600" dirty="0">
                <a:latin typeface="Helvetica Neue"/>
                <a:cs typeface="Helvetica Neue"/>
              </a:rPr>
              <a:t> </a:t>
            </a:r>
            <a:r>
              <a:rPr lang="en-US" sz="1600" dirty="0" smtClean="0">
                <a:latin typeface="Helvetica Neue"/>
                <a:cs typeface="Helvetica Neue"/>
              </a:rPr>
              <a:t>Faraday </a:t>
            </a:r>
            <a:r>
              <a:rPr lang="en-US" sz="1600" dirty="0">
                <a:latin typeface="Helvetica Neue"/>
                <a:cs typeface="Helvetica Neue"/>
              </a:rPr>
              <a:t>rotation → </a:t>
            </a:r>
            <a:r>
              <a:rPr lang="en-US" sz="1600" dirty="0" smtClean="0">
                <a:latin typeface="Helvetica Neue"/>
                <a:cs typeface="Helvetica Neue"/>
              </a:rPr>
              <a:t>Integrated magnetic field magnitude</a:t>
            </a:r>
          </a:p>
          <a:p>
            <a:pPr lvl="1">
              <a:lnSpc>
                <a:spcPct val="150000"/>
              </a:lnSpc>
              <a:spcBef>
                <a:spcPct val="0"/>
              </a:spcBef>
              <a:buClr>
                <a:srgbClr val="7D82E7"/>
              </a:buClr>
              <a:buFont typeface="Arial" pitchFamily="34" charset="0"/>
              <a:buChar char="•"/>
            </a:pPr>
            <a:r>
              <a:rPr lang="en-US" sz="1800" dirty="0" smtClean="0">
                <a:latin typeface="Helvetica Neue"/>
                <a:cs typeface="Helvetica Neue"/>
              </a:rPr>
              <a:t>Circular polarization</a:t>
            </a:r>
          </a:p>
          <a:p>
            <a:pPr lvl="2">
              <a:lnSpc>
                <a:spcPct val="150000"/>
              </a:lnSpc>
              <a:spcBef>
                <a:spcPct val="0"/>
              </a:spcBef>
              <a:buClr>
                <a:srgbClr val="7D82E7"/>
              </a:buClr>
              <a:buFont typeface="Arial" pitchFamily="34" charset="0"/>
              <a:buChar char="•"/>
            </a:pPr>
            <a:r>
              <a:rPr lang="en-US" sz="1600" dirty="0">
                <a:latin typeface="Helvetica Neue"/>
                <a:cs typeface="Helvetica Neue"/>
              </a:rPr>
              <a:t>Faraday conversion → Jet </a:t>
            </a:r>
            <a:r>
              <a:rPr lang="en-US" sz="1600" dirty="0" smtClean="0">
                <a:latin typeface="Helvetica Neue"/>
                <a:cs typeface="Helvetica Neue"/>
              </a:rPr>
              <a:t>composition (e.g. </a:t>
            </a:r>
            <a:r>
              <a:rPr lang="en-US" sz="1600" dirty="0" err="1" smtClean="0">
                <a:latin typeface="Helvetica Neue"/>
                <a:cs typeface="Helvetica Neue"/>
              </a:rPr>
              <a:t>Beckert</a:t>
            </a:r>
            <a:r>
              <a:rPr lang="en-US" sz="1600" dirty="0" smtClean="0">
                <a:latin typeface="Helvetica Neue"/>
                <a:cs typeface="Helvetica Neue"/>
              </a:rPr>
              <a:t> &amp; </a:t>
            </a:r>
            <a:r>
              <a:rPr lang="en-US" sz="1600" dirty="0" err="1" smtClean="0">
                <a:latin typeface="Helvetica Neue"/>
                <a:cs typeface="Helvetica Neue"/>
              </a:rPr>
              <a:t>Falcke</a:t>
            </a:r>
            <a:r>
              <a:rPr lang="en-US" sz="1600" dirty="0" smtClean="0">
                <a:latin typeface="Helvetica Neue"/>
                <a:cs typeface="Helvetica Neue"/>
              </a:rPr>
              <a:t>, 2002)</a:t>
            </a:r>
            <a:endParaRPr lang="en-US" sz="1600" dirty="0" smtClean="0">
              <a:solidFill>
                <a:srgbClr val="FF0000"/>
              </a:solidFill>
              <a:latin typeface="Helvetica Neue"/>
              <a:cs typeface="Helvetica Neue"/>
            </a:endParaRPr>
          </a:p>
          <a:p>
            <a:pPr marL="0" indent="0">
              <a:lnSpc>
                <a:spcPct val="150000"/>
              </a:lnSpc>
              <a:spcBef>
                <a:spcPct val="0"/>
              </a:spcBef>
              <a:buClr>
                <a:srgbClr val="7D82E7"/>
              </a:buClr>
              <a:buNone/>
            </a:pPr>
            <a:r>
              <a:rPr lang="en-US" sz="2000" dirty="0" smtClean="0">
                <a:latin typeface="Helvetica Neue"/>
                <a:cs typeface="Helvetica Neue"/>
              </a:rPr>
              <a:t>Polarization monitoring</a:t>
            </a:r>
          </a:p>
          <a:p>
            <a:pPr lvl="1">
              <a:lnSpc>
                <a:spcPct val="150000"/>
              </a:lnSpc>
              <a:spcBef>
                <a:spcPct val="0"/>
              </a:spcBef>
              <a:buClr>
                <a:srgbClr val="7D82E7"/>
              </a:buClr>
              <a:buFont typeface="Arial" pitchFamily="34" charset="0"/>
              <a:buChar char="•"/>
            </a:pPr>
            <a:r>
              <a:rPr lang="en-US" sz="1800" dirty="0" smtClean="0">
                <a:latin typeface="Helvetica Neue"/>
                <a:cs typeface="Helvetica Neue"/>
              </a:rPr>
              <a:t>Dynamics of the physical properties</a:t>
            </a:r>
          </a:p>
          <a:p>
            <a:pPr lvl="1">
              <a:lnSpc>
                <a:spcPct val="150000"/>
              </a:lnSpc>
              <a:spcBef>
                <a:spcPct val="0"/>
              </a:spcBef>
              <a:buClr>
                <a:srgbClr val="7D82E7"/>
              </a:buClr>
              <a:buFont typeface="Arial" pitchFamily="34" charset="0"/>
              <a:buChar char="•"/>
            </a:pPr>
            <a:r>
              <a:rPr lang="en-US" sz="1800" dirty="0" smtClean="0">
                <a:latin typeface="Helvetica Neue"/>
                <a:cs typeface="Helvetica Neue"/>
              </a:rPr>
              <a:t>Test of variability models</a:t>
            </a:r>
          </a:p>
          <a:p>
            <a:pPr lvl="2">
              <a:lnSpc>
                <a:spcPct val="150000"/>
              </a:lnSpc>
              <a:spcBef>
                <a:spcPct val="0"/>
              </a:spcBef>
              <a:buClr>
                <a:srgbClr val="7D82E7"/>
              </a:buClr>
              <a:buFont typeface="Arial" pitchFamily="34" charset="0"/>
              <a:buChar char="•"/>
            </a:pPr>
            <a:r>
              <a:rPr lang="en-US" sz="1400" dirty="0" smtClean="0">
                <a:latin typeface="Helvetica Neue"/>
                <a:cs typeface="Helvetica Neue"/>
              </a:rPr>
              <a:t>Correlation with: Total flux density, spectral index, spectral evolution, structural evolution, optical polarization</a:t>
            </a:r>
          </a:p>
          <a:p>
            <a:pPr lvl="1">
              <a:lnSpc>
                <a:spcPct val="150000"/>
              </a:lnSpc>
              <a:spcBef>
                <a:spcPct val="0"/>
              </a:spcBef>
              <a:buClr>
                <a:srgbClr val="7D82E7"/>
              </a:buClr>
              <a:buFont typeface="Arial" pitchFamily="34" charset="0"/>
              <a:buChar char="•"/>
            </a:pPr>
            <a:r>
              <a:rPr lang="en-US" sz="1800" dirty="0" smtClean="0">
                <a:latin typeface="Helvetica Neue"/>
                <a:cs typeface="Helvetica Neue"/>
              </a:rPr>
              <a:t>Investigate polarization angle swings during high-energy flares</a:t>
            </a:r>
          </a:p>
        </p:txBody>
      </p:sp>
    </p:spTree>
    <p:extLst>
      <p:ext uri="{BB962C8B-B14F-4D97-AF65-F5344CB8AC3E}">
        <p14:creationId xmlns:p14="http://schemas.microsoft.com/office/powerpoint/2010/main" val="50969382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2656"/>
            <a:ext cx="8382000" cy="507831"/>
          </a:xfrm>
        </p:spPr>
        <p:txBody>
          <a:bodyPr/>
          <a:lstStyle/>
          <a:p>
            <a:r>
              <a:rPr lang="en-US" sz="3600" spc="0" dirty="0">
                <a:ln>
                  <a:noFill/>
                </a:ln>
                <a:solidFill>
                  <a:schemeClr val="tx1"/>
                </a:solidFill>
                <a:latin typeface="Helvetica Neue"/>
                <a:cs typeface="Helvetica Neue"/>
              </a:rPr>
              <a:t>Radio polarization data reduction</a:t>
            </a:r>
          </a:p>
        </p:txBody>
      </p:sp>
      <p:sp>
        <p:nvSpPr>
          <p:cNvPr id="3" name="Text Placeholder 2"/>
          <p:cNvSpPr>
            <a:spLocks noGrp="1"/>
          </p:cNvSpPr>
          <p:nvPr>
            <p:ph type="body" sz="quarter" idx="10"/>
          </p:nvPr>
        </p:nvSpPr>
        <p:spPr>
          <a:xfrm>
            <a:off x="150440" y="1513522"/>
            <a:ext cx="8814048" cy="4939814"/>
          </a:xfrm>
        </p:spPr>
        <p:txBody>
          <a:bodyPr/>
          <a:lstStyle/>
          <a:p>
            <a:pPr marL="0" indent="0">
              <a:lnSpc>
                <a:spcPct val="150000"/>
              </a:lnSpc>
              <a:spcBef>
                <a:spcPct val="0"/>
              </a:spcBef>
              <a:buClr>
                <a:srgbClr val="7D82E7"/>
              </a:buClr>
              <a:buNone/>
            </a:pPr>
            <a:r>
              <a:rPr lang="en-US" sz="2000" dirty="0" smtClean="0">
                <a:latin typeface="Helvetica Neue"/>
                <a:cs typeface="Helvetica Neue"/>
              </a:rPr>
              <a:t>AGN have low levels of polarization</a:t>
            </a:r>
          </a:p>
          <a:p>
            <a:pPr marL="0" indent="0">
              <a:lnSpc>
                <a:spcPct val="150000"/>
              </a:lnSpc>
              <a:spcBef>
                <a:spcPct val="0"/>
              </a:spcBef>
              <a:buClr>
                <a:srgbClr val="7D82E7"/>
              </a:buClr>
              <a:buNone/>
            </a:pPr>
            <a:r>
              <a:rPr lang="en-US" sz="2000" dirty="0" smtClean="0">
                <a:latin typeface="Helvetica Neue"/>
                <a:cs typeface="Helvetica Neue"/>
              </a:rPr>
              <a:t>Instrumental polarization (</a:t>
            </a:r>
            <a:r>
              <a:rPr lang="en-US" sz="1600" dirty="0" smtClean="0">
                <a:latin typeface="Helvetica Neue"/>
                <a:cs typeface="Helvetica Neue"/>
              </a:rPr>
              <a:t>e.g. ~1% at 5 GHz)</a:t>
            </a:r>
          </a:p>
          <a:p>
            <a:pPr marL="517525" lvl="1" indent="0">
              <a:lnSpc>
                <a:spcPct val="150000"/>
              </a:lnSpc>
              <a:spcBef>
                <a:spcPct val="0"/>
              </a:spcBef>
              <a:buClr>
                <a:srgbClr val="7D82E7"/>
              </a:buClr>
              <a:buNone/>
            </a:pPr>
            <a:r>
              <a:rPr lang="en-US" sz="1600" b="1" dirty="0" smtClean="0">
                <a:latin typeface="Helvetica Neue"/>
                <a:cs typeface="Helvetica Neue"/>
              </a:rPr>
              <a:t>M</a:t>
            </a:r>
            <a:r>
              <a:rPr lang="de-DE" sz="1600" b="1" dirty="0" smtClean="0">
                <a:latin typeface="Helvetica Neue"/>
                <a:cs typeface="Helvetica Neue"/>
              </a:rPr>
              <a:t>ü</a:t>
            </a:r>
            <a:r>
              <a:rPr lang="en-US" sz="1600" b="1" dirty="0" err="1" smtClean="0">
                <a:latin typeface="Helvetica Neue"/>
                <a:cs typeface="Helvetica Neue"/>
              </a:rPr>
              <a:t>ller</a:t>
            </a:r>
            <a:r>
              <a:rPr lang="en-US" sz="1600" b="1" dirty="0" smtClean="0">
                <a:latin typeface="Helvetica Neue"/>
                <a:cs typeface="Helvetica Neue"/>
              </a:rPr>
              <a:t> matrix</a:t>
            </a:r>
            <a:r>
              <a:rPr lang="en-US" sz="1600" dirty="0" smtClean="0">
                <a:latin typeface="Helvetica Neue"/>
                <a:cs typeface="Helvetica Neue"/>
              </a:rPr>
              <a:t>: Transfer function between</a:t>
            </a:r>
            <a:br>
              <a:rPr lang="en-US" sz="1600" dirty="0" smtClean="0">
                <a:latin typeface="Helvetica Neue"/>
                <a:cs typeface="Helvetica Neue"/>
              </a:rPr>
            </a:br>
            <a:r>
              <a:rPr lang="en-US" sz="1600" dirty="0" smtClean="0">
                <a:latin typeface="Helvetica Neue"/>
                <a:cs typeface="Helvetica Neue"/>
              </a:rPr>
              <a:t>the real and observed Stokes parameters</a:t>
            </a:r>
          </a:p>
          <a:p>
            <a:pPr lvl="1">
              <a:lnSpc>
                <a:spcPct val="150000"/>
              </a:lnSpc>
              <a:spcBef>
                <a:spcPct val="0"/>
              </a:spcBef>
              <a:buClr>
                <a:srgbClr val="7D82E7"/>
              </a:buClr>
              <a:buFont typeface="Arial" pitchFamily="34" charset="0"/>
              <a:buChar char="•"/>
            </a:pPr>
            <a:endParaRPr lang="en-US" sz="1600" dirty="0">
              <a:latin typeface="Helvetica Neue"/>
              <a:cs typeface="Helvetica Neue"/>
            </a:endParaRPr>
          </a:p>
          <a:p>
            <a:pPr lvl="1">
              <a:lnSpc>
                <a:spcPct val="150000"/>
              </a:lnSpc>
              <a:spcBef>
                <a:spcPct val="0"/>
              </a:spcBef>
              <a:buClr>
                <a:srgbClr val="7D82E7"/>
              </a:buClr>
              <a:buFont typeface="Arial" pitchFamily="34" charset="0"/>
              <a:buChar char="•"/>
            </a:pPr>
            <a:endParaRPr lang="en-US" sz="1600" dirty="0" smtClean="0">
              <a:latin typeface="Helvetica Neue"/>
              <a:cs typeface="Helvetica Neue"/>
            </a:endParaRPr>
          </a:p>
          <a:p>
            <a:pPr lvl="1">
              <a:lnSpc>
                <a:spcPct val="150000"/>
              </a:lnSpc>
              <a:spcBef>
                <a:spcPct val="0"/>
              </a:spcBef>
              <a:buClr>
                <a:srgbClr val="7D82E7"/>
              </a:buClr>
              <a:buFont typeface="Arial" pitchFamily="34" charset="0"/>
              <a:buChar char="•"/>
            </a:pPr>
            <a:endParaRPr lang="en-US" sz="1600" dirty="0">
              <a:latin typeface="Helvetica Neue"/>
              <a:cs typeface="Helvetica Neue"/>
            </a:endParaRPr>
          </a:p>
          <a:p>
            <a:pPr lvl="1">
              <a:lnSpc>
                <a:spcPct val="150000"/>
              </a:lnSpc>
              <a:spcBef>
                <a:spcPct val="0"/>
              </a:spcBef>
              <a:buClr>
                <a:srgbClr val="7D82E7"/>
              </a:buClr>
              <a:buFont typeface="Arial" pitchFamily="34" charset="0"/>
              <a:buChar char="•"/>
            </a:pPr>
            <a:endParaRPr lang="en-US" sz="1600" dirty="0" smtClean="0">
              <a:latin typeface="Helvetica Neue"/>
              <a:cs typeface="Helvetica Neue"/>
            </a:endParaRPr>
          </a:p>
          <a:p>
            <a:pPr marL="0" indent="0">
              <a:lnSpc>
                <a:spcPct val="150000"/>
              </a:lnSpc>
              <a:spcBef>
                <a:spcPct val="0"/>
              </a:spcBef>
              <a:buClr>
                <a:srgbClr val="7D82E7"/>
              </a:buClr>
              <a:buNone/>
            </a:pPr>
            <a:r>
              <a:rPr lang="en-US" sz="1000" dirty="0" smtClean="0">
                <a:latin typeface="Helvetica Neue"/>
                <a:cs typeface="Helvetica Neue"/>
              </a:rPr>
              <a:t> </a:t>
            </a:r>
            <a:endParaRPr lang="en-US" sz="2000" dirty="0" smtClean="0">
              <a:latin typeface="Helvetica Neue"/>
              <a:cs typeface="Helvetica Neue"/>
            </a:endParaRPr>
          </a:p>
          <a:p>
            <a:pPr marL="0" indent="0">
              <a:lnSpc>
                <a:spcPct val="150000"/>
              </a:lnSpc>
              <a:spcBef>
                <a:spcPct val="0"/>
              </a:spcBef>
              <a:buClr>
                <a:srgbClr val="7D82E7"/>
              </a:buClr>
              <a:buNone/>
            </a:pPr>
            <a:r>
              <a:rPr lang="en-US" sz="2000" dirty="0" smtClean="0">
                <a:latin typeface="Helvetica Neue"/>
                <a:cs typeface="Helvetica Neue"/>
              </a:rPr>
              <a:t>Method</a:t>
            </a:r>
          </a:p>
          <a:p>
            <a:pPr lvl="1">
              <a:lnSpc>
                <a:spcPct val="150000"/>
              </a:lnSpc>
              <a:spcBef>
                <a:spcPct val="0"/>
              </a:spcBef>
              <a:buFont typeface="+mj-lt"/>
              <a:buAutoNum type="arabicPeriod"/>
            </a:pPr>
            <a:r>
              <a:rPr lang="en-US" sz="1600" dirty="0" smtClean="0">
                <a:latin typeface="Helvetica Neue"/>
                <a:cs typeface="Helvetica Neue"/>
              </a:rPr>
              <a:t>Observe sources with known polarization characteristics</a:t>
            </a:r>
          </a:p>
          <a:p>
            <a:pPr lvl="1">
              <a:lnSpc>
                <a:spcPct val="150000"/>
              </a:lnSpc>
              <a:spcBef>
                <a:spcPct val="0"/>
              </a:spcBef>
              <a:buFont typeface="+mj-lt"/>
              <a:buAutoNum type="arabicPeriod"/>
            </a:pPr>
            <a:r>
              <a:rPr lang="en-US" sz="1600" dirty="0" smtClean="0">
                <a:latin typeface="Helvetica Neue"/>
                <a:cs typeface="Helvetica Neue"/>
              </a:rPr>
              <a:t>Solve the system of equations [1] by fitting our measurements</a:t>
            </a:r>
          </a:p>
          <a:p>
            <a:pPr lvl="1">
              <a:lnSpc>
                <a:spcPct val="150000"/>
              </a:lnSpc>
              <a:spcBef>
                <a:spcPct val="0"/>
              </a:spcBef>
              <a:buFont typeface="+mj-lt"/>
              <a:buAutoNum type="arabicPeriod"/>
            </a:pPr>
            <a:r>
              <a:rPr lang="en-US" sz="1600" dirty="0" smtClean="0">
                <a:latin typeface="Helvetica Neue"/>
                <a:cs typeface="Helvetica Neue"/>
              </a:rPr>
              <a:t>Apply the instrumental polarization correction to our target sources</a:t>
            </a:r>
            <a:endParaRPr lang="en-US" sz="1600" b="1" dirty="0">
              <a:latin typeface="Helvetica Neue"/>
              <a:cs typeface="Helvetica Neue"/>
            </a:endParaRPr>
          </a:p>
        </p:txBody>
      </p:sp>
      <p:grpSp>
        <p:nvGrpSpPr>
          <p:cNvPr id="6" name="Group 5"/>
          <p:cNvGrpSpPr/>
          <p:nvPr/>
        </p:nvGrpSpPr>
        <p:grpSpPr>
          <a:xfrm>
            <a:off x="179512" y="3140968"/>
            <a:ext cx="4824536" cy="1800200"/>
            <a:chOff x="2159732" y="2797662"/>
            <a:chExt cx="4824536" cy="1800200"/>
          </a:xfrm>
        </p:grpSpPr>
        <mc:AlternateContent xmlns:mc="http://schemas.openxmlformats.org/markup-compatibility/2006" xmlns:a14="http://schemas.microsoft.com/office/drawing/2010/main">
          <mc:Choice Requires="a14">
            <p:sp>
              <p:nvSpPr>
                <p:cNvPr id="4" name="Content Placeholder 2"/>
                <p:cNvSpPr txBox="1">
                  <a:spLocks/>
                </p:cNvSpPr>
                <p:nvPr/>
              </p:nvSpPr>
              <p:spPr>
                <a:xfrm>
                  <a:off x="2159732" y="2797662"/>
                  <a:ext cx="4824536" cy="1800200"/>
                </a:xfrm>
                <a:prstGeom prst="rect">
                  <a:avLst/>
                </a:prstGeom>
                <a:noFill/>
                <a:ln>
                  <a:noFill/>
                </a:ln>
              </p:spPr>
              <p:txBody>
                <a:bodyPr lIns="0" tIns="0" rIns="0" bIns="0"/>
                <a:lstStyle>
                  <a:defPPr marL="432000" marR="0" lvl="0" indent="-324000">
                    <a:spcBef>
                      <a:spcPts val="0"/>
                    </a:spcBef>
                    <a:spcAft>
                      <a:spcPts val="1417"/>
                    </a:spcAft>
                    <a:buSzPct val="45000"/>
                    <a:buFont typeface="StarSymbol"/>
                    <a:buNone/>
                    <a:defRPr lang="en-US" sz="3200" b="0" i="0" u="none" strike="noStrike">
                      <a:ln>
                        <a:noFill/>
                      </a:ln>
                      <a:latin typeface="Albany" pitchFamily="18"/>
                      <a:ea typeface="Andale Sans UI" pitchFamily="2"/>
                      <a:cs typeface="Tahoma" pitchFamily="2"/>
                    </a:defRPr>
                  </a:defPPr>
                  <a:lvl1pPr marL="432000" marR="0" lvl="0" indent="-324000" rtl="0" hangingPunct="0">
                    <a:spcBef>
                      <a:spcPts val="0"/>
                    </a:spcBef>
                    <a:spcAft>
                      <a:spcPts val="1417"/>
                    </a:spcAft>
                    <a:buSzPct val="45000"/>
                    <a:buFont typeface="StarSymbol"/>
                    <a:buChar char="●"/>
                    <a:tabLst/>
                    <a:defRPr lang="en-US" sz="3200" b="0" i="0" u="none" strike="noStrike">
                      <a:ln>
                        <a:noFill/>
                      </a:ln>
                      <a:latin typeface="Albany" pitchFamily="18"/>
                      <a:ea typeface="Andale Sans UI" pitchFamily="2"/>
                      <a:cs typeface="Tahoma" pitchFamily="2"/>
                    </a:defRPr>
                  </a:lvl1pPr>
                  <a:lvl2pPr marL="864000" marR="0" lvl="1" indent="-288000">
                    <a:spcBef>
                      <a:spcPts val="0"/>
                    </a:spcBef>
                    <a:spcAft>
                      <a:spcPts val="1134"/>
                    </a:spcAft>
                    <a:buSzPct val="75000"/>
                    <a:buFont typeface="StarSymbol"/>
                    <a:buChar char="–"/>
                    <a:defRPr lang="en-US" sz="2800" b="0" i="0" u="none" strike="noStrike">
                      <a:ln>
                        <a:noFill/>
                      </a:ln>
                      <a:latin typeface="Albany" pitchFamily="18"/>
                      <a:ea typeface="Andale Sans UI" pitchFamily="2"/>
                      <a:cs typeface="Tahoma" pitchFamily="2"/>
                    </a:defRPr>
                  </a:lvl2pPr>
                  <a:lvl3pPr marL="1296000" marR="0" lvl="2" indent="-216000">
                    <a:spcBef>
                      <a:spcPts val="0"/>
                    </a:spcBef>
                    <a:spcAft>
                      <a:spcPts val="850"/>
                    </a:spcAft>
                    <a:buSzPct val="45000"/>
                    <a:buFont typeface="StarSymbol"/>
                    <a:buChar char="●"/>
                    <a:defRPr lang="en-US" sz="2400" b="0" i="0" u="none" strike="noStrike">
                      <a:ln>
                        <a:noFill/>
                      </a:ln>
                      <a:latin typeface="Albany" pitchFamily="18"/>
                      <a:ea typeface="Andale Sans UI" pitchFamily="2"/>
                      <a:cs typeface="Tahoma" pitchFamily="2"/>
                    </a:defRPr>
                  </a:lvl3pPr>
                  <a:lvl4pPr marL="1728000" marR="0" lvl="3" indent="-216000">
                    <a:spcBef>
                      <a:spcPts val="0"/>
                    </a:spcBef>
                    <a:spcAft>
                      <a:spcPts val="567"/>
                    </a:spcAft>
                    <a:buSzPct val="75000"/>
                    <a:buFont typeface="StarSymbol"/>
                    <a:buChar char="–"/>
                    <a:defRPr lang="en-US" sz="2000" b="0" i="0" u="none" strike="noStrike">
                      <a:ln>
                        <a:noFill/>
                      </a:ln>
                      <a:latin typeface="Albany" pitchFamily="18"/>
                      <a:ea typeface="Andale Sans UI" pitchFamily="2"/>
                      <a:cs typeface="Tahoma" pitchFamily="2"/>
                    </a:defRPr>
                  </a:lvl4pPr>
                  <a:lvl5pPr marL="2160000" marR="0" lvl="4"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5pPr>
                  <a:lvl6pPr marL="2592000" marR="0" lvl="5"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6pPr>
                  <a:lvl7pPr marL="3024000" marR="0" lvl="6"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7pPr>
                  <a:lvl8pPr marL="3456000" marR="0" lvl="7"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8pPr>
                  <a:lvl9pPr marL="3887999" marR="0" lvl="8" indent="-216000">
                    <a:spcBef>
                      <a:spcPts val="0"/>
                    </a:spcBef>
                    <a:spcAft>
                      <a:spcPts val="283"/>
                    </a:spcAft>
                    <a:buSzPct val="45000"/>
                    <a:buFont typeface="StarSymbol"/>
                    <a:buChar char="●"/>
                    <a:defRPr lang="en-US" sz="2000" b="0" i="0" u="none" strike="noStrike">
                      <a:ln>
                        <a:noFill/>
                      </a:ln>
                      <a:latin typeface="Albany" pitchFamily="18"/>
                      <a:ea typeface="Andale Sans UI" pitchFamily="2"/>
                      <a:cs typeface="Tahoma" pitchFamily="2"/>
                    </a:defRPr>
                  </a:lvl9pPr>
                </a:lstStyle>
                <a:p>
                  <a:pPr lvl="4">
                    <a:buFont typeface="Wingdings" pitchFamily="2" charset="2"/>
                    <a:buChar char="v"/>
                  </a:pPr>
                  <a:endParaRPr lang="ar-AE" sz="1000" dirty="0" smtClean="0">
                    <a:solidFill>
                      <a:schemeClr val="bg1"/>
                    </a:solidFill>
                  </a:endParaRPr>
                </a:p>
                <a:p>
                  <a:pPr marL="144000" indent="0">
                    <a:buFont typeface="StarSymbol"/>
                    <a:buNone/>
                  </a:pPr>
                  <a14:m>
                    <m:oMathPara xmlns:m="http://schemas.openxmlformats.org/officeDocument/2006/math">
                      <m:oMathParaPr>
                        <m:jc m:val="centerGroup"/>
                      </m:oMathParaPr>
                      <m:oMath xmlns:m="http://schemas.openxmlformats.org/officeDocument/2006/math">
                        <m:sSub>
                          <m:sSubPr>
                            <m:ctrlPr>
                              <a:rPr lang="ar-AE" sz="1500" b="1" i="1" smtClean="0">
                                <a:solidFill>
                                  <a:schemeClr val="bg1"/>
                                </a:solidFill>
                                <a:latin typeface="Cambria Math"/>
                              </a:rPr>
                            </m:ctrlPr>
                          </m:sSubPr>
                          <m:e>
                            <m:r>
                              <a:rPr lang="el-GR" sz="1500" b="1" i="1" smtClean="0">
                                <a:solidFill>
                                  <a:schemeClr val="bg1"/>
                                </a:solidFill>
                                <a:latin typeface="Cambria Math"/>
                              </a:rPr>
                              <m:t>𝑺</m:t>
                            </m:r>
                          </m:e>
                          <m:sub>
                            <m:r>
                              <a:rPr lang="el-GR" sz="1500" b="1" i="1" smtClean="0">
                                <a:solidFill>
                                  <a:schemeClr val="bg1"/>
                                </a:solidFill>
                                <a:latin typeface="Cambria Math"/>
                              </a:rPr>
                              <m:t>𝒐𝒃𝒔</m:t>
                            </m:r>
                          </m:sub>
                        </m:sSub>
                        <m:r>
                          <a:rPr lang="ar-AE" sz="1500" b="1" i="1" smtClean="0">
                            <a:solidFill>
                              <a:schemeClr val="bg1"/>
                            </a:solidFill>
                            <a:latin typeface="Cambria Math"/>
                          </a:rPr>
                          <m:t>=</m:t>
                        </m:r>
                        <m:r>
                          <a:rPr lang="el-GR" sz="1500" b="1" i="1" smtClean="0">
                            <a:solidFill>
                              <a:schemeClr val="bg1"/>
                            </a:solidFill>
                            <a:latin typeface="Cambria Math"/>
                          </a:rPr>
                          <m:t>𝑴</m:t>
                        </m:r>
                        <m:r>
                          <a:rPr lang="el-GR" sz="1500" b="1" i="1" smtClean="0">
                            <a:solidFill>
                              <a:schemeClr val="bg1"/>
                            </a:solidFill>
                            <a:latin typeface="Cambria Math"/>
                            <a:ea typeface="Cambria Math"/>
                          </a:rPr>
                          <m:t>∙</m:t>
                        </m:r>
                        <m:sSub>
                          <m:sSubPr>
                            <m:ctrlPr>
                              <a:rPr lang="ar-AE" sz="1500" b="1" i="1" smtClean="0">
                                <a:solidFill>
                                  <a:schemeClr val="bg1"/>
                                </a:solidFill>
                                <a:latin typeface="Cambria Math"/>
                                <a:ea typeface="Cambria Math"/>
                              </a:rPr>
                            </m:ctrlPr>
                          </m:sSubPr>
                          <m:e>
                            <m:r>
                              <a:rPr lang="el-GR" sz="1500" b="1" i="1" smtClean="0">
                                <a:solidFill>
                                  <a:schemeClr val="bg1"/>
                                </a:solidFill>
                                <a:latin typeface="Cambria Math"/>
                                <a:ea typeface="Cambria Math"/>
                              </a:rPr>
                              <m:t>𝑺</m:t>
                            </m:r>
                          </m:e>
                          <m:sub>
                            <m:r>
                              <a:rPr lang="el-GR" sz="1500" b="1" i="1" smtClean="0">
                                <a:solidFill>
                                  <a:schemeClr val="bg1"/>
                                </a:solidFill>
                                <a:latin typeface="Cambria Math"/>
                                <a:ea typeface="Cambria Math"/>
                              </a:rPr>
                              <m:t>𝒓𝒆𝒂𝒍</m:t>
                            </m:r>
                          </m:sub>
                        </m:sSub>
                        <m:r>
                          <a:rPr lang="ar-AE" sz="1500" b="1" i="1" smtClean="0">
                            <a:solidFill>
                              <a:schemeClr val="bg1"/>
                            </a:solidFill>
                            <a:latin typeface="Cambria Math"/>
                            <a:ea typeface="Cambria Math"/>
                          </a:rPr>
                          <m:t>  →</m:t>
                        </m:r>
                        <m:sSub>
                          <m:sSubPr>
                            <m:ctrlPr>
                              <a:rPr lang="ar-AE" sz="1500" b="1" i="1" smtClean="0">
                                <a:solidFill>
                                  <a:schemeClr val="bg1"/>
                                </a:solidFill>
                                <a:latin typeface="Cambria Math"/>
                                <a:ea typeface="Cambria Math"/>
                              </a:rPr>
                            </m:ctrlPr>
                          </m:sSubPr>
                          <m:e>
                            <m:r>
                              <a:rPr lang="ar-AE" sz="1500" b="1" i="1" smtClean="0">
                                <a:solidFill>
                                  <a:schemeClr val="bg1"/>
                                </a:solidFill>
                                <a:latin typeface="Cambria Math"/>
                                <a:ea typeface="Cambria Math"/>
                              </a:rPr>
                              <m:t>   </m:t>
                            </m:r>
                            <m:r>
                              <a:rPr lang="el-GR" sz="1500" b="1" i="1" smtClean="0">
                                <a:solidFill>
                                  <a:schemeClr val="bg1"/>
                                </a:solidFill>
                                <a:latin typeface="Cambria Math"/>
                                <a:ea typeface="Cambria Math"/>
                              </a:rPr>
                              <m:t>𝑺</m:t>
                            </m:r>
                          </m:e>
                          <m:sub>
                            <m:r>
                              <a:rPr lang="el-GR" sz="1500" b="1" i="1" smtClean="0">
                                <a:solidFill>
                                  <a:schemeClr val="bg1"/>
                                </a:solidFill>
                                <a:latin typeface="Cambria Math"/>
                                <a:ea typeface="Cambria Math"/>
                              </a:rPr>
                              <m:t>𝒓𝒆𝒂𝒍</m:t>
                            </m:r>
                          </m:sub>
                        </m:sSub>
                        <m:r>
                          <a:rPr lang="ar-AE" sz="1500" b="1" i="1" smtClean="0">
                            <a:solidFill>
                              <a:schemeClr val="bg1"/>
                            </a:solidFill>
                            <a:latin typeface="Cambria Math"/>
                            <a:ea typeface="Cambria Math"/>
                          </a:rPr>
                          <m:t>=</m:t>
                        </m:r>
                        <m:sSup>
                          <m:sSupPr>
                            <m:ctrlPr>
                              <a:rPr lang="ar-AE" sz="1500" b="1" i="1" smtClean="0">
                                <a:solidFill>
                                  <a:schemeClr val="bg1"/>
                                </a:solidFill>
                                <a:latin typeface="Cambria Math"/>
                                <a:ea typeface="Cambria Math"/>
                              </a:rPr>
                            </m:ctrlPr>
                          </m:sSupPr>
                          <m:e>
                            <m:r>
                              <a:rPr lang="el-GR" sz="1500" b="1" i="1" smtClean="0">
                                <a:solidFill>
                                  <a:schemeClr val="bg1"/>
                                </a:solidFill>
                                <a:latin typeface="Cambria Math"/>
                                <a:ea typeface="Cambria Math"/>
                              </a:rPr>
                              <m:t>𝑴</m:t>
                            </m:r>
                          </m:e>
                          <m:sup>
                            <m:r>
                              <a:rPr lang="ar-AE" sz="1500" b="1" i="1" smtClean="0">
                                <a:solidFill>
                                  <a:schemeClr val="bg1"/>
                                </a:solidFill>
                                <a:latin typeface="Cambria Math"/>
                                <a:ea typeface="Cambria Math"/>
                              </a:rPr>
                              <m:t>−</m:t>
                            </m:r>
                            <m:r>
                              <a:rPr lang="el-GR" sz="1500" b="1" i="1" smtClean="0">
                                <a:solidFill>
                                  <a:schemeClr val="bg1"/>
                                </a:solidFill>
                                <a:latin typeface="Cambria Math"/>
                                <a:ea typeface="Cambria Math"/>
                              </a:rPr>
                              <m:t>𝟏</m:t>
                            </m:r>
                          </m:sup>
                        </m:sSup>
                        <m:r>
                          <a:rPr lang="ar-AE" sz="1500" b="1" i="1" smtClean="0">
                            <a:solidFill>
                              <a:schemeClr val="bg1"/>
                            </a:solidFill>
                            <a:latin typeface="Cambria Math"/>
                            <a:ea typeface="Cambria Math"/>
                          </a:rPr>
                          <m:t>∙</m:t>
                        </m:r>
                        <m:sSub>
                          <m:sSubPr>
                            <m:ctrlPr>
                              <a:rPr lang="ar-AE" sz="1500" b="1" i="1" smtClean="0">
                                <a:solidFill>
                                  <a:schemeClr val="bg1"/>
                                </a:solidFill>
                                <a:latin typeface="Cambria Math"/>
                                <a:ea typeface="Cambria Math"/>
                              </a:rPr>
                            </m:ctrlPr>
                          </m:sSubPr>
                          <m:e>
                            <m:r>
                              <a:rPr lang="el-GR" sz="1500" b="1" i="1" smtClean="0">
                                <a:solidFill>
                                  <a:schemeClr val="bg1"/>
                                </a:solidFill>
                                <a:latin typeface="Cambria Math"/>
                                <a:ea typeface="Cambria Math"/>
                              </a:rPr>
                              <m:t>𝑺</m:t>
                            </m:r>
                          </m:e>
                          <m:sub>
                            <m:r>
                              <a:rPr lang="el-GR" sz="1500" b="1" i="1" smtClean="0">
                                <a:solidFill>
                                  <a:schemeClr val="bg1"/>
                                </a:solidFill>
                                <a:latin typeface="Cambria Math"/>
                                <a:ea typeface="Cambria Math"/>
                              </a:rPr>
                              <m:t>𝒐𝒃𝒔</m:t>
                            </m:r>
                          </m:sub>
                        </m:sSub>
                      </m:oMath>
                    </m:oMathPara>
                  </a14:m>
                  <a:endParaRPr lang="ar-AE" sz="1500" b="1" dirty="0" smtClean="0">
                    <a:solidFill>
                      <a:schemeClr val="bg1"/>
                    </a:solidFill>
                  </a:endParaRPr>
                </a:p>
                <a:p>
                  <a:pPr marL="144000" indent="0">
                    <a:buFont typeface="StarSymbol"/>
                    <a:buNone/>
                  </a:pPr>
                  <a14:m>
                    <m:oMathPara xmlns:m="http://schemas.openxmlformats.org/officeDocument/2006/math">
                      <m:oMathParaPr>
                        <m:jc m:val="centerGroup"/>
                      </m:oMathParaPr>
                      <m:oMath xmlns:m="http://schemas.openxmlformats.org/officeDocument/2006/math">
                        <m:d>
                          <m:dPr>
                            <m:ctrlPr>
                              <a:rPr lang="ar-AE" sz="1500" i="1" smtClean="0">
                                <a:solidFill>
                                  <a:schemeClr val="bg1"/>
                                </a:solidFill>
                                <a:latin typeface="Cambria Math"/>
                              </a:rPr>
                            </m:ctrlPr>
                          </m:dPr>
                          <m:e>
                            <m:eqArr>
                              <m:eqArrPr>
                                <m:ctrlPr>
                                  <a:rPr lang="ar-AE" sz="1500" i="1" smtClean="0">
                                    <a:solidFill>
                                      <a:schemeClr val="bg1"/>
                                    </a:solidFill>
                                    <a:latin typeface="Cambria Math"/>
                                  </a:rPr>
                                </m:ctrlPr>
                              </m:eqArrPr>
                              <m:e>
                                <m:sSub>
                                  <m:sSubPr>
                                    <m:ctrlPr>
                                      <a:rPr lang="ar-AE" sz="1500" i="1" smtClean="0">
                                        <a:solidFill>
                                          <a:schemeClr val="bg1"/>
                                        </a:solidFill>
                                        <a:latin typeface="Cambria Math"/>
                                      </a:rPr>
                                    </m:ctrlPr>
                                  </m:sSubPr>
                                  <m:e>
                                    <m:r>
                                      <a:rPr lang="el-GR" sz="1500" i="1" smtClean="0">
                                        <a:solidFill>
                                          <a:schemeClr val="bg1"/>
                                        </a:solidFill>
                                        <a:latin typeface="Cambria Math"/>
                                      </a:rPr>
                                      <m:t>𝐼</m:t>
                                    </m:r>
                                  </m:e>
                                  <m:sub>
                                    <m:r>
                                      <a:rPr lang="el-GR" sz="1500" i="1" smtClean="0">
                                        <a:solidFill>
                                          <a:schemeClr val="bg1"/>
                                        </a:solidFill>
                                        <a:latin typeface="Cambria Math"/>
                                      </a:rPr>
                                      <m:t>𝑜𝑏𝑠</m:t>
                                    </m:r>
                                  </m:sub>
                                </m:sSub>
                              </m:e>
                              <m:e>
                                <m:sSub>
                                  <m:sSubPr>
                                    <m:ctrlPr>
                                      <a:rPr lang="ar-AE" sz="1500" i="1" smtClean="0">
                                        <a:solidFill>
                                          <a:schemeClr val="bg1"/>
                                        </a:solidFill>
                                        <a:latin typeface="Cambria Math"/>
                                      </a:rPr>
                                    </m:ctrlPr>
                                  </m:sSubPr>
                                  <m:e>
                                    <m:r>
                                      <a:rPr lang="el-GR" sz="1500" i="1" smtClean="0">
                                        <a:solidFill>
                                          <a:schemeClr val="bg1"/>
                                        </a:solidFill>
                                        <a:latin typeface="Cambria Math"/>
                                      </a:rPr>
                                      <m:t>𝑄</m:t>
                                    </m:r>
                                  </m:e>
                                  <m:sub>
                                    <m:r>
                                      <a:rPr lang="el-GR" sz="1500" i="1" smtClean="0">
                                        <a:solidFill>
                                          <a:schemeClr val="bg1"/>
                                        </a:solidFill>
                                        <a:latin typeface="Cambria Math"/>
                                      </a:rPr>
                                      <m:t>𝑜𝑏𝑠</m:t>
                                    </m:r>
                                  </m:sub>
                                </m:sSub>
                              </m:e>
                              <m:e>
                                <m:sSub>
                                  <m:sSubPr>
                                    <m:ctrlPr>
                                      <a:rPr lang="ar-AE" sz="1500" i="1" smtClean="0">
                                        <a:solidFill>
                                          <a:schemeClr val="bg1"/>
                                        </a:solidFill>
                                        <a:latin typeface="Cambria Math"/>
                                      </a:rPr>
                                    </m:ctrlPr>
                                  </m:sSubPr>
                                  <m:e>
                                    <m:r>
                                      <a:rPr lang="el-GR" sz="1500" i="1" smtClean="0">
                                        <a:solidFill>
                                          <a:schemeClr val="bg1"/>
                                        </a:solidFill>
                                        <a:latin typeface="Cambria Math"/>
                                      </a:rPr>
                                      <m:t>𝑈</m:t>
                                    </m:r>
                                  </m:e>
                                  <m:sub>
                                    <m:r>
                                      <a:rPr lang="el-GR" sz="1500" i="1" smtClean="0">
                                        <a:solidFill>
                                          <a:schemeClr val="bg1"/>
                                        </a:solidFill>
                                        <a:latin typeface="Cambria Math"/>
                                      </a:rPr>
                                      <m:t>𝑜𝑏𝑠</m:t>
                                    </m:r>
                                  </m:sub>
                                </m:sSub>
                              </m:e>
                              <m:e>
                                <m:sSub>
                                  <m:sSubPr>
                                    <m:ctrlPr>
                                      <a:rPr lang="ar-AE" sz="1500" i="1" smtClean="0">
                                        <a:solidFill>
                                          <a:schemeClr val="bg1"/>
                                        </a:solidFill>
                                        <a:latin typeface="Cambria Math"/>
                                      </a:rPr>
                                    </m:ctrlPr>
                                  </m:sSubPr>
                                  <m:e>
                                    <m:r>
                                      <a:rPr lang="el-GR" sz="1500" i="1" smtClean="0">
                                        <a:solidFill>
                                          <a:schemeClr val="bg1"/>
                                        </a:solidFill>
                                        <a:latin typeface="Cambria Math"/>
                                      </a:rPr>
                                      <m:t>𝑉</m:t>
                                    </m:r>
                                  </m:e>
                                  <m:sub>
                                    <m:r>
                                      <a:rPr lang="el-GR" sz="1500" i="1" smtClean="0">
                                        <a:solidFill>
                                          <a:schemeClr val="bg1"/>
                                        </a:solidFill>
                                        <a:latin typeface="Cambria Math"/>
                                      </a:rPr>
                                      <m:t>𝑜𝑏𝑠</m:t>
                                    </m:r>
                                  </m:sub>
                                </m:sSub>
                              </m:e>
                            </m:eqArr>
                          </m:e>
                        </m:d>
                        <m:r>
                          <a:rPr lang="ar-AE" sz="1500" i="1" smtClean="0">
                            <a:solidFill>
                              <a:schemeClr val="bg1"/>
                            </a:solidFill>
                            <a:latin typeface="Cambria Math"/>
                          </a:rPr>
                          <m:t>=</m:t>
                        </m:r>
                        <m:d>
                          <m:dPr>
                            <m:ctrlPr>
                              <a:rPr lang="ar-AE" sz="1500" i="1" smtClean="0">
                                <a:solidFill>
                                  <a:schemeClr val="bg1"/>
                                </a:solidFill>
                                <a:latin typeface="Cambria Math"/>
                              </a:rPr>
                            </m:ctrlPr>
                          </m:dPr>
                          <m:e>
                            <m:m>
                              <m:mPr>
                                <m:mcs>
                                  <m:mc>
                                    <m:mcPr>
                                      <m:count m:val="3"/>
                                      <m:mcJc m:val="center"/>
                                    </m:mcPr>
                                  </m:mc>
                                </m:mcs>
                                <m:ctrlPr>
                                  <a:rPr lang="ar-AE" sz="1500" i="1" smtClean="0">
                                    <a:solidFill>
                                      <a:schemeClr val="bg1"/>
                                    </a:solidFill>
                                    <a:latin typeface="Cambria Math"/>
                                  </a:rPr>
                                </m:ctrlPr>
                              </m:mPr>
                              <m:mr>
                                <m:e>
                                  <m:sSub>
                                    <m:sSubPr>
                                      <m:ctrlPr>
                                        <a:rPr lang="ar-AE" sz="1500" i="1" smtClean="0">
                                          <a:solidFill>
                                            <a:schemeClr val="bg1"/>
                                          </a:solidFill>
                                          <a:latin typeface="Cambria Math"/>
                                        </a:rPr>
                                      </m:ctrlPr>
                                    </m:sSubPr>
                                    <m:e>
                                      <m:r>
                                        <a:rPr lang="el-GR" sz="1500" i="1" smtClean="0">
                                          <a:solidFill>
                                            <a:schemeClr val="bg1"/>
                                          </a:solidFill>
                                          <a:latin typeface="Cambria Math"/>
                                        </a:rPr>
                                        <m:t>𝑚</m:t>
                                      </m:r>
                                    </m:e>
                                    <m:sub>
                                      <m:r>
                                        <a:rPr lang="ar-AE" sz="1500" i="1" smtClean="0">
                                          <a:solidFill>
                                            <a:schemeClr val="bg1"/>
                                          </a:solidFill>
                                          <a:latin typeface="Cambria Math"/>
                                        </a:rPr>
                                        <m:t>11</m:t>
                                      </m:r>
                                    </m:sub>
                                  </m:sSub>
                                </m:e>
                                <m:e>
                                  <m:sSub>
                                    <m:sSubPr>
                                      <m:ctrlPr>
                                        <a:rPr lang="ar-AE" sz="1500" i="1" smtClean="0">
                                          <a:solidFill>
                                            <a:schemeClr val="bg1"/>
                                          </a:solidFill>
                                          <a:latin typeface="Cambria Math"/>
                                        </a:rPr>
                                      </m:ctrlPr>
                                    </m:sSubPr>
                                    <m:e>
                                      <m:r>
                                        <a:rPr lang="el-GR" sz="1500" i="1" smtClean="0">
                                          <a:solidFill>
                                            <a:schemeClr val="bg1"/>
                                          </a:solidFill>
                                          <a:latin typeface="Cambria Math"/>
                                        </a:rPr>
                                        <m:t>𝑚</m:t>
                                      </m:r>
                                    </m:e>
                                    <m:sub>
                                      <m:r>
                                        <a:rPr lang="ar-AE" sz="1500" i="1" smtClean="0">
                                          <a:solidFill>
                                            <a:schemeClr val="bg1"/>
                                          </a:solidFill>
                                          <a:latin typeface="Cambria Math"/>
                                        </a:rPr>
                                        <m:t>12</m:t>
                                      </m:r>
                                    </m:sub>
                                  </m:sSub>
                                </m:e>
                                <m:e>
                                  <m:m>
                                    <m:mPr>
                                      <m:mcs>
                                        <m:mc>
                                          <m:mcPr>
                                            <m:count m:val="2"/>
                                            <m:mcJc m:val="center"/>
                                          </m:mcPr>
                                        </m:mc>
                                      </m:mcs>
                                      <m:ctrlPr>
                                        <a:rPr lang="ar-AE" sz="1500" i="1" smtClean="0">
                                          <a:solidFill>
                                            <a:schemeClr val="bg1"/>
                                          </a:solidFill>
                                          <a:latin typeface="Cambria Math"/>
                                        </a:rPr>
                                      </m:ctrlPr>
                                    </m:mPr>
                                    <m:mr>
                                      <m:e>
                                        <m:sSub>
                                          <m:sSubPr>
                                            <m:ctrlPr>
                                              <a:rPr lang="ar-AE" sz="1500" i="1" smtClean="0">
                                                <a:solidFill>
                                                  <a:schemeClr val="bg1"/>
                                                </a:solidFill>
                                                <a:latin typeface="Cambria Math"/>
                                              </a:rPr>
                                            </m:ctrlPr>
                                          </m:sSubPr>
                                          <m:e>
                                            <m:r>
                                              <a:rPr lang="el-GR" sz="1500" i="1" smtClean="0">
                                                <a:solidFill>
                                                  <a:schemeClr val="bg1"/>
                                                </a:solidFill>
                                                <a:latin typeface="Cambria Math"/>
                                              </a:rPr>
                                              <m:t>𝑚</m:t>
                                            </m:r>
                                          </m:e>
                                          <m:sub>
                                            <m:r>
                                              <a:rPr lang="ar-AE" sz="1500" i="1" smtClean="0">
                                                <a:solidFill>
                                                  <a:schemeClr val="bg1"/>
                                                </a:solidFill>
                                                <a:latin typeface="Cambria Math"/>
                                              </a:rPr>
                                              <m:t>13</m:t>
                                            </m:r>
                                          </m:sub>
                                        </m:sSub>
                                      </m:e>
                                      <m:e>
                                        <m:sSub>
                                          <m:sSubPr>
                                            <m:ctrlPr>
                                              <a:rPr lang="ar-AE" sz="1500" i="1" smtClean="0">
                                                <a:solidFill>
                                                  <a:schemeClr val="bg1"/>
                                                </a:solidFill>
                                                <a:latin typeface="Cambria Math"/>
                                              </a:rPr>
                                            </m:ctrlPr>
                                          </m:sSubPr>
                                          <m:e>
                                            <m:r>
                                              <a:rPr lang="el-GR" sz="1500" i="1" smtClean="0">
                                                <a:solidFill>
                                                  <a:schemeClr val="bg1"/>
                                                </a:solidFill>
                                                <a:latin typeface="Cambria Math"/>
                                              </a:rPr>
                                              <m:t>𝑚</m:t>
                                            </m:r>
                                          </m:e>
                                          <m:sub>
                                            <m:r>
                                              <a:rPr lang="ar-AE" sz="1500" i="1" smtClean="0">
                                                <a:solidFill>
                                                  <a:schemeClr val="bg1"/>
                                                </a:solidFill>
                                                <a:latin typeface="Cambria Math"/>
                                              </a:rPr>
                                              <m:t>14</m:t>
                                            </m:r>
                                          </m:sub>
                                        </m:sSub>
                                      </m:e>
                                    </m:mr>
                                  </m:m>
                                </m:e>
                              </m:mr>
                              <m:mr>
                                <m:e>
                                  <m:sSub>
                                    <m:sSubPr>
                                      <m:ctrlPr>
                                        <a:rPr lang="ar-AE" sz="1500" i="1" smtClean="0">
                                          <a:solidFill>
                                            <a:schemeClr val="bg1"/>
                                          </a:solidFill>
                                          <a:latin typeface="Cambria Math"/>
                                        </a:rPr>
                                      </m:ctrlPr>
                                    </m:sSubPr>
                                    <m:e>
                                      <m:r>
                                        <a:rPr lang="el-GR" sz="1500" i="1" smtClean="0">
                                          <a:solidFill>
                                            <a:schemeClr val="bg1"/>
                                          </a:solidFill>
                                          <a:latin typeface="Cambria Math"/>
                                        </a:rPr>
                                        <m:t>𝑚</m:t>
                                      </m:r>
                                    </m:e>
                                    <m:sub>
                                      <m:r>
                                        <a:rPr lang="ar-AE" sz="1500" i="1" smtClean="0">
                                          <a:solidFill>
                                            <a:schemeClr val="bg1"/>
                                          </a:solidFill>
                                          <a:latin typeface="Cambria Math"/>
                                        </a:rPr>
                                        <m:t>21</m:t>
                                      </m:r>
                                    </m:sub>
                                  </m:sSub>
                                </m:e>
                                <m:e>
                                  <m:sSub>
                                    <m:sSubPr>
                                      <m:ctrlPr>
                                        <a:rPr lang="ar-AE" sz="1500" i="1" smtClean="0">
                                          <a:solidFill>
                                            <a:schemeClr val="bg1"/>
                                          </a:solidFill>
                                          <a:latin typeface="Cambria Math"/>
                                        </a:rPr>
                                      </m:ctrlPr>
                                    </m:sSubPr>
                                    <m:e>
                                      <m:r>
                                        <a:rPr lang="el-GR" sz="1500" i="1" smtClean="0">
                                          <a:solidFill>
                                            <a:schemeClr val="bg1"/>
                                          </a:solidFill>
                                          <a:latin typeface="Cambria Math"/>
                                        </a:rPr>
                                        <m:t>𝑚</m:t>
                                      </m:r>
                                    </m:e>
                                    <m:sub>
                                      <m:r>
                                        <a:rPr lang="ar-AE" sz="1500" i="1" smtClean="0">
                                          <a:solidFill>
                                            <a:schemeClr val="bg1"/>
                                          </a:solidFill>
                                          <a:latin typeface="Cambria Math"/>
                                        </a:rPr>
                                        <m:t>22</m:t>
                                      </m:r>
                                    </m:sub>
                                  </m:sSub>
                                </m:e>
                                <m:e>
                                  <m:m>
                                    <m:mPr>
                                      <m:mcs>
                                        <m:mc>
                                          <m:mcPr>
                                            <m:count m:val="2"/>
                                            <m:mcJc m:val="center"/>
                                          </m:mcPr>
                                        </m:mc>
                                      </m:mcs>
                                      <m:ctrlPr>
                                        <a:rPr lang="ar-AE" sz="1500" i="1" smtClean="0">
                                          <a:solidFill>
                                            <a:schemeClr val="bg1"/>
                                          </a:solidFill>
                                          <a:latin typeface="Cambria Math"/>
                                        </a:rPr>
                                      </m:ctrlPr>
                                    </m:mPr>
                                    <m:mr>
                                      <m:e>
                                        <m:sSub>
                                          <m:sSubPr>
                                            <m:ctrlPr>
                                              <a:rPr lang="ar-AE" sz="1500" i="1" smtClean="0">
                                                <a:solidFill>
                                                  <a:schemeClr val="bg1"/>
                                                </a:solidFill>
                                                <a:latin typeface="Cambria Math"/>
                                              </a:rPr>
                                            </m:ctrlPr>
                                          </m:sSubPr>
                                          <m:e>
                                            <m:r>
                                              <a:rPr lang="el-GR" sz="1500" i="1" smtClean="0">
                                                <a:solidFill>
                                                  <a:schemeClr val="bg1"/>
                                                </a:solidFill>
                                                <a:latin typeface="Cambria Math"/>
                                              </a:rPr>
                                              <m:t>𝑚</m:t>
                                            </m:r>
                                          </m:e>
                                          <m:sub>
                                            <m:r>
                                              <a:rPr lang="ar-AE" sz="1500" i="1" smtClean="0">
                                                <a:solidFill>
                                                  <a:schemeClr val="bg1"/>
                                                </a:solidFill>
                                                <a:latin typeface="Cambria Math"/>
                                              </a:rPr>
                                              <m:t>23</m:t>
                                            </m:r>
                                          </m:sub>
                                        </m:sSub>
                                      </m:e>
                                      <m:e>
                                        <m:sSub>
                                          <m:sSubPr>
                                            <m:ctrlPr>
                                              <a:rPr lang="ar-AE" sz="1500" i="1" smtClean="0">
                                                <a:solidFill>
                                                  <a:schemeClr val="bg1"/>
                                                </a:solidFill>
                                                <a:latin typeface="Cambria Math"/>
                                              </a:rPr>
                                            </m:ctrlPr>
                                          </m:sSubPr>
                                          <m:e>
                                            <m:r>
                                              <a:rPr lang="el-GR" sz="1500" i="1" smtClean="0">
                                                <a:solidFill>
                                                  <a:schemeClr val="bg1"/>
                                                </a:solidFill>
                                                <a:latin typeface="Cambria Math"/>
                                              </a:rPr>
                                              <m:t>𝑚</m:t>
                                            </m:r>
                                          </m:e>
                                          <m:sub>
                                            <m:r>
                                              <a:rPr lang="ar-AE" sz="1500" i="1" smtClean="0">
                                                <a:solidFill>
                                                  <a:schemeClr val="bg1"/>
                                                </a:solidFill>
                                                <a:latin typeface="Cambria Math"/>
                                              </a:rPr>
                                              <m:t>24</m:t>
                                            </m:r>
                                          </m:sub>
                                        </m:sSub>
                                      </m:e>
                                    </m:mr>
                                  </m:m>
                                </m:e>
                              </m:mr>
                              <m:mr>
                                <m:e>
                                  <m:m>
                                    <m:mPr>
                                      <m:mcs>
                                        <m:mc>
                                          <m:mcPr>
                                            <m:count m:val="1"/>
                                            <m:mcJc m:val="center"/>
                                          </m:mcPr>
                                        </m:mc>
                                      </m:mcs>
                                      <m:ctrlPr>
                                        <a:rPr lang="ar-AE" sz="1500" i="1" smtClean="0">
                                          <a:solidFill>
                                            <a:schemeClr val="bg1"/>
                                          </a:solidFill>
                                          <a:latin typeface="Cambria Math"/>
                                        </a:rPr>
                                      </m:ctrlPr>
                                    </m:mPr>
                                    <m:mr>
                                      <m:e>
                                        <m:sSub>
                                          <m:sSubPr>
                                            <m:ctrlPr>
                                              <a:rPr lang="ar-AE" sz="1500" i="1" smtClean="0">
                                                <a:solidFill>
                                                  <a:schemeClr val="bg1"/>
                                                </a:solidFill>
                                                <a:latin typeface="Cambria Math"/>
                                              </a:rPr>
                                            </m:ctrlPr>
                                          </m:sSubPr>
                                          <m:e>
                                            <m:r>
                                              <a:rPr lang="el-GR" sz="1500" i="1" smtClean="0">
                                                <a:solidFill>
                                                  <a:schemeClr val="bg1"/>
                                                </a:solidFill>
                                                <a:latin typeface="Cambria Math"/>
                                              </a:rPr>
                                              <m:t>𝑚</m:t>
                                            </m:r>
                                          </m:e>
                                          <m:sub>
                                            <m:r>
                                              <a:rPr lang="ar-AE" sz="1500" i="1" smtClean="0">
                                                <a:solidFill>
                                                  <a:schemeClr val="bg1"/>
                                                </a:solidFill>
                                                <a:latin typeface="Cambria Math"/>
                                              </a:rPr>
                                              <m:t>31</m:t>
                                            </m:r>
                                          </m:sub>
                                        </m:sSub>
                                      </m:e>
                                    </m:mr>
                                    <m:mr>
                                      <m:e>
                                        <m:sSub>
                                          <m:sSubPr>
                                            <m:ctrlPr>
                                              <a:rPr lang="ar-AE" sz="1500" i="1" smtClean="0">
                                                <a:solidFill>
                                                  <a:schemeClr val="bg1"/>
                                                </a:solidFill>
                                                <a:latin typeface="Cambria Math"/>
                                              </a:rPr>
                                            </m:ctrlPr>
                                          </m:sSubPr>
                                          <m:e>
                                            <m:r>
                                              <a:rPr lang="el-GR" sz="1500" i="1" smtClean="0">
                                                <a:solidFill>
                                                  <a:schemeClr val="bg1"/>
                                                </a:solidFill>
                                                <a:latin typeface="Cambria Math"/>
                                              </a:rPr>
                                              <m:t>𝑚</m:t>
                                            </m:r>
                                          </m:e>
                                          <m:sub>
                                            <m:r>
                                              <a:rPr lang="ar-AE" sz="1500" i="1" smtClean="0">
                                                <a:solidFill>
                                                  <a:schemeClr val="bg1"/>
                                                </a:solidFill>
                                                <a:latin typeface="Cambria Math"/>
                                              </a:rPr>
                                              <m:t>41</m:t>
                                            </m:r>
                                          </m:sub>
                                        </m:sSub>
                                      </m:e>
                                    </m:mr>
                                  </m:m>
                                </m:e>
                                <m:e>
                                  <m:m>
                                    <m:mPr>
                                      <m:mcs>
                                        <m:mc>
                                          <m:mcPr>
                                            <m:count m:val="1"/>
                                            <m:mcJc m:val="center"/>
                                          </m:mcPr>
                                        </m:mc>
                                      </m:mcs>
                                      <m:ctrlPr>
                                        <a:rPr lang="ar-AE" sz="1500" i="1" smtClean="0">
                                          <a:solidFill>
                                            <a:schemeClr val="bg1"/>
                                          </a:solidFill>
                                          <a:latin typeface="Cambria Math"/>
                                        </a:rPr>
                                      </m:ctrlPr>
                                    </m:mPr>
                                    <m:mr>
                                      <m:e>
                                        <m:sSub>
                                          <m:sSubPr>
                                            <m:ctrlPr>
                                              <a:rPr lang="ar-AE" sz="1500" i="1" smtClean="0">
                                                <a:solidFill>
                                                  <a:schemeClr val="bg1"/>
                                                </a:solidFill>
                                                <a:latin typeface="Cambria Math"/>
                                              </a:rPr>
                                            </m:ctrlPr>
                                          </m:sSubPr>
                                          <m:e>
                                            <m:r>
                                              <a:rPr lang="el-GR" sz="1500" i="1" smtClean="0">
                                                <a:solidFill>
                                                  <a:schemeClr val="bg1"/>
                                                </a:solidFill>
                                                <a:latin typeface="Cambria Math"/>
                                              </a:rPr>
                                              <m:t>𝑚</m:t>
                                            </m:r>
                                          </m:e>
                                          <m:sub>
                                            <m:r>
                                              <a:rPr lang="ar-AE" sz="1500" i="1" smtClean="0">
                                                <a:solidFill>
                                                  <a:schemeClr val="bg1"/>
                                                </a:solidFill>
                                                <a:latin typeface="Cambria Math"/>
                                              </a:rPr>
                                              <m:t>32</m:t>
                                            </m:r>
                                          </m:sub>
                                        </m:sSub>
                                      </m:e>
                                    </m:mr>
                                    <m:mr>
                                      <m:e>
                                        <m:sSub>
                                          <m:sSubPr>
                                            <m:ctrlPr>
                                              <a:rPr lang="ar-AE" sz="1500" i="1" smtClean="0">
                                                <a:solidFill>
                                                  <a:schemeClr val="bg1"/>
                                                </a:solidFill>
                                                <a:latin typeface="Cambria Math"/>
                                              </a:rPr>
                                            </m:ctrlPr>
                                          </m:sSubPr>
                                          <m:e>
                                            <m:r>
                                              <a:rPr lang="el-GR" sz="1500" i="1" smtClean="0">
                                                <a:solidFill>
                                                  <a:schemeClr val="bg1"/>
                                                </a:solidFill>
                                                <a:latin typeface="Cambria Math"/>
                                              </a:rPr>
                                              <m:t>𝑚</m:t>
                                            </m:r>
                                          </m:e>
                                          <m:sub>
                                            <m:r>
                                              <a:rPr lang="ar-AE" sz="1500" i="1" smtClean="0">
                                                <a:solidFill>
                                                  <a:schemeClr val="bg1"/>
                                                </a:solidFill>
                                                <a:latin typeface="Cambria Math"/>
                                              </a:rPr>
                                              <m:t>42</m:t>
                                            </m:r>
                                          </m:sub>
                                        </m:sSub>
                                      </m:e>
                                    </m:mr>
                                  </m:m>
                                </m:e>
                                <m:e>
                                  <m:m>
                                    <m:mPr>
                                      <m:mcs>
                                        <m:mc>
                                          <m:mcPr>
                                            <m:count m:val="1"/>
                                            <m:mcJc m:val="center"/>
                                          </m:mcPr>
                                        </m:mc>
                                      </m:mcs>
                                      <m:ctrlPr>
                                        <a:rPr lang="ar-AE" sz="1500" i="1" smtClean="0">
                                          <a:solidFill>
                                            <a:schemeClr val="bg1"/>
                                          </a:solidFill>
                                          <a:latin typeface="Cambria Math"/>
                                        </a:rPr>
                                      </m:ctrlPr>
                                    </m:mPr>
                                    <m:mr>
                                      <m:e>
                                        <m:m>
                                          <m:mPr>
                                            <m:mcs>
                                              <m:mc>
                                                <m:mcPr>
                                                  <m:count m:val="2"/>
                                                  <m:mcJc m:val="center"/>
                                                </m:mcPr>
                                              </m:mc>
                                            </m:mcs>
                                            <m:ctrlPr>
                                              <a:rPr lang="ar-AE" sz="1500" i="1" smtClean="0">
                                                <a:solidFill>
                                                  <a:schemeClr val="bg1"/>
                                                </a:solidFill>
                                                <a:latin typeface="Cambria Math"/>
                                              </a:rPr>
                                            </m:ctrlPr>
                                          </m:mPr>
                                          <m:mr>
                                            <m:e>
                                              <m:sSub>
                                                <m:sSubPr>
                                                  <m:ctrlPr>
                                                    <a:rPr lang="ar-AE" sz="1500" i="1" smtClean="0">
                                                      <a:solidFill>
                                                        <a:schemeClr val="bg1"/>
                                                      </a:solidFill>
                                                      <a:latin typeface="Cambria Math"/>
                                                    </a:rPr>
                                                  </m:ctrlPr>
                                                </m:sSubPr>
                                                <m:e>
                                                  <m:r>
                                                    <a:rPr lang="el-GR" sz="1500" i="1" smtClean="0">
                                                      <a:solidFill>
                                                        <a:schemeClr val="bg1"/>
                                                      </a:solidFill>
                                                      <a:latin typeface="Cambria Math"/>
                                                    </a:rPr>
                                                    <m:t>𝑚</m:t>
                                                  </m:r>
                                                </m:e>
                                                <m:sub>
                                                  <m:r>
                                                    <a:rPr lang="ar-AE" sz="1500" i="1" smtClean="0">
                                                      <a:solidFill>
                                                        <a:schemeClr val="bg1"/>
                                                      </a:solidFill>
                                                      <a:latin typeface="Cambria Math"/>
                                                    </a:rPr>
                                                    <m:t>33</m:t>
                                                  </m:r>
                                                </m:sub>
                                              </m:sSub>
                                            </m:e>
                                            <m:e>
                                              <m:sSub>
                                                <m:sSubPr>
                                                  <m:ctrlPr>
                                                    <a:rPr lang="ar-AE" sz="1500" i="1" smtClean="0">
                                                      <a:solidFill>
                                                        <a:schemeClr val="bg1"/>
                                                      </a:solidFill>
                                                      <a:latin typeface="Cambria Math"/>
                                                    </a:rPr>
                                                  </m:ctrlPr>
                                                </m:sSubPr>
                                                <m:e>
                                                  <m:r>
                                                    <a:rPr lang="el-GR" sz="1500" i="1" smtClean="0">
                                                      <a:solidFill>
                                                        <a:schemeClr val="bg1"/>
                                                      </a:solidFill>
                                                      <a:latin typeface="Cambria Math"/>
                                                    </a:rPr>
                                                    <m:t>𝑚</m:t>
                                                  </m:r>
                                                </m:e>
                                                <m:sub>
                                                  <m:r>
                                                    <a:rPr lang="ar-AE" sz="1500" i="1" smtClean="0">
                                                      <a:solidFill>
                                                        <a:schemeClr val="bg1"/>
                                                      </a:solidFill>
                                                      <a:latin typeface="Cambria Math"/>
                                                    </a:rPr>
                                                    <m:t>34</m:t>
                                                  </m:r>
                                                </m:sub>
                                              </m:sSub>
                                            </m:e>
                                          </m:mr>
                                        </m:m>
                                      </m:e>
                                    </m:mr>
                                    <m:mr>
                                      <m:e>
                                        <m:m>
                                          <m:mPr>
                                            <m:mcs>
                                              <m:mc>
                                                <m:mcPr>
                                                  <m:count m:val="2"/>
                                                  <m:mcJc m:val="center"/>
                                                </m:mcPr>
                                              </m:mc>
                                            </m:mcs>
                                            <m:ctrlPr>
                                              <a:rPr lang="ar-AE" sz="1500" i="1" smtClean="0">
                                                <a:solidFill>
                                                  <a:schemeClr val="bg1"/>
                                                </a:solidFill>
                                                <a:latin typeface="Cambria Math"/>
                                              </a:rPr>
                                            </m:ctrlPr>
                                          </m:mPr>
                                          <m:mr>
                                            <m:e>
                                              <m:sSub>
                                                <m:sSubPr>
                                                  <m:ctrlPr>
                                                    <a:rPr lang="ar-AE" sz="1500" i="1" smtClean="0">
                                                      <a:solidFill>
                                                        <a:schemeClr val="bg1"/>
                                                      </a:solidFill>
                                                      <a:latin typeface="Cambria Math"/>
                                                    </a:rPr>
                                                  </m:ctrlPr>
                                                </m:sSubPr>
                                                <m:e>
                                                  <m:r>
                                                    <a:rPr lang="el-GR" sz="1500" i="1" smtClean="0">
                                                      <a:solidFill>
                                                        <a:schemeClr val="bg1"/>
                                                      </a:solidFill>
                                                      <a:latin typeface="Cambria Math"/>
                                                    </a:rPr>
                                                    <m:t>𝑚</m:t>
                                                  </m:r>
                                                </m:e>
                                                <m:sub>
                                                  <m:r>
                                                    <a:rPr lang="ar-AE" sz="1500" i="1" smtClean="0">
                                                      <a:solidFill>
                                                        <a:schemeClr val="bg1"/>
                                                      </a:solidFill>
                                                      <a:latin typeface="Cambria Math"/>
                                                    </a:rPr>
                                                    <m:t>43</m:t>
                                                  </m:r>
                                                </m:sub>
                                              </m:sSub>
                                            </m:e>
                                            <m:e>
                                              <m:sSub>
                                                <m:sSubPr>
                                                  <m:ctrlPr>
                                                    <a:rPr lang="ar-AE" sz="1500" i="1" smtClean="0">
                                                      <a:solidFill>
                                                        <a:schemeClr val="bg1"/>
                                                      </a:solidFill>
                                                      <a:latin typeface="Cambria Math"/>
                                                    </a:rPr>
                                                  </m:ctrlPr>
                                                </m:sSubPr>
                                                <m:e>
                                                  <m:r>
                                                    <a:rPr lang="el-GR" sz="1500" i="1" smtClean="0">
                                                      <a:solidFill>
                                                        <a:schemeClr val="bg1"/>
                                                      </a:solidFill>
                                                      <a:latin typeface="Cambria Math"/>
                                                    </a:rPr>
                                                    <m:t>𝑚</m:t>
                                                  </m:r>
                                                </m:e>
                                                <m:sub>
                                                  <m:r>
                                                    <a:rPr lang="ar-AE" sz="1500" i="1" smtClean="0">
                                                      <a:solidFill>
                                                        <a:schemeClr val="bg1"/>
                                                      </a:solidFill>
                                                      <a:latin typeface="Cambria Math"/>
                                                    </a:rPr>
                                                    <m:t>44</m:t>
                                                  </m:r>
                                                </m:sub>
                                              </m:sSub>
                                            </m:e>
                                          </m:mr>
                                        </m:m>
                                      </m:e>
                                    </m:mr>
                                  </m:m>
                                </m:e>
                              </m:mr>
                            </m:m>
                          </m:e>
                        </m:d>
                        <m:r>
                          <a:rPr lang="ar-AE" sz="1500" i="1" smtClean="0">
                            <a:solidFill>
                              <a:schemeClr val="bg1"/>
                            </a:solidFill>
                            <a:latin typeface="Cambria Math"/>
                            <a:ea typeface="Cambria Math"/>
                          </a:rPr>
                          <m:t>∙</m:t>
                        </m:r>
                        <m:d>
                          <m:dPr>
                            <m:ctrlPr>
                              <a:rPr lang="ar-AE" sz="1500" i="1" smtClean="0">
                                <a:solidFill>
                                  <a:schemeClr val="bg1"/>
                                </a:solidFill>
                                <a:latin typeface="Cambria Math"/>
                                <a:ea typeface="Cambria Math"/>
                              </a:rPr>
                            </m:ctrlPr>
                          </m:dPr>
                          <m:e>
                            <m:m>
                              <m:mPr>
                                <m:mcs>
                                  <m:mc>
                                    <m:mcPr>
                                      <m:count m:val="1"/>
                                      <m:mcJc m:val="center"/>
                                    </m:mcPr>
                                  </m:mc>
                                </m:mcs>
                                <m:ctrlPr>
                                  <a:rPr lang="ar-AE" sz="1500" i="1" smtClean="0">
                                    <a:solidFill>
                                      <a:schemeClr val="bg1"/>
                                    </a:solidFill>
                                    <a:latin typeface="Cambria Math"/>
                                    <a:ea typeface="Cambria Math"/>
                                  </a:rPr>
                                </m:ctrlPr>
                              </m:mPr>
                              <m:mr>
                                <m:e>
                                  <m:sSub>
                                    <m:sSubPr>
                                      <m:ctrlPr>
                                        <a:rPr lang="ar-AE" sz="1500" i="1" smtClean="0">
                                          <a:solidFill>
                                            <a:schemeClr val="bg1"/>
                                          </a:solidFill>
                                          <a:latin typeface="Cambria Math"/>
                                          <a:ea typeface="Cambria Math"/>
                                        </a:rPr>
                                      </m:ctrlPr>
                                    </m:sSubPr>
                                    <m:e>
                                      <m:r>
                                        <a:rPr lang="el-GR" sz="1500" i="1" smtClean="0">
                                          <a:solidFill>
                                            <a:schemeClr val="bg1"/>
                                          </a:solidFill>
                                          <a:latin typeface="Cambria Math"/>
                                          <a:ea typeface="Cambria Math"/>
                                        </a:rPr>
                                        <m:t>𝐼</m:t>
                                      </m:r>
                                    </m:e>
                                    <m:sub>
                                      <m:r>
                                        <a:rPr lang="el-GR" sz="1500" i="1" smtClean="0">
                                          <a:solidFill>
                                            <a:schemeClr val="bg1"/>
                                          </a:solidFill>
                                          <a:latin typeface="Cambria Math"/>
                                          <a:ea typeface="Cambria Math"/>
                                        </a:rPr>
                                        <m:t>𝑟𝑒𝑎𝑙</m:t>
                                      </m:r>
                                    </m:sub>
                                  </m:sSub>
                                </m:e>
                              </m:mr>
                              <m:mr>
                                <m:e>
                                  <m:sSub>
                                    <m:sSubPr>
                                      <m:ctrlPr>
                                        <a:rPr lang="ar-AE" sz="1500" i="1" smtClean="0">
                                          <a:solidFill>
                                            <a:schemeClr val="bg1"/>
                                          </a:solidFill>
                                          <a:latin typeface="Cambria Math"/>
                                          <a:ea typeface="Cambria Math"/>
                                        </a:rPr>
                                      </m:ctrlPr>
                                    </m:sSubPr>
                                    <m:e>
                                      <m:r>
                                        <a:rPr lang="el-GR" sz="1500" i="1" smtClean="0">
                                          <a:solidFill>
                                            <a:schemeClr val="bg1"/>
                                          </a:solidFill>
                                          <a:latin typeface="Cambria Math"/>
                                          <a:ea typeface="Cambria Math"/>
                                        </a:rPr>
                                        <m:t>𝑄</m:t>
                                      </m:r>
                                    </m:e>
                                    <m:sub>
                                      <m:r>
                                        <a:rPr lang="el-GR" sz="1500" i="1" smtClean="0">
                                          <a:solidFill>
                                            <a:schemeClr val="bg1"/>
                                          </a:solidFill>
                                          <a:latin typeface="Cambria Math"/>
                                          <a:ea typeface="Cambria Math"/>
                                        </a:rPr>
                                        <m:t>𝑟𝑒𝑎𝑙</m:t>
                                      </m:r>
                                    </m:sub>
                                  </m:sSub>
                                </m:e>
                              </m:mr>
                              <m:mr>
                                <m:e>
                                  <m:m>
                                    <m:mPr>
                                      <m:mcs>
                                        <m:mc>
                                          <m:mcPr>
                                            <m:count m:val="1"/>
                                            <m:mcJc m:val="center"/>
                                          </m:mcPr>
                                        </m:mc>
                                      </m:mcs>
                                      <m:ctrlPr>
                                        <a:rPr lang="ar-AE" sz="1500" i="1" smtClean="0">
                                          <a:solidFill>
                                            <a:schemeClr val="bg1"/>
                                          </a:solidFill>
                                          <a:latin typeface="Cambria Math"/>
                                          <a:ea typeface="Cambria Math"/>
                                        </a:rPr>
                                      </m:ctrlPr>
                                    </m:mPr>
                                    <m:mr>
                                      <m:e>
                                        <m:sSub>
                                          <m:sSubPr>
                                            <m:ctrlPr>
                                              <a:rPr lang="ar-AE" sz="1500" i="1" smtClean="0">
                                                <a:solidFill>
                                                  <a:schemeClr val="bg1"/>
                                                </a:solidFill>
                                                <a:latin typeface="Cambria Math"/>
                                                <a:ea typeface="Cambria Math"/>
                                              </a:rPr>
                                            </m:ctrlPr>
                                          </m:sSubPr>
                                          <m:e>
                                            <m:r>
                                              <a:rPr lang="el-GR" sz="1500" i="1" smtClean="0">
                                                <a:solidFill>
                                                  <a:schemeClr val="bg1"/>
                                                </a:solidFill>
                                                <a:latin typeface="Cambria Math"/>
                                                <a:ea typeface="Cambria Math"/>
                                              </a:rPr>
                                              <m:t>𝑈</m:t>
                                            </m:r>
                                          </m:e>
                                          <m:sub>
                                            <m:r>
                                              <a:rPr lang="el-GR" sz="1500" i="1" smtClean="0">
                                                <a:solidFill>
                                                  <a:schemeClr val="bg1"/>
                                                </a:solidFill>
                                                <a:latin typeface="Cambria Math"/>
                                                <a:ea typeface="Cambria Math"/>
                                              </a:rPr>
                                              <m:t>𝑟𝑒𝑎𝑙</m:t>
                                            </m:r>
                                          </m:sub>
                                        </m:sSub>
                                      </m:e>
                                    </m:mr>
                                    <m:mr>
                                      <m:e>
                                        <m:sSub>
                                          <m:sSubPr>
                                            <m:ctrlPr>
                                              <a:rPr lang="ar-AE" sz="1500" i="1" smtClean="0">
                                                <a:solidFill>
                                                  <a:schemeClr val="bg1"/>
                                                </a:solidFill>
                                                <a:latin typeface="Cambria Math"/>
                                                <a:ea typeface="Cambria Math"/>
                                              </a:rPr>
                                            </m:ctrlPr>
                                          </m:sSubPr>
                                          <m:e>
                                            <m:r>
                                              <a:rPr lang="el-GR" sz="1500" i="1" smtClean="0">
                                                <a:solidFill>
                                                  <a:schemeClr val="bg1"/>
                                                </a:solidFill>
                                                <a:latin typeface="Cambria Math"/>
                                                <a:ea typeface="Cambria Math"/>
                                              </a:rPr>
                                              <m:t>𝑉</m:t>
                                            </m:r>
                                          </m:e>
                                          <m:sub>
                                            <m:r>
                                              <a:rPr lang="el-GR" sz="1500" i="1" smtClean="0">
                                                <a:solidFill>
                                                  <a:schemeClr val="bg1"/>
                                                </a:solidFill>
                                                <a:latin typeface="Cambria Math"/>
                                                <a:ea typeface="Cambria Math"/>
                                              </a:rPr>
                                              <m:t>𝑟𝑒𝑎𝑙</m:t>
                                            </m:r>
                                          </m:sub>
                                        </m:sSub>
                                      </m:e>
                                    </m:mr>
                                  </m:m>
                                </m:e>
                              </m:mr>
                            </m:m>
                          </m:e>
                        </m:d>
                      </m:oMath>
                    </m:oMathPara>
                  </a14:m>
                  <a:endParaRPr lang="ar-AE" sz="1500" dirty="0" smtClean="0">
                    <a:solidFill>
                      <a:schemeClr val="bg1"/>
                    </a:solidFill>
                  </a:endParaRPr>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2159732" y="2797662"/>
                  <a:ext cx="4824536" cy="1800200"/>
                </a:xfrm>
                <a:prstGeom prst="rect">
                  <a:avLst/>
                </a:prstGeom>
                <a:blipFill rotWithShape="1">
                  <a:blip r:embed="rId3"/>
                  <a:stretch>
                    <a:fillRect/>
                  </a:stretch>
                </a:blipFill>
                <a:ln>
                  <a:noFill/>
                </a:ln>
              </p:spPr>
              <p:txBody>
                <a:bodyPr/>
                <a:lstStyle/>
                <a:p>
                  <a:r>
                    <a:rPr lang="el-GR">
                      <a:noFill/>
                    </a:rPr>
                    <a:t> </a:t>
                  </a:r>
                </a:p>
              </p:txBody>
            </p:sp>
          </mc:Fallback>
        </mc:AlternateContent>
        <p:sp>
          <p:nvSpPr>
            <p:cNvPr id="5" name="TextBox 4"/>
            <p:cNvSpPr txBox="1"/>
            <p:nvPr/>
          </p:nvSpPr>
          <p:spPr>
            <a:xfrm>
              <a:off x="6600830" y="3661758"/>
              <a:ext cx="383438" cy="307777"/>
            </a:xfrm>
            <a:prstGeom prst="rect">
              <a:avLst/>
            </a:prstGeom>
            <a:noFill/>
          </p:spPr>
          <p:txBody>
            <a:bodyPr wrap="none" rtlCol="0">
              <a:spAutoFit/>
            </a:bodyPr>
            <a:lstStyle/>
            <a:p>
              <a:r>
                <a:rPr lang="en-US" sz="1400" dirty="0">
                  <a:solidFill>
                    <a:schemeClr val="bg1"/>
                  </a:solidFill>
                  <a:latin typeface="Helvetica Neue"/>
                  <a:cs typeface="Helvetica Neue"/>
                </a:rPr>
                <a:t>[1]</a:t>
              </a:r>
              <a:endParaRPr lang="de-DE" sz="1400" dirty="0">
                <a:solidFill>
                  <a:schemeClr val="bg1"/>
                </a:solidFill>
                <a:latin typeface="Helvetica Neue"/>
                <a:cs typeface="Helvetica Neue"/>
              </a:endParaRPr>
            </a:p>
          </p:txBody>
        </p:sp>
      </p:grpSp>
      <p:sp>
        <p:nvSpPr>
          <p:cNvPr id="8" name="TextBox 7"/>
          <p:cNvSpPr txBox="1"/>
          <p:nvPr/>
        </p:nvSpPr>
        <p:spPr>
          <a:xfrm>
            <a:off x="6601536" y="4869160"/>
            <a:ext cx="2506968" cy="276999"/>
          </a:xfrm>
          <a:prstGeom prst="rect">
            <a:avLst/>
          </a:prstGeom>
          <a:noFill/>
        </p:spPr>
        <p:txBody>
          <a:bodyPr wrap="none" rtlCol="0">
            <a:spAutoFit/>
          </a:bodyPr>
          <a:lstStyle/>
          <a:p>
            <a:r>
              <a:rPr lang="en-US" sz="1200" dirty="0">
                <a:solidFill>
                  <a:schemeClr val="bg1"/>
                </a:solidFill>
                <a:latin typeface="Helvetica Neue"/>
                <a:cs typeface="Helvetica Neue"/>
              </a:rPr>
              <a:t>Homan et al., 2009, </a:t>
            </a:r>
            <a:r>
              <a:rPr lang="en-US" sz="1200" dirty="0" err="1">
                <a:solidFill>
                  <a:schemeClr val="bg1"/>
                </a:solidFill>
                <a:latin typeface="Helvetica Neue"/>
                <a:cs typeface="Helvetica Neue"/>
              </a:rPr>
              <a:t>ApJ</a:t>
            </a:r>
            <a:r>
              <a:rPr lang="en-US" sz="1200" dirty="0">
                <a:solidFill>
                  <a:schemeClr val="bg1"/>
                </a:solidFill>
                <a:latin typeface="Helvetica Neue"/>
                <a:cs typeface="Helvetica Neue"/>
              </a:rPr>
              <a:t>, 696, 328</a:t>
            </a:r>
            <a:endParaRPr lang="el-GR" sz="1200" dirty="0">
              <a:solidFill>
                <a:schemeClr val="bg1"/>
              </a:solidFill>
              <a:latin typeface="Helvetica Neue"/>
              <a:cs typeface="Helvetica Neue"/>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7084" y="1556793"/>
            <a:ext cx="3999412"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67964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2656"/>
            <a:ext cx="8382000" cy="507831"/>
          </a:xfrm>
        </p:spPr>
        <p:txBody>
          <a:bodyPr/>
          <a:lstStyle/>
          <a:p>
            <a:r>
              <a:rPr lang="en-US" sz="3600" spc="0" dirty="0">
                <a:ln>
                  <a:noFill/>
                </a:ln>
                <a:solidFill>
                  <a:schemeClr val="tx1"/>
                </a:solidFill>
                <a:latin typeface="Helvetica Neue"/>
                <a:cs typeface="Helvetica Neue"/>
              </a:rPr>
              <a:t>Radio polarization data reduction</a:t>
            </a:r>
          </a:p>
        </p:txBody>
      </p:sp>
      <p:sp>
        <p:nvSpPr>
          <p:cNvPr id="3" name="Text Placeholder 2"/>
          <p:cNvSpPr>
            <a:spLocks noGrp="1"/>
          </p:cNvSpPr>
          <p:nvPr>
            <p:ph type="body" sz="quarter" idx="10"/>
          </p:nvPr>
        </p:nvSpPr>
        <p:spPr>
          <a:xfrm>
            <a:off x="381000" y="1268760"/>
            <a:ext cx="8382000" cy="5632311"/>
          </a:xfrm>
        </p:spPr>
        <p:txBody>
          <a:bodyPr/>
          <a:lstStyle/>
          <a:p>
            <a:pPr marL="0" indent="0">
              <a:lnSpc>
                <a:spcPct val="150000"/>
              </a:lnSpc>
              <a:spcBef>
                <a:spcPct val="0"/>
              </a:spcBef>
              <a:buClr>
                <a:srgbClr val="7D82E7"/>
              </a:buClr>
              <a:buNone/>
            </a:pPr>
            <a:r>
              <a:rPr lang="en-US" sz="2000" dirty="0" smtClean="0">
                <a:latin typeface="Helvetica Neue"/>
                <a:cs typeface="Helvetica Neue"/>
              </a:rPr>
              <a:t>An example at 4.85 GHz:</a:t>
            </a:r>
          </a:p>
          <a:p>
            <a:pPr lvl="1">
              <a:lnSpc>
                <a:spcPct val="150000"/>
              </a:lnSpc>
              <a:spcBef>
                <a:spcPct val="0"/>
              </a:spcBef>
              <a:buClr>
                <a:srgbClr val="7D82E7"/>
              </a:buClr>
              <a:buFont typeface="Arial" pitchFamily="34" charset="0"/>
              <a:buChar char="•"/>
            </a:pPr>
            <a:r>
              <a:rPr lang="en-US" sz="1600" dirty="0" smtClean="0">
                <a:latin typeface="Helvetica Neue"/>
                <a:cs typeface="Helvetica Neue"/>
              </a:rPr>
              <a:t>Stable calibrators</a:t>
            </a:r>
          </a:p>
          <a:p>
            <a:pPr lvl="1">
              <a:lnSpc>
                <a:spcPct val="150000"/>
              </a:lnSpc>
              <a:spcBef>
                <a:spcPct val="0"/>
              </a:spcBef>
              <a:buClr>
                <a:srgbClr val="7D82E7"/>
              </a:buClr>
              <a:buFont typeface="Arial" pitchFamily="34" charset="0"/>
              <a:buChar char="•"/>
            </a:pPr>
            <a:r>
              <a:rPr lang="en-US" sz="1600" dirty="0" smtClean="0">
                <a:latin typeface="Helvetica Neue"/>
                <a:cs typeface="Helvetica Neue"/>
              </a:rPr>
              <a:t>High CP degrees for some sources, cross-checked with other stations (UMRAO)</a:t>
            </a:r>
          </a:p>
          <a:p>
            <a:pPr lvl="1">
              <a:lnSpc>
                <a:spcPct val="150000"/>
              </a:lnSpc>
              <a:spcBef>
                <a:spcPct val="0"/>
              </a:spcBef>
              <a:buClr>
                <a:srgbClr val="7D82E7"/>
              </a:buClr>
              <a:buFont typeface="Arial" pitchFamily="34" charset="0"/>
              <a:buChar char="•"/>
            </a:pPr>
            <a:endParaRPr lang="en-US" sz="1600" dirty="0">
              <a:latin typeface="Helvetica Neue"/>
              <a:cs typeface="Helvetica Neue"/>
            </a:endParaRPr>
          </a:p>
          <a:p>
            <a:pPr lvl="1">
              <a:lnSpc>
                <a:spcPct val="150000"/>
              </a:lnSpc>
              <a:spcBef>
                <a:spcPct val="0"/>
              </a:spcBef>
              <a:buClr>
                <a:srgbClr val="7D82E7"/>
              </a:buClr>
              <a:buFont typeface="Arial" pitchFamily="34" charset="0"/>
              <a:buChar char="•"/>
            </a:pPr>
            <a:endParaRPr lang="en-US" sz="1600" dirty="0" smtClean="0">
              <a:latin typeface="Helvetica Neue"/>
              <a:cs typeface="Helvetica Neue"/>
            </a:endParaRPr>
          </a:p>
          <a:p>
            <a:pPr lvl="1">
              <a:lnSpc>
                <a:spcPct val="150000"/>
              </a:lnSpc>
              <a:spcBef>
                <a:spcPct val="0"/>
              </a:spcBef>
              <a:buClr>
                <a:srgbClr val="7D82E7"/>
              </a:buClr>
              <a:buFont typeface="Arial" pitchFamily="34" charset="0"/>
              <a:buChar char="•"/>
            </a:pPr>
            <a:endParaRPr lang="en-US" sz="1600" dirty="0">
              <a:latin typeface="Helvetica Neue"/>
              <a:cs typeface="Helvetica Neue"/>
            </a:endParaRPr>
          </a:p>
          <a:p>
            <a:pPr lvl="1">
              <a:lnSpc>
                <a:spcPct val="150000"/>
              </a:lnSpc>
              <a:spcBef>
                <a:spcPct val="0"/>
              </a:spcBef>
              <a:buClr>
                <a:srgbClr val="7D82E7"/>
              </a:buClr>
              <a:buFont typeface="Arial" pitchFamily="34" charset="0"/>
              <a:buChar char="•"/>
            </a:pPr>
            <a:endParaRPr lang="en-US" sz="1600" dirty="0" smtClean="0">
              <a:latin typeface="Helvetica Neue"/>
              <a:cs typeface="Helvetica Neue"/>
            </a:endParaRPr>
          </a:p>
          <a:p>
            <a:pPr lvl="1">
              <a:lnSpc>
                <a:spcPct val="150000"/>
              </a:lnSpc>
              <a:spcBef>
                <a:spcPct val="0"/>
              </a:spcBef>
              <a:buClr>
                <a:srgbClr val="7D82E7"/>
              </a:buClr>
              <a:buFont typeface="Arial" pitchFamily="34" charset="0"/>
              <a:buChar char="•"/>
            </a:pPr>
            <a:endParaRPr lang="en-US" sz="1600" dirty="0">
              <a:latin typeface="Helvetica Neue"/>
              <a:cs typeface="Helvetica Neue"/>
            </a:endParaRPr>
          </a:p>
          <a:p>
            <a:pPr>
              <a:lnSpc>
                <a:spcPct val="150000"/>
              </a:lnSpc>
              <a:spcBef>
                <a:spcPct val="0"/>
              </a:spcBef>
              <a:buClr>
                <a:srgbClr val="7D82E7"/>
              </a:buClr>
              <a:buFont typeface="Arial" pitchFamily="34" charset="0"/>
              <a:buChar char="•"/>
            </a:pPr>
            <a:endParaRPr lang="en-US" sz="2000" dirty="0" smtClean="0">
              <a:latin typeface="Helvetica Neue"/>
              <a:cs typeface="Helvetica Neue"/>
            </a:endParaRPr>
          </a:p>
          <a:p>
            <a:pPr marL="0" indent="0">
              <a:lnSpc>
                <a:spcPct val="150000"/>
              </a:lnSpc>
              <a:spcBef>
                <a:spcPct val="0"/>
              </a:spcBef>
              <a:buClr>
                <a:srgbClr val="7D82E7"/>
              </a:buClr>
              <a:buNone/>
            </a:pPr>
            <a:r>
              <a:rPr lang="en-US" sz="400" dirty="0" smtClean="0">
                <a:latin typeface="Helvetica Neue"/>
                <a:cs typeface="Helvetica Neue"/>
              </a:rPr>
              <a:t> </a:t>
            </a:r>
            <a:endParaRPr lang="en-US" sz="1100" dirty="0" smtClean="0">
              <a:latin typeface="Helvetica Neue"/>
              <a:cs typeface="Helvetica Neue"/>
            </a:endParaRPr>
          </a:p>
          <a:p>
            <a:pPr marL="0" indent="0">
              <a:lnSpc>
                <a:spcPct val="150000"/>
              </a:lnSpc>
              <a:spcBef>
                <a:spcPct val="0"/>
              </a:spcBef>
              <a:buClr>
                <a:srgbClr val="7D82E7"/>
              </a:buClr>
              <a:buNone/>
            </a:pPr>
            <a:r>
              <a:rPr lang="en-US" sz="1100" dirty="0" smtClean="0">
                <a:latin typeface="Helvetica Neue"/>
                <a:cs typeface="Helvetica Neue"/>
              </a:rPr>
              <a:t> </a:t>
            </a:r>
            <a:endParaRPr lang="en-US" sz="2000" dirty="0" smtClean="0">
              <a:latin typeface="Helvetica Neue"/>
              <a:cs typeface="Helvetica Neue"/>
            </a:endParaRPr>
          </a:p>
          <a:p>
            <a:pPr marL="0" indent="0">
              <a:lnSpc>
                <a:spcPct val="150000"/>
              </a:lnSpc>
              <a:spcBef>
                <a:spcPct val="0"/>
              </a:spcBef>
              <a:buClr>
                <a:srgbClr val="7D82E7"/>
              </a:buClr>
              <a:buNone/>
            </a:pPr>
            <a:r>
              <a:rPr lang="en-US" sz="2000" dirty="0" smtClean="0">
                <a:latin typeface="Helvetica Neue"/>
                <a:cs typeface="Helvetica Neue"/>
              </a:rPr>
              <a:t>Current work:</a:t>
            </a:r>
          </a:p>
          <a:p>
            <a:pPr lvl="1">
              <a:lnSpc>
                <a:spcPct val="150000"/>
              </a:lnSpc>
              <a:spcBef>
                <a:spcPct val="0"/>
              </a:spcBef>
              <a:buClr>
                <a:srgbClr val="7D82E7"/>
              </a:buClr>
              <a:buFont typeface="Arial" pitchFamily="34" charset="0"/>
              <a:buChar char="•"/>
            </a:pPr>
            <a:r>
              <a:rPr lang="en-US" sz="1600" dirty="0" smtClean="0">
                <a:latin typeface="Helvetica Neue"/>
                <a:cs typeface="Helvetica Neue"/>
              </a:rPr>
              <a:t>Stabilize data reduction pipeline</a:t>
            </a:r>
            <a:endParaRPr lang="en-US" sz="1600" dirty="0">
              <a:latin typeface="Helvetica Neue"/>
              <a:cs typeface="Helvetica Neue"/>
            </a:endParaRPr>
          </a:p>
          <a:p>
            <a:pPr lvl="1">
              <a:lnSpc>
                <a:spcPct val="150000"/>
              </a:lnSpc>
              <a:spcBef>
                <a:spcPct val="0"/>
              </a:spcBef>
              <a:buClr>
                <a:srgbClr val="7D82E7"/>
              </a:buClr>
              <a:buFont typeface="Arial" pitchFamily="34" charset="0"/>
              <a:buChar char="•"/>
            </a:pPr>
            <a:r>
              <a:rPr lang="en-US" sz="1600" dirty="0" smtClean="0">
                <a:latin typeface="Helvetica Neue"/>
                <a:cs typeface="Helvetica Neue"/>
              </a:rPr>
              <a:t>Extend to other frequencies</a:t>
            </a:r>
          </a:p>
          <a:p>
            <a:pPr lvl="1">
              <a:lnSpc>
                <a:spcPct val="150000"/>
              </a:lnSpc>
              <a:spcBef>
                <a:spcPct val="0"/>
              </a:spcBef>
              <a:buClr>
                <a:srgbClr val="7D82E7"/>
              </a:buClr>
              <a:buFont typeface="Arial" pitchFamily="34" charset="0"/>
              <a:buChar char="•"/>
            </a:pPr>
            <a:r>
              <a:rPr lang="en-US" sz="1600" dirty="0" smtClean="0">
                <a:latin typeface="Helvetica Neue"/>
                <a:cs typeface="Helvetica Neue"/>
              </a:rPr>
              <a:t>Produce radio polarization light curves</a:t>
            </a:r>
            <a:endParaRPr lang="en-US" sz="1200" dirty="0">
              <a:latin typeface="Helvetica Neue"/>
              <a:cs typeface="Helvetica Neue"/>
            </a:endParaRPr>
          </a:p>
        </p:txBody>
      </p:sp>
      <p:graphicFrame>
        <p:nvGraphicFramePr>
          <p:cNvPr id="4" name="Table 3"/>
          <p:cNvGraphicFramePr>
            <a:graphicFrameLocks noGrp="1"/>
          </p:cNvGraphicFramePr>
          <p:nvPr>
            <p:extLst>
              <p:ext uri="{D42A27DB-BD31-4B8C-83A1-F6EECF244321}">
                <p14:modId xmlns:p14="http://schemas.microsoft.com/office/powerpoint/2010/main" val="4041530455"/>
              </p:ext>
            </p:extLst>
          </p:nvPr>
        </p:nvGraphicFramePr>
        <p:xfrm>
          <a:off x="1979712" y="2636912"/>
          <a:ext cx="5760639" cy="2317750"/>
        </p:xfrm>
        <a:graphic>
          <a:graphicData uri="http://schemas.openxmlformats.org/drawingml/2006/table">
            <a:tbl>
              <a:tblPr>
                <a:tableStyleId>{5C22544A-7EE6-4342-B048-85BDC9FD1C3A}</a:tableStyleId>
              </a:tblPr>
              <a:tblGrid>
                <a:gridCol w="792088"/>
                <a:gridCol w="792088"/>
                <a:gridCol w="648072"/>
                <a:gridCol w="570226"/>
                <a:gridCol w="725918"/>
                <a:gridCol w="800086"/>
                <a:gridCol w="505469"/>
                <a:gridCol w="926692"/>
              </a:tblGrid>
              <a:tr h="211999">
                <a:tc rowSpan="2">
                  <a:txBody>
                    <a:bodyPr/>
                    <a:lstStyle/>
                    <a:p>
                      <a:pPr algn="ctr">
                        <a:spcAft>
                          <a:spcPts val="0"/>
                        </a:spcAft>
                      </a:pPr>
                      <a:r>
                        <a:rPr lang="en-US" sz="1200" b="1" kern="1200" dirty="0">
                          <a:solidFill>
                            <a:schemeClr val="tx1"/>
                          </a:solidFill>
                          <a:latin typeface="Helvetica Neue"/>
                          <a:ea typeface="+mn-ea"/>
                          <a:cs typeface="Helvetica Neue"/>
                        </a:rPr>
                        <a:t>Source</a:t>
                      </a:r>
                      <a:endParaRPr lang="de-DE" sz="1200" b="1" kern="1200" dirty="0">
                        <a:solidFill>
                          <a:schemeClr val="tx1"/>
                        </a:solidFill>
                        <a:latin typeface="Helvetica Neue"/>
                        <a:ea typeface="+mn-ea"/>
                        <a:cs typeface="Helvetica Neue"/>
                      </a:endParaRPr>
                    </a:p>
                  </a:txBody>
                  <a:tcPr marL="34925" marR="34925" marT="34925" marB="3492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spcAft>
                          <a:spcPts val="0"/>
                        </a:spcAft>
                      </a:pPr>
                      <a:r>
                        <a:rPr lang="de-DE" sz="1200" b="1" kern="1200" dirty="0" smtClean="0">
                          <a:solidFill>
                            <a:schemeClr val="tx1"/>
                          </a:solidFill>
                          <a:latin typeface="Helvetica Neue"/>
                          <a:ea typeface="+mn-ea"/>
                          <a:cs typeface="Helvetica Neue"/>
                        </a:rPr>
                        <a:t>Note</a:t>
                      </a:r>
                      <a:endParaRPr lang="de-DE" sz="1200" b="1" kern="1200" dirty="0">
                        <a:solidFill>
                          <a:schemeClr val="tx1"/>
                        </a:solidFill>
                        <a:latin typeface="Helvetica Neue"/>
                        <a:ea typeface="+mn-ea"/>
                        <a:cs typeface="Helvetica Neue"/>
                      </a:endParaRPr>
                    </a:p>
                  </a:txBody>
                  <a:tcPr marL="34925" marR="34925" marT="34925" marB="3492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spcAft>
                          <a:spcPts val="0"/>
                        </a:spcAft>
                      </a:pPr>
                      <a:r>
                        <a:rPr lang="en-US" sz="1200" b="1" kern="1200" dirty="0">
                          <a:solidFill>
                            <a:schemeClr val="tx1"/>
                          </a:solidFill>
                          <a:latin typeface="Helvetica Neue"/>
                          <a:ea typeface="+mn-ea"/>
                          <a:cs typeface="Helvetica Neue"/>
                        </a:rPr>
                        <a:t>LP (%)</a:t>
                      </a:r>
                      <a:endParaRPr lang="de-DE" sz="1200" b="1" kern="1200" dirty="0">
                        <a:solidFill>
                          <a:schemeClr val="tx1"/>
                        </a:solidFill>
                        <a:latin typeface="Helvetica Neue"/>
                        <a:ea typeface="+mn-ea"/>
                        <a:cs typeface="Helvetica Neue"/>
                      </a:endParaRPr>
                    </a:p>
                  </a:txBody>
                  <a:tcPr marL="34925" marR="34925" marT="34925" marB="3492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de-DE"/>
                    </a:p>
                  </a:txBody>
                  <a:tcPr/>
                </a:tc>
                <a:tc hMerge="1">
                  <a:txBody>
                    <a:bodyPr/>
                    <a:lstStyle/>
                    <a:p>
                      <a:pPr algn="ctr">
                        <a:spcAft>
                          <a:spcPts val="0"/>
                        </a:spcAft>
                      </a:pPr>
                      <a:endParaRPr lang="de-DE" sz="1200" b="1" kern="1200" dirty="0">
                        <a:solidFill>
                          <a:schemeClr val="tx1"/>
                        </a:solidFill>
                        <a:latin typeface="Helvetica Neue"/>
                        <a:ea typeface="+mn-ea"/>
                        <a:cs typeface="Helvetica Neue"/>
                      </a:endParaRPr>
                    </a:p>
                  </a:txBody>
                  <a:tcPr marL="34925" marR="34925" marT="34925" marB="349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spcAft>
                          <a:spcPts val="0"/>
                        </a:spcAft>
                      </a:pPr>
                      <a:r>
                        <a:rPr lang="en-US" sz="1200" b="1" kern="1200" dirty="0">
                          <a:solidFill>
                            <a:schemeClr val="tx1"/>
                          </a:solidFill>
                          <a:latin typeface="Helvetica Neue"/>
                          <a:ea typeface="+mn-ea"/>
                          <a:cs typeface="Helvetica Neue"/>
                        </a:rPr>
                        <a:t>CP (%)</a:t>
                      </a:r>
                      <a:endParaRPr lang="de-DE" sz="1200" b="1" kern="1200" dirty="0">
                        <a:solidFill>
                          <a:schemeClr val="tx1"/>
                        </a:solidFill>
                        <a:latin typeface="Helvetica Neue"/>
                        <a:ea typeface="+mn-ea"/>
                        <a:cs typeface="Helvetica Neue"/>
                      </a:endParaRPr>
                    </a:p>
                  </a:txBody>
                  <a:tcPr marL="34925" marR="34925" marT="34925" marB="3492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de-DE"/>
                    </a:p>
                  </a:txBody>
                  <a:tcPr/>
                </a:tc>
                <a:tc hMerge="1">
                  <a:txBody>
                    <a:bodyPr/>
                    <a:lstStyle/>
                    <a:p>
                      <a:pPr algn="ctr">
                        <a:spcAft>
                          <a:spcPts val="0"/>
                        </a:spcAft>
                      </a:pPr>
                      <a:endParaRPr lang="de-DE" sz="1200" b="1" kern="1200" dirty="0">
                        <a:solidFill>
                          <a:schemeClr val="tx1"/>
                        </a:solidFill>
                        <a:latin typeface="Helvetica Neue"/>
                        <a:ea typeface="+mn-ea"/>
                        <a:cs typeface="Helvetica Neue"/>
                      </a:endParaRPr>
                    </a:p>
                  </a:txBody>
                  <a:tcPr marL="34925" marR="34925" marT="34925" marB="349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1999">
                <a:tc vMerge="1">
                  <a:txBody>
                    <a:bodyPr/>
                    <a:lstStyle/>
                    <a:p>
                      <a:endParaRPr lang="de-DE"/>
                    </a:p>
                  </a:txBody>
                  <a:tcPr/>
                </a:tc>
                <a:tc vMerge="1">
                  <a:txBody>
                    <a:bodyPr/>
                    <a:lstStyle/>
                    <a:p>
                      <a:endParaRPr lang="el-GR"/>
                    </a:p>
                  </a:txBody>
                  <a:tcPr/>
                </a:tc>
                <a:tc>
                  <a:txBody>
                    <a:bodyPr/>
                    <a:lstStyle/>
                    <a:p>
                      <a:pPr algn="ctr">
                        <a:spcAft>
                          <a:spcPts val="0"/>
                        </a:spcAft>
                      </a:pPr>
                      <a:r>
                        <a:rPr lang="en-US" sz="1200" b="1" kern="1200" dirty="0">
                          <a:solidFill>
                            <a:schemeClr val="tx1"/>
                          </a:solidFill>
                          <a:latin typeface="Helvetica Neue"/>
                          <a:ea typeface="+mn-ea"/>
                          <a:cs typeface="Helvetica Neue"/>
                        </a:rPr>
                        <a:t>Before</a:t>
                      </a:r>
                      <a:endParaRPr lang="de-DE" sz="1200" b="1" kern="1200" dirty="0">
                        <a:solidFill>
                          <a:schemeClr val="tx1"/>
                        </a:solidFill>
                        <a:latin typeface="Helvetica Neue"/>
                        <a:ea typeface="+mn-ea"/>
                        <a:cs typeface="Helvetica Neue"/>
                      </a:endParaRPr>
                    </a:p>
                  </a:txBody>
                  <a:tcPr marL="34925" marR="34925" marT="34925" marB="3492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200" b="1" kern="1200" dirty="0">
                          <a:solidFill>
                            <a:schemeClr val="tx1"/>
                          </a:solidFill>
                          <a:latin typeface="Helvetica Neue"/>
                          <a:ea typeface="+mn-ea"/>
                          <a:cs typeface="Helvetica Neue"/>
                        </a:rPr>
                        <a:t>After</a:t>
                      </a:r>
                      <a:endParaRPr lang="de-DE" sz="1200" b="1" kern="1200" dirty="0">
                        <a:solidFill>
                          <a:schemeClr val="tx1"/>
                        </a:solidFill>
                        <a:latin typeface="Helvetica Neue"/>
                        <a:ea typeface="+mn-ea"/>
                        <a:cs typeface="Helvetica Neue"/>
                      </a:endParaRPr>
                    </a:p>
                  </a:txBody>
                  <a:tcPr marL="34925" marR="34925" marT="34925" marB="3492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de-DE" sz="1200" b="1" kern="1200" dirty="0" smtClean="0">
                          <a:solidFill>
                            <a:schemeClr val="tx1"/>
                          </a:solidFill>
                          <a:latin typeface="Helvetica Neue"/>
                          <a:ea typeface="+mn-ea"/>
                          <a:cs typeface="Helvetica Neue"/>
                        </a:rPr>
                        <a:t>Archival</a:t>
                      </a:r>
                      <a:endParaRPr lang="de-DE" sz="1200" b="1" kern="1200" dirty="0">
                        <a:solidFill>
                          <a:schemeClr val="tx1"/>
                        </a:solidFill>
                        <a:latin typeface="Helvetica Neue"/>
                        <a:ea typeface="+mn-ea"/>
                        <a:cs typeface="Helvetica Neue"/>
                      </a:endParaRPr>
                    </a:p>
                  </a:txBody>
                  <a:tcPr marL="34925" marR="34925" marT="34925" marB="3492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200" b="1" kern="1200" dirty="0">
                          <a:solidFill>
                            <a:schemeClr val="tx1"/>
                          </a:solidFill>
                          <a:latin typeface="Helvetica Neue"/>
                          <a:ea typeface="+mn-ea"/>
                          <a:cs typeface="Helvetica Neue"/>
                        </a:rPr>
                        <a:t>Before</a:t>
                      </a:r>
                      <a:endParaRPr lang="de-DE" sz="1200" b="1" kern="1200" dirty="0">
                        <a:solidFill>
                          <a:schemeClr val="tx1"/>
                        </a:solidFill>
                        <a:latin typeface="Helvetica Neue"/>
                        <a:ea typeface="+mn-ea"/>
                        <a:cs typeface="Helvetica Neue"/>
                      </a:endParaRPr>
                    </a:p>
                  </a:txBody>
                  <a:tcPr marL="34925" marR="34925" marT="34925" marB="3492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200" b="1" kern="1200" dirty="0">
                          <a:solidFill>
                            <a:schemeClr val="tx1"/>
                          </a:solidFill>
                          <a:latin typeface="Helvetica Neue"/>
                          <a:ea typeface="+mn-ea"/>
                          <a:cs typeface="Helvetica Neue"/>
                        </a:rPr>
                        <a:t>After</a:t>
                      </a:r>
                      <a:endParaRPr lang="de-DE" sz="1200" b="1" kern="1200" dirty="0">
                        <a:solidFill>
                          <a:schemeClr val="tx1"/>
                        </a:solidFill>
                        <a:latin typeface="Helvetica Neue"/>
                        <a:ea typeface="+mn-ea"/>
                        <a:cs typeface="Helvetica Neue"/>
                      </a:endParaRPr>
                    </a:p>
                  </a:txBody>
                  <a:tcPr marL="34925" marR="34925" marT="34925" marB="3492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de-DE" sz="1200" b="1" kern="1200" dirty="0" smtClean="0">
                          <a:solidFill>
                            <a:schemeClr val="tx1"/>
                          </a:solidFill>
                          <a:latin typeface="Helvetica Neue"/>
                          <a:ea typeface="+mn-ea"/>
                          <a:cs typeface="Helvetica Neue"/>
                        </a:rPr>
                        <a:t>Archival</a:t>
                      </a:r>
                      <a:endParaRPr lang="de-DE" sz="1200" b="1" kern="1200" dirty="0">
                        <a:solidFill>
                          <a:schemeClr val="tx1"/>
                        </a:solidFill>
                        <a:latin typeface="Helvetica Neue"/>
                        <a:ea typeface="+mn-ea"/>
                        <a:cs typeface="Helvetica Neue"/>
                      </a:endParaRPr>
                    </a:p>
                  </a:txBody>
                  <a:tcPr marL="34925" marR="34925" marT="34925" marB="3492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1999">
                <a:tc>
                  <a:txBody>
                    <a:bodyPr/>
                    <a:lstStyle/>
                    <a:p>
                      <a:pPr algn="l">
                        <a:spcAft>
                          <a:spcPts val="0"/>
                        </a:spcAft>
                      </a:pPr>
                      <a:r>
                        <a:rPr lang="en-US" sz="1200" b="1" kern="1200" dirty="0" smtClean="0">
                          <a:solidFill>
                            <a:schemeClr val="bg1"/>
                          </a:solidFill>
                          <a:latin typeface="Helvetica Neue"/>
                          <a:ea typeface="+mn-ea"/>
                          <a:cs typeface="Helvetica Neue"/>
                        </a:rPr>
                        <a:t>3C286</a:t>
                      </a:r>
                      <a:endParaRPr lang="de-DE" sz="1200" b="1" kern="1200" dirty="0">
                        <a:solidFill>
                          <a:schemeClr val="bg1"/>
                        </a:solidFill>
                        <a:latin typeface="Helvetica Neue"/>
                        <a:ea typeface="+mn-ea"/>
                        <a:cs typeface="Helvetica Neue"/>
                      </a:endParaRPr>
                    </a:p>
                  </a:txBody>
                  <a:tcPr marL="34925" marR="34925" marT="34925" marB="3492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spcAft>
                          <a:spcPts val="0"/>
                        </a:spcAft>
                      </a:pPr>
                      <a:r>
                        <a:rPr lang="de-DE" sz="1200" b="0" kern="1200" dirty="0" smtClean="0">
                          <a:solidFill>
                            <a:schemeClr val="bg1"/>
                          </a:solidFill>
                          <a:latin typeface="Helvetica Neue"/>
                          <a:ea typeface="+mn-ea"/>
                          <a:cs typeface="Helvetica Neue"/>
                        </a:rPr>
                        <a:t>Calibrator</a:t>
                      </a:r>
                      <a:endParaRPr lang="de-DE" sz="1200" b="0" kern="1200" dirty="0">
                        <a:solidFill>
                          <a:schemeClr val="bg1"/>
                        </a:solidFill>
                        <a:latin typeface="Helvetica Neue"/>
                        <a:ea typeface="+mn-ea"/>
                        <a:cs typeface="Helvetica Neue"/>
                      </a:endParaRPr>
                    </a:p>
                  </a:txBody>
                  <a:tcPr marL="34925" marR="34925" marT="34925" marB="3492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spcAft>
                          <a:spcPts val="0"/>
                        </a:spcAft>
                      </a:pPr>
                      <a:r>
                        <a:rPr lang="en-US" sz="1200" kern="1200" dirty="0">
                          <a:solidFill>
                            <a:schemeClr val="bg1"/>
                          </a:solidFill>
                          <a:latin typeface="Helvetica Neue"/>
                          <a:ea typeface="+mn-ea"/>
                          <a:cs typeface="Helvetica Neue"/>
                        </a:rPr>
                        <a:t>10.55</a:t>
                      </a:r>
                      <a:endParaRPr lang="de-DE" sz="1200" kern="1200" dirty="0">
                        <a:solidFill>
                          <a:schemeClr val="bg1"/>
                        </a:solidFill>
                        <a:latin typeface="Helvetica Neue"/>
                        <a:ea typeface="+mn-ea"/>
                        <a:cs typeface="Helvetica Neue"/>
                      </a:endParaRPr>
                    </a:p>
                  </a:txBody>
                  <a:tcPr marL="34925" marR="34925" marT="34925" marB="3492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spcAft>
                          <a:spcPts val="0"/>
                        </a:spcAft>
                      </a:pPr>
                      <a:r>
                        <a:rPr lang="en-US" sz="1200" kern="1200" dirty="0">
                          <a:solidFill>
                            <a:schemeClr val="bg1"/>
                          </a:solidFill>
                          <a:latin typeface="Helvetica Neue"/>
                          <a:ea typeface="+mn-ea"/>
                          <a:cs typeface="Helvetica Neue"/>
                        </a:rPr>
                        <a:t>10.81</a:t>
                      </a:r>
                      <a:endParaRPr lang="de-DE" sz="1200" kern="1200" dirty="0">
                        <a:solidFill>
                          <a:schemeClr val="bg1"/>
                        </a:solidFill>
                        <a:latin typeface="Helvetica Neue"/>
                        <a:ea typeface="+mn-ea"/>
                        <a:cs typeface="Helvetica Neue"/>
                      </a:endParaRPr>
                    </a:p>
                  </a:txBody>
                  <a:tcPr marL="34925" marR="34925" marT="34925" marB="3492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100000" b="100000"/>
                      </a:path>
                      <a:tileRect t="-100000" r="-100000"/>
                    </a:gradFill>
                  </a:tcPr>
                </a:tc>
                <a:tc>
                  <a:txBody>
                    <a:bodyPr/>
                    <a:lstStyle/>
                    <a:p>
                      <a:pPr algn="ctr">
                        <a:spcAft>
                          <a:spcPts val="0"/>
                        </a:spcAft>
                      </a:pPr>
                      <a:r>
                        <a:rPr lang="de-DE" sz="1200" kern="1200" dirty="0" smtClean="0">
                          <a:solidFill>
                            <a:schemeClr val="bg1"/>
                          </a:solidFill>
                          <a:latin typeface="Helvetica Neue"/>
                          <a:ea typeface="+mn-ea"/>
                          <a:cs typeface="Helvetica Neue"/>
                        </a:rPr>
                        <a:t>11.00</a:t>
                      </a:r>
                      <a:endParaRPr lang="de-DE" sz="1200" kern="1200" dirty="0">
                        <a:solidFill>
                          <a:schemeClr val="bg1"/>
                        </a:solidFill>
                        <a:latin typeface="Helvetica Neue"/>
                        <a:ea typeface="+mn-ea"/>
                        <a:cs typeface="Helvetica Neue"/>
                      </a:endParaRPr>
                    </a:p>
                  </a:txBody>
                  <a:tcPr marL="34925" marR="34925" marT="34925" marB="3492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100000" b="100000"/>
                      </a:path>
                      <a:tileRect t="-100000" r="-100000"/>
                    </a:gradFill>
                  </a:tcPr>
                </a:tc>
                <a:tc>
                  <a:txBody>
                    <a:bodyPr/>
                    <a:lstStyle/>
                    <a:p>
                      <a:pPr algn="ctr">
                        <a:spcAft>
                          <a:spcPts val="0"/>
                        </a:spcAft>
                      </a:pPr>
                      <a:r>
                        <a:rPr lang="en-US" sz="1200" kern="1200" dirty="0">
                          <a:solidFill>
                            <a:schemeClr val="bg1"/>
                          </a:solidFill>
                          <a:latin typeface="Helvetica Neue"/>
                          <a:ea typeface="+mn-ea"/>
                          <a:cs typeface="Helvetica Neue"/>
                        </a:rPr>
                        <a:t>-0.33</a:t>
                      </a:r>
                      <a:endParaRPr lang="de-DE" sz="1200" kern="1200" dirty="0">
                        <a:solidFill>
                          <a:schemeClr val="bg1"/>
                        </a:solidFill>
                        <a:latin typeface="Helvetica Neue"/>
                        <a:ea typeface="+mn-ea"/>
                        <a:cs typeface="Helvetica Neue"/>
                      </a:endParaRPr>
                    </a:p>
                  </a:txBody>
                  <a:tcPr marL="34925" marR="34925" marT="34925" marB="3492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spcAft>
                          <a:spcPts val="0"/>
                        </a:spcAft>
                      </a:pPr>
                      <a:r>
                        <a:rPr lang="en-US" sz="1200" kern="1200" dirty="0">
                          <a:solidFill>
                            <a:schemeClr val="bg1"/>
                          </a:solidFill>
                          <a:latin typeface="Helvetica Neue"/>
                          <a:ea typeface="+mn-ea"/>
                          <a:cs typeface="Helvetica Neue"/>
                        </a:rPr>
                        <a:t>0.01</a:t>
                      </a:r>
                      <a:endParaRPr lang="de-DE" sz="1200" kern="1200" dirty="0">
                        <a:solidFill>
                          <a:schemeClr val="bg1"/>
                        </a:solidFill>
                        <a:latin typeface="Helvetica Neue"/>
                        <a:ea typeface="+mn-ea"/>
                        <a:cs typeface="Helvetica Neue"/>
                      </a:endParaRPr>
                    </a:p>
                  </a:txBody>
                  <a:tcPr marL="34925" marR="34925" marT="34925" marB="3492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tcPr>
                </a:tc>
                <a:tc>
                  <a:txBody>
                    <a:bodyPr/>
                    <a:lstStyle/>
                    <a:p>
                      <a:pPr algn="ctr">
                        <a:spcAft>
                          <a:spcPts val="0"/>
                        </a:spcAft>
                      </a:pPr>
                      <a:r>
                        <a:rPr lang="de-DE" sz="1200" kern="1200" dirty="0" smtClean="0">
                          <a:solidFill>
                            <a:schemeClr val="bg1"/>
                          </a:solidFill>
                          <a:latin typeface="Helvetica Neue"/>
                          <a:ea typeface="+mn-ea"/>
                          <a:cs typeface="Helvetica Neue"/>
                        </a:rPr>
                        <a:t>0.00</a:t>
                      </a:r>
                      <a:endParaRPr lang="de-DE" sz="1200" kern="1200" dirty="0">
                        <a:solidFill>
                          <a:schemeClr val="bg1"/>
                        </a:solidFill>
                        <a:latin typeface="Helvetica Neue"/>
                        <a:ea typeface="+mn-ea"/>
                        <a:cs typeface="Helvetica Neue"/>
                      </a:endParaRPr>
                    </a:p>
                  </a:txBody>
                  <a:tcPr marL="34925" marR="34925" marT="34925" marB="3492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tcPr>
                </a:tc>
              </a:tr>
              <a:tr h="365406">
                <a:tc>
                  <a:txBody>
                    <a:bodyPr/>
                    <a:lstStyle/>
                    <a:p>
                      <a:pPr algn="l">
                        <a:spcAft>
                          <a:spcPts val="0"/>
                        </a:spcAft>
                      </a:pPr>
                      <a:r>
                        <a:rPr lang="en-US" sz="1200" b="1" kern="1200" dirty="0" smtClean="0">
                          <a:solidFill>
                            <a:schemeClr val="bg1"/>
                          </a:solidFill>
                          <a:latin typeface="Helvetica Neue"/>
                          <a:ea typeface="+mn-ea"/>
                          <a:cs typeface="Helvetica Neue"/>
                        </a:rPr>
                        <a:t>3C48</a:t>
                      </a:r>
                      <a:endParaRPr lang="de-DE" sz="1200" b="1" kern="1200" dirty="0">
                        <a:solidFill>
                          <a:schemeClr val="bg1"/>
                        </a:solidFill>
                        <a:latin typeface="Helvetica Neue"/>
                        <a:ea typeface="+mn-ea"/>
                        <a:cs typeface="Helvetica Neue"/>
                      </a:endParaRPr>
                    </a:p>
                  </a:txBody>
                  <a:tcPr marL="34925" marR="34925" marT="34925" marB="3492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spcAft>
                          <a:spcPts val="0"/>
                        </a:spcAft>
                      </a:pPr>
                      <a:r>
                        <a:rPr lang="de-DE" sz="1200" b="0" kern="1200" dirty="0" smtClean="0">
                          <a:solidFill>
                            <a:schemeClr val="bg1"/>
                          </a:solidFill>
                          <a:latin typeface="Helvetica Neue"/>
                          <a:ea typeface="+mn-ea"/>
                          <a:cs typeface="Helvetica Neue"/>
                        </a:rPr>
                        <a:t>Calibrator</a:t>
                      </a:r>
                    </a:p>
                    <a:p>
                      <a:pPr algn="ctr">
                        <a:spcAft>
                          <a:spcPts val="0"/>
                        </a:spcAft>
                      </a:pPr>
                      <a:endParaRPr lang="de-DE" sz="1200" b="0" kern="1200" dirty="0">
                        <a:solidFill>
                          <a:schemeClr val="bg1"/>
                        </a:solidFill>
                        <a:latin typeface="Helvetica Neue"/>
                        <a:ea typeface="+mn-ea"/>
                        <a:cs typeface="Helvetica Neue"/>
                      </a:endParaRPr>
                    </a:p>
                  </a:txBody>
                  <a:tcPr marL="34925" marR="34925" marT="34925" marB="3492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spcAft>
                          <a:spcPts val="0"/>
                        </a:spcAft>
                      </a:pPr>
                      <a:r>
                        <a:rPr lang="en-US" sz="1200" kern="1200" dirty="0">
                          <a:solidFill>
                            <a:schemeClr val="bg1"/>
                          </a:solidFill>
                          <a:latin typeface="Helvetica Neue"/>
                          <a:ea typeface="+mn-ea"/>
                          <a:cs typeface="Helvetica Neue"/>
                        </a:rPr>
                        <a:t>3.79</a:t>
                      </a:r>
                      <a:endParaRPr lang="de-DE" sz="1200" kern="1200" dirty="0">
                        <a:solidFill>
                          <a:schemeClr val="bg1"/>
                        </a:solidFill>
                        <a:latin typeface="Helvetica Neue"/>
                        <a:ea typeface="+mn-ea"/>
                        <a:cs typeface="Helvetica Neue"/>
                      </a:endParaRPr>
                    </a:p>
                  </a:txBody>
                  <a:tcPr marL="34925" marR="34925" marT="34925" marB="3492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spcAft>
                          <a:spcPts val="0"/>
                        </a:spcAft>
                      </a:pPr>
                      <a:r>
                        <a:rPr lang="en-US" sz="1200" kern="1200" dirty="0">
                          <a:solidFill>
                            <a:schemeClr val="bg1"/>
                          </a:solidFill>
                          <a:latin typeface="Helvetica Neue"/>
                          <a:ea typeface="+mn-ea"/>
                          <a:cs typeface="Helvetica Neue"/>
                        </a:rPr>
                        <a:t>4.77</a:t>
                      </a:r>
                      <a:endParaRPr lang="de-DE" sz="1200" kern="1200" dirty="0">
                        <a:solidFill>
                          <a:schemeClr val="bg1"/>
                        </a:solidFill>
                        <a:latin typeface="Helvetica Neue"/>
                        <a:ea typeface="+mn-ea"/>
                        <a:cs typeface="Helvetica Neue"/>
                      </a:endParaRPr>
                    </a:p>
                  </a:txBody>
                  <a:tcPr marL="34925" marR="34925" marT="34925" marB="3492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100000" b="100000"/>
                      </a:path>
                      <a:tileRect t="-100000" r="-100000"/>
                    </a:gradFill>
                  </a:tcPr>
                </a:tc>
                <a:tc>
                  <a:txBody>
                    <a:bodyPr/>
                    <a:lstStyle/>
                    <a:p>
                      <a:pPr algn="ctr">
                        <a:spcAft>
                          <a:spcPts val="0"/>
                        </a:spcAft>
                      </a:pPr>
                      <a:r>
                        <a:rPr lang="de-DE" sz="1200" kern="1200" dirty="0" smtClean="0">
                          <a:solidFill>
                            <a:schemeClr val="bg1"/>
                          </a:solidFill>
                          <a:latin typeface="Helvetica Neue"/>
                          <a:ea typeface="+mn-ea"/>
                          <a:cs typeface="Helvetica Neue"/>
                        </a:rPr>
                        <a:t>4.20</a:t>
                      </a:r>
                      <a:endParaRPr lang="de-DE" sz="1200" kern="1200" dirty="0">
                        <a:solidFill>
                          <a:schemeClr val="bg1"/>
                        </a:solidFill>
                        <a:latin typeface="Helvetica Neue"/>
                        <a:ea typeface="+mn-ea"/>
                        <a:cs typeface="Helvetica Neue"/>
                      </a:endParaRPr>
                    </a:p>
                  </a:txBody>
                  <a:tcPr marL="34925" marR="34925" marT="34925" marB="3492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100000" b="100000"/>
                      </a:path>
                      <a:tileRect t="-100000" r="-100000"/>
                    </a:gradFill>
                  </a:tcPr>
                </a:tc>
                <a:tc>
                  <a:txBody>
                    <a:bodyPr/>
                    <a:lstStyle/>
                    <a:p>
                      <a:pPr algn="ctr">
                        <a:spcAft>
                          <a:spcPts val="0"/>
                        </a:spcAft>
                      </a:pPr>
                      <a:r>
                        <a:rPr lang="en-US" sz="1200" kern="1200" dirty="0">
                          <a:solidFill>
                            <a:schemeClr val="bg1"/>
                          </a:solidFill>
                          <a:latin typeface="Helvetica Neue"/>
                          <a:ea typeface="+mn-ea"/>
                          <a:cs typeface="Helvetica Neue"/>
                        </a:rPr>
                        <a:t>-0.06</a:t>
                      </a:r>
                      <a:endParaRPr lang="de-DE" sz="1200" kern="1200" dirty="0">
                        <a:solidFill>
                          <a:schemeClr val="bg1"/>
                        </a:solidFill>
                        <a:latin typeface="Helvetica Neue"/>
                        <a:ea typeface="+mn-ea"/>
                        <a:cs typeface="Helvetica Neue"/>
                      </a:endParaRPr>
                    </a:p>
                  </a:txBody>
                  <a:tcPr marL="34925" marR="34925" marT="34925" marB="3492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spcAft>
                          <a:spcPts val="0"/>
                        </a:spcAft>
                      </a:pPr>
                      <a:r>
                        <a:rPr lang="en-US" sz="1200" kern="1200" dirty="0">
                          <a:solidFill>
                            <a:schemeClr val="bg1"/>
                          </a:solidFill>
                          <a:latin typeface="Helvetica Neue"/>
                          <a:ea typeface="+mn-ea"/>
                          <a:cs typeface="Helvetica Neue"/>
                        </a:rPr>
                        <a:t>0.34</a:t>
                      </a:r>
                      <a:endParaRPr lang="de-DE" sz="1200" kern="1200" dirty="0">
                        <a:solidFill>
                          <a:schemeClr val="bg1"/>
                        </a:solidFill>
                        <a:latin typeface="Helvetica Neue"/>
                        <a:ea typeface="+mn-ea"/>
                        <a:cs typeface="Helvetica Neue"/>
                      </a:endParaRPr>
                    </a:p>
                  </a:txBody>
                  <a:tcPr marL="34925" marR="34925" marT="34925" marB="3492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spcAft>
                          <a:spcPts val="0"/>
                        </a:spcAft>
                      </a:pPr>
                      <a:r>
                        <a:rPr lang="de-DE" sz="1200" kern="1200" dirty="0" smtClean="0">
                          <a:solidFill>
                            <a:schemeClr val="bg1"/>
                          </a:solidFill>
                          <a:latin typeface="Helvetica Neue"/>
                          <a:ea typeface="+mn-ea"/>
                          <a:cs typeface="Helvetica Neue"/>
                        </a:rPr>
                        <a:t>0.00</a:t>
                      </a:r>
                      <a:endParaRPr lang="de-DE" sz="1200" kern="1200" dirty="0">
                        <a:solidFill>
                          <a:schemeClr val="bg1"/>
                        </a:solidFill>
                        <a:latin typeface="Helvetica Neue"/>
                        <a:ea typeface="+mn-ea"/>
                        <a:cs typeface="Helvetica Neue"/>
                      </a:endParaRPr>
                    </a:p>
                  </a:txBody>
                  <a:tcPr marL="34925" marR="34925" marT="34925" marB="3492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65406">
                <a:tc>
                  <a:txBody>
                    <a:bodyPr/>
                    <a:lstStyle/>
                    <a:p>
                      <a:pPr algn="l">
                        <a:spcAft>
                          <a:spcPts val="0"/>
                        </a:spcAft>
                      </a:pPr>
                      <a:r>
                        <a:rPr lang="en-US" sz="1200" b="1" kern="1200" dirty="0" smtClean="0">
                          <a:solidFill>
                            <a:schemeClr val="bg1"/>
                          </a:solidFill>
                          <a:latin typeface="Helvetica Neue"/>
                          <a:ea typeface="+mn-ea"/>
                          <a:cs typeface="Helvetica Neue"/>
                        </a:rPr>
                        <a:t>3C84</a:t>
                      </a:r>
                      <a:endParaRPr lang="de-DE" sz="1200" b="1" kern="1200" dirty="0">
                        <a:solidFill>
                          <a:schemeClr val="bg1"/>
                        </a:solidFill>
                        <a:latin typeface="Helvetica Neue"/>
                        <a:ea typeface="+mn-ea"/>
                        <a:cs typeface="Helvetica Neue"/>
                      </a:endParaRPr>
                    </a:p>
                  </a:txBody>
                  <a:tcPr marL="34925" marR="34925" marT="34925" marB="3492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spcAft>
                          <a:spcPts val="0"/>
                        </a:spcAft>
                      </a:pPr>
                      <a:r>
                        <a:rPr lang="de-DE" sz="1200" b="0" kern="1200" dirty="0" smtClean="0">
                          <a:solidFill>
                            <a:schemeClr val="bg1"/>
                          </a:solidFill>
                          <a:latin typeface="Helvetica Neue"/>
                          <a:ea typeface="+mn-ea"/>
                          <a:cs typeface="Helvetica Neue"/>
                        </a:rPr>
                        <a:t>Calibrator</a:t>
                      </a:r>
                    </a:p>
                    <a:p>
                      <a:pPr algn="ctr">
                        <a:spcAft>
                          <a:spcPts val="0"/>
                        </a:spcAft>
                      </a:pPr>
                      <a:endParaRPr lang="de-DE" sz="1200" b="0" kern="1200" dirty="0">
                        <a:solidFill>
                          <a:schemeClr val="bg1"/>
                        </a:solidFill>
                        <a:latin typeface="Helvetica Neue"/>
                        <a:ea typeface="+mn-ea"/>
                        <a:cs typeface="Helvetica Neue"/>
                      </a:endParaRPr>
                    </a:p>
                  </a:txBody>
                  <a:tcPr marL="34925" marR="34925" marT="34925" marB="3492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spcAft>
                          <a:spcPts val="0"/>
                        </a:spcAft>
                      </a:pPr>
                      <a:r>
                        <a:rPr lang="en-US" sz="1200" kern="1200" dirty="0">
                          <a:solidFill>
                            <a:schemeClr val="bg1"/>
                          </a:solidFill>
                          <a:latin typeface="Helvetica Neue"/>
                          <a:ea typeface="+mn-ea"/>
                          <a:cs typeface="Helvetica Neue"/>
                        </a:rPr>
                        <a:t>0.41</a:t>
                      </a:r>
                      <a:endParaRPr lang="de-DE" sz="1200" kern="1200" dirty="0">
                        <a:solidFill>
                          <a:schemeClr val="bg1"/>
                        </a:solidFill>
                        <a:latin typeface="Helvetica Neue"/>
                        <a:ea typeface="+mn-ea"/>
                        <a:cs typeface="Helvetica Neue"/>
                      </a:endParaRPr>
                    </a:p>
                  </a:txBody>
                  <a:tcPr marL="34925" marR="34925" marT="34925" marB="3492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spcAft>
                          <a:spcPts val="0"/>
                        </a:spcAft>
                      </a:pPr>
                      <a:r>
                        <a:rPr lang="en-US" sz="1200" kern="1200" dirty="0">
                          <a:solidFill>
                            <a:schemeClr val="bg1"/>
                          </a:solidFill>
                          <a:latin typeface="Helvetica Neue"/>
                          <a:ea typeface="+mn-ea"/>
                          <a:cs typeface="Helvetica Neue"/>
                        </a:rPr>
                        <a:t>0.42</a:t>
                      </a:r>
                      <a:endParaRPr lang="de-DE" sz="1200" kern="1200" dirty="0">
                        <a:solidFill>
                          <a:schemeClr val="bg1"/>
                        </a:solidFill>
                        <a:latin typeface="Helvetica Neue"/>
                        <a:ea typeface="+mn-ea"/>
                        <a:cs typeface="Helvetica Neue"/>
                      </a:endParaRPr>
                    </a:p>
                  </a:txBody>
                  <a:tcPr marL="34925" marR="34925" marT="34925" marB="3492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spcAft>
                          <a:spcPts val="0"/>
                        </a:spcAft>
                      </a:pPr>
                      <a:r>
                        <a:rPr lang="de-DE" sz="1200" kern="1200" dirty="0" smtClean="0">
                          <a:solidFill>
                            <a:schemeClr val="bg1"/>
                          </a:solidFill>
                          <a:latin typeface="Helvetica Neue"/>
                          <a:ea typeface="+mn-ea"/>
                          <a:cs typeface="Helvetica Neue"/>
                        </a:rPr>
                        <a:t>0.00</a:t>
                      </a:r>
                    </a:p>
                  </a:txBody>
                  <a:tcPr marL="34925" marR="34925" marT="34925" marB="3492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spcAft>
                          <a:spcPts val="0"/>
                        </a:spcAft>
                      </a:pPr>
                      <a:r>
                        <a:rPr lang="en-US" sz="1200" kern="1200" dirty="0">
                          <a:solidFill>
                            <a:schemeClr val="bg1"/>
                          </a:solidFill>
                          <a:latin typeface="Helvetica Neue"/>
                          <a:ea typeface="+mn-ea"/>
                          <a:cs typeface="Helvetica Neue"/>
                        </a:rPr>
                        <a:t>-0.68</a:t>
                      </a:r>
                      <a:endParaRPr lang="de-DE" sz="1200" kern="1200" dirty="0">
                        <a:solidFill>
                          <a:schemeClr val="bg1"/>
                        </a:solidFill>
                        <a:latin typeface="Helvetica Neue"/>
                        <a:ea typeface="+mn-ea"/>
                        <a:cs typeface="Helvetica Neue"/>
                      </a:endParaRPr>
                    </a:p>
                  </a:txBody>
                  <a:tcPr marL="34925" marR="34925" marT="34925" marB="3492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spcAft>
                          <a:spcPts val="0"/>
                        </a:spcAft>
                      </a:pPr>
                      <a:r>
                        <a:rPr lang="en-US" sz="1200" kern="1200" dirty="0">
                          <a:solidFill>
                            <a:schemeClr val="bg1"/>
                          </a:solidFill>
                          <a:latin typeface="Helvetica Neue"/>
                          <a:ea typeface="+mn-ea"/>
                          <a:cs typeface="Helvetica Neue"/>
                        </a:rPr>
                        <a:t>-0.54</a:t>
                      </a:r>
                      <a:endParaRPr lang="de-DE" sz="1200" kern="1200" dirty="0">
                        <a:solidFill>
                          <a:schemeClr val="bg1"/>
                        </a:solidFill>
                        <a:latin typeface="Helvetica Neue"/>
                        <a:ea typeface="+mn-ea"/>
                        <a:cs typeface="Helvetica Neue"/>
                      </a:endParaRPr>
                    </a:p>
                  </a:txBody>
                  <a:tcPr marL="34925" marR="34925" marT="34925" marB="3492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tcPr>
                </a:tc>
                <a:tc>
                  <a:txBody>
                    <a:bodyPr/>
                    <a:lstStyle/>
                    <a:p>
                      <a:pPr algn="ctr">
                        <a:spcAft>
                          <a:spcPts val="0"/>
                        </a:spcAft>
                      </a:pPr>
                      <a:r>
                        <a:rPr lang="de-DE" sz="1200" kern="1200" dirty="0" smtClean="0">
                          <a:solidFill>
                            <a:schemeClr val="bg1"/>
                          </a:solidFill>
                          <a:latin typeface="Helvetica Neue"/>
                          <a:ea typeface="+mn-ea"/>
                          <a:cs typeface="Helvetica Neue"/>
                        </a:rPr>
                        <a:t>-0.60</a:t>
                      </a:r>
                      <a:endParaRPr lang="de-DE" sz="1200" kern="1200" dirty="0">
                        <a:solidFill>
                          <a:schemeClr val="bg1"/>
                        </a:solidFill>
                        <a:latin typeface="Helvetica Neue"/>
                        <a:ea typeface="+mn-ea"/>
                        <a:cs typeface="Helvetica Neue"/>
                      </a:endParaRPr>
                    </a:p>
                  </a:txBody>
                  <a:tcPr marL="34925" marR="34925" marT="34925" marB="3492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tcPr>
                </a:tc>
              </a:tr>
              <a:tr h="211999">
                <a:tc>
                  <a:txBody>
                    <a:bodyPr/>
                    <a:lstStyle/>
                    <a:p>
                      <a:pPr algn="l">
                        <a:spcAft>
                          <a:spcPts val="0"/>
                        </a:spcAft>
                      </a:pPr>
                      <a:r>
                        <a:rPr lang="en-US" sz="1200" b="1" kern="1200" dirty="0" smtClean="0">
                          <a:solidFill>
                            <a:schemeClr val="bg1"/>
                          </a:solidFill>
                          <a:latin typeface="Helvetica Neue"/>
                          <a:ea typeface="+mn-ea"/>
                          <a:cs typeface="Helvetica Neue"/>
                        </a:rPr>
                        <a:t>3C454.3</a:t>
                      </a:r>
                      <a:endParaRPr lang="de-DE" sz="1200" b="1" kern="1200" dirty="0">
                        <a:solidFill>
                          <a:schemeClr val="bg1"/>
                        </a:solidFill>
                        <a:latin typeface="Helvetica Neue"/>
                        <a:ea typeface="+mn-ea"/>
                        <a:cs typeface="Helvetica Neue"/>
                      </a:endParaRPr>
                    </a:p>
                  </a:txBody>
                  <a:tcPr marL="34925" marR="34925" marT="34925" marB="3492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spcAft>
                          <a:spcPts val="0"/>
                        </a:spcAft>
                      </a:pPr>
                      <a:r>
                        <a:rPr lang="de-DE" sz="1200" b="0" kern="1200" dirty="0" smtClean="0">
                          <a:solidFill>
                            <a:schemeClr val="bg1"/>
                          </a:solidFill>
                          <a:latin typeface="Helvetica Neue"/>
                          <a:ea typeface="+mn-ea"/>
                          <a:cs typeface="Helvetica Neue"/>
                        </a:rPr>
                        <a:t>Target</a:t>
                      </a:r>
                      <a:endParaRPr lang="de-DE" sz="1200" b="0" kern="1200" dirty="0">
                        <a:solidFill>
                          <a:schemeClr val="bg1"/>
                        </a:solidFill>
                        <a:latin typeface="Helvetica Neue"/>
                        <a:ea typeface="+mn-ea"/>
                        <a:cs typeface="Helvetica Neue"/>
                      </a:endParaRPr>
                    </a:p>
                  </a:txBody>
                  <a:tcPr marL="34925" marR="34925" marT="34925" marB="3492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spcAft>
                          <a:spcPts val="0"/>
                        </a:spcAft>
                      </a:pPr>
                      <a:r>
                        <a:rPr lang="en-US" sz="1200" kern="1200">
                          <a:solidFill>
                            <a:schemeClr val="bg1"/>
                          </a:solidFill>
                          <a:latin typeface="Helvetica Neue"/>
                          <a:ea typeface="+mn-ea"/>
                          <a:cs typeface="Helvetica Neue"/>
                        </a:rPr>
                        <a:t>2.34</a:t>
                      </a:r>
                      <a:endParaRPr lang="de-DE" sz="1200" kern="1200">
                        <a:solidFill>
                          <a:schemeClr val="bg1"/>
                        </a:solidFill>
                        <a:latin typeface="Helvetica Neue"/>
                        <a:ea typeface="+mn-ea"/>
                        <a:cs typeface="Helvetica Neue"/>
                      </a:endParaRPr>
                    </a:p>
                  </a:txBody>
                  <a:tcPr marL="34925" marR="34925" marT="34925" marB="3492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spcAft>
                          <a:spcPts val="0"/>
                        </a:spcAft>
                      </a:pPr>
                      <a:r>
                        <a:rPr lang="en-US" sz="1200" kern="1200" dirty="0">
                          <a:solidFill>
                            <a:schemeClr val="bg1"/>
                          </a:solidFill>
                          <a:latin typeface="Helvetica Neue"/>
                          <a:ea typeface="+mn-ea"/>
                          <a:cs typeface="Helvetica Neue"/>
                        </a:rPr>
                        <a:t>2.75</a:t>
                      </a:r>
                      <a:endParaRPr lang="de-DE" sz="1200" kern="1200" dirty="0">
                        <a:solidFill>
                          <a:schemeClr val="bg1"/>
                        </a:solidFill>
                        <a:latin typeface="Helvetica Neue"/>
                        <a:ea typeface="+mn-ea"/>
                        <a:cs typeface="Helvetica Neue"/>
                      </a:endParaRPr>
                    </a:p>
                  </a:txBody>
                  <a:tcPr marL="34925" marR="34925" marT="34925" marB="3492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spcAft>
                          <a:spcPts val="0"/>
                        </a:spcAft>
                      </a:pPr>
                      <a:r>
                        <a:rPr lang="de-DE" sz="1200" kern="1200" dirty="0" smtClean="0">
                          <a:solidFill>
                            <a:schemeClr val="bg1"/>
                          </a:solidFill>
                          <a:latin typeface="Helvetica Neue"/>
                          <a:ea typeface="+mn-ea"/>
                          <a:cs typeface="Helvetica Neue"/>
                        </a:rPr>
                        <a:t>-</a:t>
                      </a:r>
                      <a:endParaRPr lang="de-DE" sz="1200" kern="1200" dirty="0">
                        <a:solidFill>
                          <a:schemeClr val="bg1"/>
                        </a:solidFill>
                        <a:latin typeface="Helvetica Neue"/>
                        <a:ea typeface="+mn-ea"/>
                        <a:cs typeface="Helvetica Neue"/>
                      </a:endParaRPr>
                    </a:p>
                  </a:txBody>
                  <a:tcPr marL="34925" marR="34925" marT="34925" marB="3492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spcAft>
                          <a:spcPts val="0"/>
                        </a:spcAft>
                      </a:pPr>
                      <a:r>
                        <a:rPr lang="en-US" sz="1200" kern="1200" dirty="0">
                          <a:solidFill>
                            <a:schemeClr val="bg1"/>
                          </a:solidFill>
                          <a:latin typeface="Helvetica Neue"/>
                          <a:ea typeface="+mn-ea"/>
                          <a:cs typeface="Helvetica Neue"/>
                        </a:rPr>
                        <a:t>-0.92</a:t>
                      </a:r>
                      <a:endParaRPr lang="de-DE" sz="1200" kern="1200" dirty="0">
                        <a:solidFill>
                          <a:schemeClr val="bg1"/>
                        </a:solidFill>
                        <a:latin typeface="Helvetica Neue"/>
                        <a:ea typeface="+mn-ea"/>
                        <a:cs typeface="Helvetica Neue"/>
                      </a:endParaRPr>
                    </a:p>
                  </a:txBody>
                  <a:tcPr marL="34925" marR="34925" marT="34925" marB="3492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spcAft>
                          <a:spcPts val="0"/>
                        </a:spcAft>
                      </a:pPr>
                      <a:r>
                        <a:rPr lang="en-US" sz="1200" kern="1200" dirty="0">
                          <a:solidFill>
                            <a:schemeClr val="bg1"/>
                          </a:solidFill>
                          <a:latin typeface="Helvetica Neue"/>
                          <a:ea typeface="+mn-ea"/>
                          <a:cs typeface="Helvetica Neue"/>
                        </a:rPr>
                        <a:t>-0.83</a:t>
                      </a:r>
                      <a:endParaRPr lang="de-DE" sz="1200" kern="1200" dirty="0">
                        <a:solidFill>
                          <a:schemeClr val="bg1"/>
                        </a:solidFill>
                        <a:latin typeface="Helvetica Neue"/>
                        <a:ea typeface="+mn-ea"/>
                        <a:cs typeface="Helvetica Neue"/>
                      </a:endParaRPr>
                    </a:p>
                  </a:txBody>
                  <a:tcPr marL="34925" marR="34925" marT="34925" marB="3492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tcPr>
                </a:tc>
                <a:tc>
                  <a:txBody>
                    <a:bodyPr/>
                    <a:lstStyle/>
                    <a:p>
                      <a:pPr algn="ctr">
                        <a:spcAft>
                          <a:spcPts val="0"/>
                        </a:spcAft>
                      </a:pPr>
                      <a:r>
                        <a:rPr lang="de-DE" sz="1200" kern="1200" dirty="0" smtClean="0">
                          <a:solidFill>
                            <a:schemeClr val="bg1"/>
                          </a:solidFill>
                          <a:latin typeface="Helvetica Neue"/>
                          <a:ea typeface="+mn-ea"/>
                          <a:cs typeface="Helvetica Neue"/>
                        </a:rPr>
                        <a:t>-</a:t>
                      </a:r>
                      <a:endParaRPr lang="de-DE" sz="1200" kern="1200" dirty="0">
                        <a:solidFill>
                          <a:schemeClr val="bg1"/>
                        </a:solidFill>
                        <a:latin typeface="Helvetica Neue"/>
                        <a:ea typeface="+mn-ea"/>
                        <a:cs typeface="Helvetica Neue"/>
                      </a:endParaRPr>
                    </a:p>
                  </a:txBody>
                  <a:tcPr marL="34925" marR="34925" marT="34925" marB="3492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r h="365406">
                <a:tc>
                  <a:txBody>
                    <a:bodyPr/>
                    <a:lstStyle/>
                    <a:p>
                      <a:pPr algn="l">
                        <a:spcAft>
                          <a:spcPts val="0"/>
                        </a:spcAft>
                      </a:pPr>
                      <a:r>
                        <a:rPr lang="en-US" sz="1200" b="1" kern="1200" dirty="0" smtClean="0">
                          <a:solidFill>
                            <a:schemeClr val="bg1"/>
                          </a:solidFill>
                          <a:latin typeface="Helvetica Neue"/>
                          <a:ea typeface="+mn-ea"/>
                          <a:cs typeface="Helvetica Neue"/>
                        </a:rPr>
                        <a:t>JUPITER</a:t>
                      </a:r>
                      <a:endParaRPr lang="de-DE" sz="1200" b="1" kern="1200" dirty="0">
                        <a:solidFill>
                          <a:schemeClr val="bg1"/>
                        </a:solidFill>
                        <a:latin typeface="Helvetica Neue"/>
                        <a:ea typeface="+mn-ea"/>
                        <a:cs typeface="Helvetica Neue"/>
                      </a:endParaRPr>
                    </a:p>
                  </a:txBody>
                  <a:tcPr marL="34925" marR="34925" marT="34925" marB="3492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spcAft>
                          <a:spcPts val="0"/>
                        </a:spcAft>
                      </a:pPr>
                      <a:r>
                        <a:rPr lang="de-DE" sz="1200" b="0" kern="1200" dirty="0" smtClean="0">
                          <a:solidFill>
                            <a:schemeClr val="bg1"/>
                          </a:solidFill>
                          <a:latin typeface="Helvetica Neue"/>
                          <a:ea typeface="+mn-ea"/>
                          <a:cs typeface="Helvetica Neue"/>
                        </a:rPr>
                        <a:t>Target</a:t>
                      </a:r>
                    </a:p>
                    <a:p>
                      <a:pPr algn="ctr">
                        <a:spcAft>
                          <a:spcPts val="0"/>
                        </a:spcAft>
                      </a:pPr>
                      <a:endParaRPr lang="de-DE" sz="1200" b="0" kern="1200" dirty="0">
                        <a:solidFill>
                          <a:schemeClr val="bg1"/>
                        </a:solidFill>
                        <a:latin typeface="Helvetica Neue"/>
                        <a:ea typeface="+mn-ea"/>
                        <a:cs typeface="Helvetica Neue"/>
                      </a:endParaRPr>
                    </a:p>
                  </a:txBody>
                  <a:tcPr marL="34925" marR="34925" marT="34925" marB="3492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spcAft>
                          <a:spcPts val="0"/>
                        </a:spcAft>
                      </a:pPr>
                      <a:r>
                        <a:rPr lang="en-US" sz="1200" kern="1200" dirty="0">
                          <a:solidFill>
                            <a:schemeClr val="bg1"/>
                          </a:solidFill>
                          <a:latin typeface="Helvetica Neue"/>
                          <a:ea typeface="+mn-ea"/>
                          <a:cs typeface="Helvetica Neue"/>
                        </a:rPr>
                        <a:t>5.14</a:t>
                      </a:r>
                      <a:endParaRPr lang="de-DE" sz="1200" kern="1200" dirty="0">
                        <a:solidFill>
                          <a:schemeClr val="bg1"/>
                        </a:solidFill>
                        <a:latin typeface="Helvetica Neue"/>
                        <a:ea typeface="+mn-ea"/>
                        <a:cs typeface="Helvetica Neue"/>
                      </a:endParaRPr>
                    </a:p>
                  </a:txBody>
                  <a:tcPr marL="34925" marR="34925" marT="34925" marB="3492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spcAft>
                          <a:spcPts val="0"/>
                        </a:spcAft>
                      </a:pPr>
                      <a:r>
                        <a:rPr lang="en-US" sz="1200" kern="1200">
                          <a:solidFill>
                            <a:schemeClr val="bg1"/>
                          </a:solidFill>
                          <a:latin typeface="Helvetica Neue"/>
                          <a:ea typeface="+mn-ea"/>
                          <a:cs typeface="Helvetica Neue"/>
                        </a:rPr>
                        <a:t>6.13</a:t>
                      </a:r>
                      <a:endParaRPr lang="de-DE" sz="1200" kern="1200">
                        <a:solidFill>
                          <a:schemeClr val="bg1"/>
                        </a:solidFill>
                        <a:latin typeface="Helvetica Neue"/>
                        <a:ea typeface="+mn-ea"/>
                        <a:cs typeface="Helvetica Neue"/>
                      </a:endParaRPr>
                    </a:p>
                  </a:txBody>
                  <a:tcPr marL="34925" marR="34925" marT="34925" marB="3492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spcAft>
                          <a:spcPts val="0"/>
                        </a:spcAft>
                      </a:pPr>
                      <a:r>
                        <a:rPr lang="de-DE" sz="1200" kern="1200" dirty="0" smtClean="0">
                          <a:solidFill>
                            <a:schemeClr val="bg1"/>
                          </a:solidFill>
                          <a:latin typeface="Helvetica Neue"/>
                          <a:ea typeface="+mn-ea"/>
                          <a:cs typeface="Helvetica Neue"/>
                        </a:rPr>
                        <a:t>-</a:t>
                      </a:r>
                      <a:endParaRPr lang="de-DE" sz="1200" kern="1200" dirty="0">
                        <a:solidFill>
                          <a:schemeClr val="bg1"/>
                        </a:solidFill>
                        <a:latin typeface="Helvetica Neue"/>
                        <a:ea typeface="+mn-ea"/>
                        <a:cs typeface="Helvetica Neue"/>
                      </a:endParaRPr>
                    </a:p>
                  </a:txBody>
                  <a:tcPr marL="34925" marR="34925" marT="34925" marB="3492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spcAft>
                          <a:spcPts val="0"/>
                        </a:spcAft>
                      </a:pPr>
                      <a:r>
                        <a:rPr lang="en-US" sz="1200" kern="1200" dirty="0">
                          <a:solidFill>
                            <a:schemeClr val="bg1"/>
                          </a:solidFill>
                          <a:latin typeface="Helvetica Neue"/>
                          <a:ea typeface="+mn-ea"/>
                          <a:cs typeface="Helvetica Neue"/>
                        </a:rPr>
                        <a:t>-0.85</a:t>
                      </a:r>
                      <a:endParaRPr lang="de-DE" sz="1200" kern="1200" dirty="0">
                        <a:solidFill>
                          <a:schemeClr val="bg1"/>
                        </a:solidFill>
                        <a:latin typeface="Helvetica Neue"/>
                        <a:ea typeface="+mn-ea"/>
                        <a:cs typeface="Helvetica Neue"/>
                      </a:endParaRPr>
                    </a:p>
                  </a:txBody>
                  <a:tcPr marL="34925" marR="34925" marT="34925" marB="3492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spcAft>
                          <a:spcPts val="0"/>
                        </a:spcAft>
                      </a:pPr>
                      <a:r>
                        <a:rPr lang="en-US" sz="1200" kern="1200" dirty="0">
                          <a:solidFill>
                            <a:schemeClr val="bg1"/>
                          </a:solidFill>
                          <a:latin typeface="Helvetica Neue"/>
                          <a:ea typeface="+mn-ea"/>
                          <a:cs typeface="Helvetica Neue"/>
                        </a:rPr>
                        <a:t>-0.90</a:t>
                      </a:r>
                      <a:endParaRPr lang="de-DE" sz="1200" kern="1200" dirty="0">
                        <a:solidFill>
                          <a:schemeClr val="bg1"/>
                        </a:solidFill>
                        <a:latin typeface="Helvetica Neue"/>
                        <a:ea typeface="+mn-ea"/>
                        <a:cs typeface="Helvetica Neue"/>
                      </a:endParaRPr>
                    </a:p>
                  </a:txBody>
                  <a:tcPr marL="34925" marR="34925" marT="34925" marB="3492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spcAft>
                          <a:spcPts val="0"/>
                        </a:spcAft>
                      </a:pPr>
                      <a:r>
                        <a:rPr lang="de-DE" sz="1200" kern="1200" dirty="0" smtClean="0">
                          <a:solidFill>
                            <a:schemeClr val="bg1"/>
                          </a:solidFill>
                          <a:latin typeface="Helvetica Neue"/>
                          <a:ea typeface="+mn-ea"/>
                          <a:cs typeface="Helvetica Neue"/>
                        </a:rPr>
                        <a:t>-</a:t>
                      </a:r>
                      <a:endParaRPr lang="de-DE" sz="1200" kern="1200" dirty="0">
                        <a:solidFill>
                          <a:schemeClr val="bg1"/>
                        </a:solidFill>
                        <a:latin typeface="Helvetica Neue"/>
                        <a:ea typeface="+mn-ea"/>
                        <a:cs typeface="Helvetica Neue"/>
                      </a:endParaRPr>
                    </a:p>
                  </a:txBody>
                  <a:tcPr marL="34925" marR="34925" marT="34925" marB="34925"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r>
            </a:tbl>
          </a:graphicData>
        </a:graphic>
      </p:graphicFrame>
    </p:spTree>
    <p:extLst>
      <p:ext uri="{BB962C8B-B14F-4D97-AF65-F5344CB8AC3E}">
        <p14:creationId xmlns:p14="http://schemas.microsoft.com/office/powerpoint/2010/main" val="353614718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2656"/>
            <a:ext cx="8382000" cy="498598"/>
          </a:xfrm>
        </p:spPr>
        <p:txBody>
          <a:bodyPr/>
          <a:lstStyle/>
          <a:p>
            <a:r>
              <a:rPr lang="en-US" sz="3600" spc="0" dirty="0" smtClean="0">
                <a:ln>
                  <a:noFill/>
                </a:ln>
                <a:solidFill>
                  <a:schemeClr val="tx1"/>
                </a:solidFill>
                <a:latin typeface="Helvetica Neue"/>
                <a:cs typeface="Helvetica Neue"/>
              </a:rPr>
              <a:t>Optical </a:t>
            </a:r>
            <a:r>
              <a:rPr lang="en-US" sz="3600" spc="0" dirty="0">
                <a:ln>
                  <a:noFill/>
                </a:ln>
                <a:solidFill>
                  <a:schemeClr val="tx1"/>
                </a:solidFill>
                <a:latin typeface="Helvetica Neue"/>
                <a:cs typeface="Helvetica Neue"/>
              </a:rPr>
              <a:t>polarization swing </a:t>
            </a:r>
            <a:r>
              <a:rPr lang="en-US" sz="3600" spc="0" dirty="0" smtClean="0">
                <a:ln>
                  <a:noFill/>
                </a:ln>
                <a:solidFill>
                  <a:schemeClr val="tx1"/>
                </a:solidFill>
                <a:latin typeface="Helvetica Neue"/>
                <a:cs typeface="Helvetica Neue"/>
              </a:rPr>
              <a:t>events</a:t>
            </a:r>
            <a:endParaRPr lang="el-GR" sz="3600" spc="0" dirty="0">
              <a:ln>
                <a:noFill/>
              </a:ln>
              <a:solidFill>
                <a:schemeClr val="tx1"/>
              </a:solidFill>
              <a:latin typeface="Helvetica Neue"/>
              <a:cs typeface="Helvetica Neue"/>
            </a:endParaRPr>
          </a:p>
        </p:txBody>
      </p:sp>
      <p:sp>
        <p:nvSpPr>
          <p:cNvPr id="3" name="Text Placeholder 2"/>
          <p:cNvSpPr>
            <a:spLocks noGrp="1"/>
          </p:cNvSpPr>
          <p:nvPr>
            <p:ph type="body" sz="quarter" idx="10"/>
          </p:nvPr>
        </p:nvSpPr>
        <p:spPr>
          <a:xfrm>
            <a:off x="107504" y="1628800"/>
            <a:ext cx="8382000" cy="2862322"/>
          </a:xfrm>
        </p:spPr>
        <p:txBody>
          <a:bodyPr/>
          <a:lstStyle/>
          <a:p>
            <a:pPr marL="0" indent="0">
              <a:lnSpc>
                <a:spcPct val="150000"/>
              </a:lnSpc>
              <a:spcBef>
                <a:spcPct val="0"/>
              </a:spcBef>
              <a:buClr>
                <a:srgbClr val="7D82E7"/>
              </a:buClr>
              <a:buNone/>
            </a:pPr>
            <a:r>
              <a:rPr lang="en-US" sz="1800" dirty="0" smtClean="0">
                <a:latin typeface="Helvetica Neue"/>
                <a:cs typeface="Helvetica Neue"/>
              </a:rPr>
              <a:t>Rarely it has been observed during </a:t>
            </a:r>
            <a:r>
              <a:rPr lang="el-GR" sz="1800" dirty="0" smtClean="0">
                <a:latin typeface="Helvetica Neue"/>
                <a:cs typeface="Helvetica Neue"/>
              </a:rPr>
              <a:t>γ-</a:t>
            </a:r>
            <a:r>
              <a:rPr lang="en-US" sz="1800" dirty="0" smtClean="0">
                <a:latin typeface="Helvetica Neue"/>
                <a:cs typeface="Helvetica Neue"/>
              </a:rPr>
              <a:t>ray outbursts</a:t>
            </a:r>
          </a:p>
          <a:p>
            <a:pPr>
              <a:lnSpc>
                <a:spcPct val="150000"/>
              </a:lnSpc>
              <a:spcBef>
                <a:spcPct val="0"/>
              </a:spcBef>
              <a:buClr>
                <a:srgbClr val="7D82E7"/>
              </a:buClr>
              <a:buFont typeface="Arial" pitchFamily="34" charset="0"/>
              <a:buChar char="•"/>
            </a:pPr>
            <a:r>
              <a:rPr lang="en-US" sz="1600" dirty="0" smtClean="0">
                <a:latin typeface="Helvetica Neue"/>
                <a:cs typeface="Helvetica Neue"/>
              </a:rPr>
              <a:t>3C279: </a:t>
            </a:r>
            <a:r>
              <a:rPr lang="en-US" sz="1600" dirty="0" err="1" smtClean="0">
                <a:latin typeface="Helvetica Neue"/>
                <a:cs typeface="Helvetica Neue"/>
              </a:rPr>
              <a:t>Abdo</a:t>
            </a:r>
            <a:r>
              <a:rPr lang="en-US" sz="1600" dirty="0" smtClean="0">
                <a:latin typeface="Helvetica Neue"/>
                <a:cs typeface="Helvetica Neue"/>
              </a:rPr>
              <a:t> et al., 2010, Nature, 463, 919</a:t>
            </a:r>
          </a:p>
          <a:p>
            <a:pPr>
              <a:lnSpc>
                <a:spcPct val="150000"/>
              </a:lnSpc>
              <a:spcBef>
                <a:spcPct val="0"/>
              </a:spcBef>
              <a:buClr>
                <a:srgbClr val="7D82E7"/>
              </a:buClr>
              <a:buFont typeface="Arial" pitchFamily="34" charset="0"/>
              <a:buChar char="•"/>
            </a:pPr>
            <a:r>
              <a:rPr lang="en-US" sz="1600" dirty="0">
                <a:latin typeface="Helvetica Neue"/>
                <a:cs typeface="Helvetica Neue"/>
              </a:rPr>
              <a:t>PKS </a:t>
            </a:r>
            <a:r>
              <a:rPr lang="en-US" sz="1600" dirty="0" smtClean="0">
                <a:latin typeface="Helvetica Neue"/>
                <a:cs typeface="Helvetica Neue"/>
              </a:rPr>
              <a:t>1510-089: </a:t>
            </a:r>
            <a:r>
              <a:rPr lang="en-US" sz="1600" dirty="0" err="1" smtClean="0">
                <a:latin typeface="Helvetica Neue"/>
                <a:cs typeface="Helvetica Neue"/>
              </a:rPr>
              <a:t>Marscher</a:t>
            </a:r>
            <a:r>
              <a:rPr lang="en-US" sz="1600" dirty="0" smtClean="0">
                <a:latin typeface="Helvetica Neue"/>
                <a:cs typeface="Helvetica Neue"/>
              </a:rPr>
              <a:t> et al., 2010, </a:t>
            </a:r>
            <a:r>
              <a:rPr lang="en-US" sz="1600" dirty="0" err="1" smtClean="0">
                <a:latin typeface="Helvetica Neue"/>
                <a:cs typeface="Helvetica Neue"/>
              </a:rPr>
              <a:t>ApJ</a:t>
            </a:r>
            <a:r>
              <a:rPr lang="en-US" sz="1600" dirty="0" smtClean="0">
                <a:latin typeface="Helvetica Neue"/>
                <a:cs typeface="Helvetica Neue"/>
              </a:rPr>
              <a:t>, 710, 126</a:t>
            </a:r>
          </a:p>
          <a:p>
            <a:pPr>
              <a:lnSpc>
                <a:spcPct val="150000"/>
              </a:lnSpc>
              <a:spcBef>
                <a:spcPct val="0"/>
              </a:spcBef>
              <a:buClr>
                <a:srgbClr val="7D82E7"/>
              </a:buClr>
              <a:buFont typeface="Arial" pitchFamily="34" charset="0"/>
              <a:buChar char="•"/>
            </a:pPr>
            <a:r>
              <a:rPr lang="en-US" sz="1600" dirty="0" smtClean="0">
                <a:latin typeface="Helvetica Neue"/>
                <a:cs typeface="Helvetica Neue"/>
              </a:rPr>
              <a:t>BL </a:t>
            </a:r>
            <a:r>
              <a:rPr lang="en-US" sz="1600" dirty="0" err="1" smtClean="0">
                <a:latin typeface="Helvetica Neue"/>
                <a:cs typeface="Helvetica Neue"/>
              </a:rPr>
              <a:t>Lacertae</a:t>
            </a:r>
            <a:r>
              <a:rPr lang="en-US" sz="1600" dirty="0" smtClean="0">
                <a:latin typeface="Helvetica Neue"/>
                <a:cs typeface="Helvetica Neue"/>
              </a:rPr>
              <a:t>: </a:t>
            </a:r>
            <a:r>
              <a:rPr lang="en-US" sz="1600" dirty="0" err="1" smtClean="0">
                <a:latin typeface="Helvetica Neue"/>
                <a:cs typeface="Helvetica Neue"/>
              </a:rPr>
              <a:t>Marscher</a:t>
            </a:r>
            <a:r>
              <a:rPr lang="en-US" sz="1600" dirty="0" smtClean="0">
                <a:latin typeface="Helvetica Neue"/>
                <a:cs typeface="Helvetica Neue"/>
              </a:rPr>
              <a:t> </a:t>
            </a:r>
            <a:r>
              <a:rPr lang="en-US" sz="1600" dirty="0">
                <a:latin typeface="Helvetica Neue"/>
                <a:cs typeface="Helvetica Neue"/>
              </a:rPr>
              <a:t>et al., </a:t>
            </a:r>
            <a:r>
              <a:rPr lang="en-US" sz="1600" dirty="0" smtClean="0">
                <a:latin typeface="Helvetica Neue"/>
                <a:cs typeface="Helvetica Neue"/>
              </a:rPr>
              <a:t>2008, Nature, 452, 966</a:t>
            </a:r>
            <a:endParaRPr lang="en-US" sz="1600" dirty="0">
              <a:latin typeface="Helvetica Neue"/>
              <a:cs typeface="Helvetica Neue"/>
            </a:endParaRPr>
          </a:p>
          <a:p>
            <a:pPr marL="0" indent="0">
              <a:lnSpc>
                <a:spcPct val="150000"/>
              </a:lnSpc>
              <a:spcBef>
                <a:spcPct val="0"/>
              </a:spcBef>
              <a:buClr>
                <a:srgbClr val="7D82E7"/>
              </a:buClr>
              <a:buNone/>
            </a:pPr>
            <a:r>
              <a:rPr lang="en-US" sz="800" dirty="0" smtClean="0">
                <a:latin typeface="Helvetica Neue"/>
                <a:cs typeface="Helvetica Neue"/>
              </a:rPr>
              <a:t> </a:t>
            </a:r>
            <a:endParaRPr lang="en-US" sz="1800" dirty="0" smtClean="0">
              <a:latin typeface="Helvetica Neue"/>
              <a:cs typeface="Helvetica Neue"/>
            </a:endParaRPr>
          </a:p>
          <a:p>
            <a:pPr marL="0" indent="0">
              <a:lnSpc>
                <a:spcPct val="150000"/>
              </a:lnSpc>
              <a:spcBef>
                <a:spcPct val="0"/>
              </a:spcBef>
              <a:buClr>
                <a:srgbClr val="7D82E7"/>
              </a:buClr>
              <a:buNone/>
            </a:pPr>
            <a:r>
              <a:rPr lang="en-US" sz="1800" dirty="0" smtClean="0">
                <a:latin typeface="Helvetica Neue"/>
                <a:cs typeface="Helvetica Neue"/>
              </a:rPr>
              <a:t>Possible interpretation</a:t>
            </a:r>
            <a:r>
              <a:rPr lang="en-US" sz="1800" dirty="0">
                <a:latin typeface="Helvetica Neue"/>
                <a:cs typeface="Helvetica Neue"/>
              </a:rPr>
              <a:t> (</a:t>
            </a:r>
            <a:r>
              <a:rPr lang="en-US" sz="1800" dirty="0" err="1">
                <a:latin typeface="Helvetica Neue"/>
                <a:cs typeface="Helvetica Neue"/>
              </a:rPr>
              <a:t>Marscher</a:t>
            </a:r>
            <a:r>
              <a:rPr lang="en-US" sz="1800" dirty="0">
                <a:latin typeface="Helvetica Neue"/>
                <a:cs typeface="Helvetica Neue"/>
              </a:rPr>
              <a:t> et al., 2008</a:t>
            </a:r>
            <a:r>
              <a:rPr lang="en-US" sz="1800" dirty="0" smtClean="0">
                <a:latin typeface="Helvetica Neue"/>
                <a:cs typeface="Helvetica Neue"/>
              </a:rPr>
              <a:t>):</a:t>
            </a:r>
          </a:p>
          <a:p>
            <a:pPr marL="517525" lvl="1" indent="0">
              <a:lnSpc>
                <a:spcPct val="150000"/>
              </a:lnSpc>
              <a:spcBef>
                <a:spcPct val="0"/>
              </a:spcBef>
              <a:buClr>
                <a:srgbClr val="7D82E7"/>
              </a:buClr>
              <a:buNone/>
            </a:pPr>
            <a:r>
              <a:rPr lang="en-US" sz="1600" dirty="0" smtClean="0">
                <a:latin typeface="Helvetica Neue"/>
                <a:cs typeface="Helvetica Neue"/>
              </a:rPr>
              <a:t>Emission feature moving along a streamline in the </a:t>
            </a:r>
            <a:br>
              <a:rPr lang="en-US" sz="1600" dirty="0" smtClean="0">
                <a:latin typeface="Helvetica Neue"/>
                <a:cs typeface="Helvetica Neue"/>
              </a:rPr>
            </a:br>
            <a:r>
              <a:rPr lang="en-US" sz="1600" dirty="0" smtClean="0">
                <a:latin typeface="Helvetica Neue"/>
                <a:cs typeface="Helvetica Neue"/>
              </a:rPr>
              <a:t>acceleration and collimation zone</a:t>
            </a:r>
            <a:endParaRPr lang="en-US" sz="1600" dirty="0">
              <a:latin typeface="Helvetica Neue"/>
              <a:cs typeface="Helvetica Neue"/>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4943" y="4149080"/>
            <a:ext cx="1959185" cy="2560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5580112" y="1314908"/>
            <a:ext cx="3600400" cy="4634372"/>
            <a:chOff x="5500551" y="2086855"/>
            <a:chExt cx="3600400" cy="4634372"/>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0551" y="2086855"/>
              <a:ext cx="3535945" cy="4634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5400000">
              <a:off x="7832494" y="3283110"/>
              <a:ext cx="2282997" cy="253916"/>
            </a:xfrm>
            <a:prstGeom prst="rect">
              <a:avLst/>
            </a:prstGeom>
            <a:noFill/>
          </p:spPr>
          <p:txBody>
            <a:bodyPr wrap="none" rtlCol="0">
              <a:spAutoFit/>
            </a:bodyPr>
            <a:lstStyle/>
            <a:p>
              <a:r>
                <a:rPr lang="da-DK" sz="1050" dirty="0">
                  <a:solidFill>
                    <a:schemeClr val="bg1"/>
                  </a:solidFill>
                  <a:latin typeface="Helvetica Neue"/>
                  <a:cs typeface="Helvetica Neue"/>
                </a:rPr>
                <a:t>Abdo et al., 2010, Nature, 463, 919</a:t>
              </a:r>
              <a:endParaRPr lang="el-GR" sz="1050" dirty="0">
                <a:solidFill>
                  <a:schemeClr val="bg1"/>
                </a:solidFill>
                <a:latin typeface="Helvetica Neue"/>
                <a:cs typeface="Helvetica Neue"/>
              </a:endParaRPr>
            </a:p>
          </p:txBody>
        </p:sp>
      </p:grpSp>
      <p:grpSp>
        <p:nvGrpSpPr>
          <p:cNvPr id="6" name="Group 5"/>
          <p:cNvGrpSpPr/>
          <p:nvPr/>
        </p:nvGrpSpPr>
        <p:grpSpPr>
          <a:xfrm>
            <a:off x="806026" y="4869160"/>
            <a:ext cx="2973886" cy="1951497"/>
            <a:chOff x="107504" y="4831268"/>
            <a:chExt cx="2973886" cy="1951497"/>
          </a:xfrm>
        </p:grpSpPr>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31832"/>
            <a:stretch/>
          </p:blipFill>
          <p:spPr bwMode="auto">
            <a:xfrm>
              <a:off x="107504" y="4917068"/>
              <a:ext cx="2973886" cy="1865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07504" y="4831268"/>
              <a:ext cx="2529860" cy="253916"/>
            </a:xfrm>
            <a:prstGeom prst="rect">
              <a:avLst/>
            </a:prstGeom>
            <a:noFill/>
          </p:spPr>
          <p:txBody>
            <a:bodyPr wrap="none" rtlCol="0">
              <a:spAutoFit/>
            </a:bodyPr>
            <a:lstStyle/>
            <a:p>
              <a:r>
                <a:rPr lang="en-US" sz="1050" dirty="0" err="1">
                  <a:solidFill>
                    <a:schemeClr val="bg1"/>
                  </a:solidFill>
                  <a:latin typeface="Helvetica Neue"/>
                  <a:cs typeface="Helvetica Neue"/>
                </a:rPr>
                <a:t>Marscher</a:t>
              </a:r>
              <a:r>
                <a:rPr lang="en-US" sz="1050" dirty="0">
                  <a:solidFill>
                    <a:schemeClr val="bg1"/>
                  </a:solidFill>
                  <a:latin typeface="Helvetica Neue"/>
                  <a:cs typeface="Helvetica Neue"/>
                </a:rPr>
                <a:t> et al., 2008, Nature, 452, 966</a:t>
              </a:r>
              <a:endParaRPr lang="el-GR" sz="1050" dirty="0">
                <a:solidFill>
                  <a:schemeClr val="bg1"/>
                </a:solidFill>
                <a:latin typeface="Helvetica Neue"/>
                <a:cs typeface="Helvetica Neue"/>
              </a:endParaRPr>
            </a:p>
          </p:txBody>
        </p:sp>
      </p:grpSp>
    </p:spTree>
    <p:extLst>
      <p:ext uri="{BB962C8B-B14F-4D97-AF65-F5344CB8AC3E}">
        <p14:creationId xmlns:p14="http://schemas.microsoft.com/office/powerpoint/2010/main" val="176963145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S010286790">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0431CEF-FFBD-4C8D-889D-1FC810EA7C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TS010286790</Template>
  <TotalTime>0</TotalTime>
  <Words>1025</Words>
  <Application>Microsoft Office PowerPoint</Application>
  <PresentationFormat>On-screen Show (4:3)</PresentationFormat>
  <Paragraphs>203</Paragraphs>
  <Slides>13</Slides>
  <Notes>1</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TS010286790</vt:lpstr>
      <vt:lpstr>White with Courier font for code slides</vt:lpstr>
      <vt:lpstr>Linear and circular radio and optical polarization studies as a probe of AGN physics</vt:lpstr>
      <vt:lpstr>Outline</vt:lpstr>
      <vt:lpstr>The F-GAMMA Collaboration</vt:lpstr>
      <vt:lpstr>Data products</vt:lpstr>
      <vt:lpstr>Scientific objectives</vt:lpstr>
      <vt:lpstr>Radio polarization and AGN</vt:lpstr>
      <vt:lpstr>Radio polarization data reduction</vt:lpstr>
      <vt:lpstr>Radio polarization data reduction</vt:lpstr>
      <vt:lpstr>Optical polarization swing events</vt:lpstr>
      <vt:lpstr>The RoboPol Program</vt:lpstr>
      <vt:lpstr>Candidate target sample</vt:lpstr>
      <vt:lpstr>Current status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Linear and circular radio and optical polarization studies as a probe of AGN physics</dc:title>
  <dc:creator>Ioannis Myserlis</dc:creator>
  <cp:lastModifiedBy>imprs</cp:lastModifiedBy>
  <cp:revision>153</cp:revision>
  <dcterms:created xsi:type="dcterms:W3CDTF">2012-10-10T20:16:32Z</dcterms:created>
  <dcterms:modified xsi:type="dcterms:W3CDTF">2012-10-17T08:00:53Z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TC102867909990</vt:lpwstr>
  </property>
</Properties>
</file>