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60"/>
  </p:notesMasterIdLst>
  <p:sldIdLst>
    <p:sldId id="256" r:id="rId2"/>
    <p:sldId id="325" r:id="rId3"/>
    <p:sldId id="257" r:id="rId4"/>
    <p:sldId id="259" r:id="rId5"/>
    <p:sldId id="340" r:id="rId6"/>
    <p:sldId id="318" r:id="rId7"/>
    <p:sldId id="336" r:id="rId8"/>
    <p:sldId id="263" r:id="rId9"/>
    <p:sldId id="312" r:id="rId10"/>
    <p:sldId id="326" r:id="rId11"/>
    <p:sldId id="261" r:id="rId12"/>
    <p:sldId id="300" r:id="rId13"/>
    <p:sldId id="301" r:id="rId14"/>
    <p:sldId id="302" r:id="rId15"/>
    <p:sldId id="265" r:id="rId16"/>
    <p:sldId id="264" r:id="rId17"/>
    <p:sldId id="266" r:id="rId18"/>
    <p:sldId id="313" r:id="rId19"/>
    <p:sldId id="314" r:id="rId20"/>
    <p:sldId id="315" r:id="rId21"/>
    <p:sldId id="316" r:id="rId22"/>
    <p:sldId id="332" r:id="rId23"/>
    <p:sldId id="341" r:id="rId24"/>
    <p:sldId id="333" r:id="rId25"/>
    <p:sldId id="334" r:id="rId26"/>
    <p:sldId id="342" r:id="rId27"/>
    <p:sldId id="344" r:id="rId28"/>
    <p:sldId id="317" r:id="rId29"/>
    <p:sldId id="267" r:id="rId30"/>
    <p:sldId id="273" r:id="rId31"/>
    <p:sldId id="274" r:id="rId32"/>
    <p:sldId id="275" r:id="rId33"/>
    <p:sldId id="276" r:id="rId34"/>
    <p:sldId id="277" r:id="rId35"/>
    <p:sldId id="278" r:id="rId36"/>
    <p:sldId id="279" r:id="rId37"/>
    <p:sldId id="280" r:id="rId38"/>
    <p:sldId id="293" r:id="rId39"/>
    <p:sldId id="294" r:id="rId40"/>
    <p:sldId id="321" r:id="rId41"/>
    <p:sldId id="327" r:id="rId42"/>
    <p:sldId id="281" r:id="rId43"/>
    <p:sldId id="345" r:id="rId44"/>
    <p:sldId id="282" r:id="rId45"/>
    <p:sldId id="284" r:id="rId46"/>
    <p:sldId id="343" r:id="rId47"/>
    <p:sldId id="305" r:id="rId48"/>
    <p:sldId id="304" r:id="rId49"/>
    <p:sldId id="306" r:id="rId50"/>
    <p:sldId id="289" r:id="rId51"/>
    <p:sldId id="292" r:id="rId52"/>
    <p:sldId id="322" r:id="rId53"/>
    <p:sldId id="307" r:id="rId54"/>
    <p:sldId id="308" r:id="rId55"/>
    <p:sldId id="323" r:id="rId56"/>
    <p:sldId id="324" r:id="rId57"/>
    <p:sldId id="328" r:id="rId58"/>
    <p:sldId id="329"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7" d="100"/>
          <a:sy n="77" d="100"/>
        </p:scale>
        <p:origin x="-956"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Packham:Users:packham:Desktop:iso_po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ISO Polarization vs. Wavelength</a:t>
            </a:r>
          </a:p>
        </c:rich>
      </c:tx>
      <c:overlay val="0"/>
    </c:title>
    <c:autoTitleDeleted val="0"/>
    <c:plotArea>
      <c:layout/>
      <c:scatterChart>
        <c:scatterStyle val="lineMarker"/>
        <c:varyColors val="0"/>
        <c:ser>
          <c:idx val="0"/>
          <c:order val="0"/>
          <c:tx>
            <c:strRef>
              <c:f>Sheet1!$B$3</c:f>
              <c:strCache>
                <c:ptCount val="1"/>
                <c:pt idx="0">
                  <c:v>MRK231</c:v>
                </c:pt>
              </c:strCache>
            </c:strRef>
          </c:tx>
          <c:xVal>
            <c:numRef>
              <c:f>Sheet1!$C$2:$H$2</c:f>
              <c:numCache>
                <c:formatCode>General</c:formatCode>
                <c:ptCount val="6"/>
                <c:pt idx="0">
                  <c:v>1.2</c:v>
                </c:pt>
                <c:pt idx="1">
                  <c:v>1.6</c:v>
                </c:pt>
                <c:pt idx="2">
                  <c:v>2.2000000000000002</c:v>
                </c:pt>
                <c:pt idx="3">
                  <c:v>6.7</c:v>
                </c:pt>
                <c:pt idx="4">
                  <c:v>12</c:v>
                </c:pt>
                <c:pt idx="5">
                  <c:v>14.3</c:v>
                </c:pt>
              </c:numCache>
            </c:numRef>
          </c:xVal>
          <c:yVal>
            <c:numRef>
              <c:f>Sheet1!$C$3:$H$3</c:f>
              <c:numCache>
                <c:formatCode>General</c:formatCode>
                <c:ptCount val="6"/>
                <c:pt idx="0">
                  <c:v>0.77</c:v>
                </c:pt>
                <c:pt idx="1">
                  <c:v>0.62</c:v>
                </c:pt>
                <c:pt idx="2">
                  <c:v>0.46</c:v>
                </c:pt>
                <c:pt idx="4">
                  <c:v>8.6</c:v>
                </c:pt>
                <c:pt idx="5">
                  <c:v>6.7</c:v>
                </c:pt>
              </c:numCache>
            </c:numRef>
          </c:yVal>
          <c:smooth val="0"/>
        </c:ser>
        <c:ser>
          <c:idx val="1"/>
          <c:order val="1"/>
          <c:tx>
            <c:strRef>
              <c:f>Sheet1!$B$4</c:f>
              <c:strCache>
                <c:ptCount val="1"/>
                <c:pt idx="0">
                  <c:v>Arp220</c:v>
                </c:pt>
              </c:strCache>
            </c:strRef>
          </c:tx>
          <c:xVal>
            <c:numRef>
              <c:f>Sheet1!$C$2:$H$2</c:f>
              <c:numCache>
                <c:formatCode>General</c:formatCode>
                <c:ptCount val="6"/>
                <c:pt idx="0">
                  <c:v>1.2</c:v>
                </c:pt>
                <c:pt idx="1">
                  <c:v>1.6</c:v>
                </c:pt>
                <c:pt idx="2">
                  <c:v>2.2000000000000002</c:v>
                </c:pt>
                <c:pt idx="3">
                  <c:v>6.7</c:v>
                </c:pt>
                <c:pt idx="4">
                  <c:v>12</c:v>
                </c:pt>
                <c:pt idx="5">
                  <c:v>14.3</c:v>
                </c:pt>
              </c:numCache>
            </c:numRef>
          </c:xVal>
          <c:yVal>
            <c:numRef>
              <c:f>Sheet1!$C$4:$H$4</c:f>
              <c:numCache>
                <c:formatCode>General</c:formatCode>
                <c:ptCount val="6"/>
                <c:pt idx="0">
                  <c:v>1.1499999999999999</c:v>
                </c:pt>
                <c:pt idx="1">
                  <c:v>0.57999999999999996</c:v>
                </c:pt>
                <c:pt idx="2">
                  <c:v>0.54</c:v>
                </c:pt>
                <c:pt idx="3">
                  <c:v>2.2999999999999998</c:v>
                </c:pt>
                <c:pt idx="4">
                  <c:v>2.6</c:v>
                </c:pt>
                <c:pt idx="5">
                  <c:v>3.1</c:v>
                </c:pt>
              </c:numCache>
            </c:numRef>
          </c:yVal>
          <c:smooth val="0"/>
        </c:ser>
        <c:ser>
          <c:idx val="2"/>
          <c:order val="2"/>
          <c:tx>
            <c:strRef>
              <c:f>Sheet1!$B$5</c:f>
              <c:strCache>
                <c:ptCount val="1"/>
                <c:pt idx="0">
                  <c:v>IRAS15250+3609</c:v>
                </c:pt>
              </c:strCache>
            </c:strRef>
          </c:tx>
          <c:xVal>
            <c:numRef>
              <c:f>Sheet1!$C$2:$H$2</c:f>
              <c:numCache>
                <c:formatCode>General</c:formatCode>
                <c:ptCount val="6"/>
                <c:pt idx="0">
                  <c:v>1.2</c:v>
                </c:pt>
                <c:pt idx="1">
                  <c:v>1.6</c:v>
                </c:pt>
                <c:pt idx="2">
                  <c:v>2.2000000000000002</c:v>
                </c:pt>
                <c:pt idx="3">
                  <c:v>6.7</c:v>
                </c:pt>
                <c:pt idx="4">
                  <c:v>12</c:v>
                </c:pt>
                <c:pt idx="5">
                  <c:v>14.3</c:v>
                </c:pt>
              </c:numCache>
            </c:numRef>
          </c:xVal>
          <c:yVal>
            <c:numRef>
              <c:f>Sheet1!$C$5:$H$5</c:f>
              <c:numCache>
                <c:formatCode>General</c:formatCode>
                <c:ptCount val="6"/>
                <c:pt idx="3">
                  <c:v>4.5999999999999996</c:v>
                </c:pt>
                <c:pt idx="4">
                  <c:v>6.3</c:v>
                </c:pt>
                <c:pt idx="5">
                  <c:v>4.3</c:v>
                </c:pt>
              </c:numCache>
            </c:numRef>
          </c:yVal>
          <c:smooth val="0"/>
        </c:ser>
        <c:ser>
          <c:idx val="3"/>
          <c:order val="3"/>
          <c:tx>
            <c:strRef>
              <c:f>Sheet1!$B$6</c:f>
              <c:strCache>
                <c:ptCount val="1"/>
                <c:pt idx="0">
                  <c:v>MRK273</c:v>
                </c:pt>
              </c:strCache>
            </c:strRef>
          </c:tx>
          <c:xVal>
            <c:numRef>
              <c:f>Sheet1!$C$2:$H$2</c:f>
              <c:numCache>
                <c:formatCode>General</c:formatCode>
                <c:ptCount val="6"/>
                <c:pt idx="0">
                  <c:v>1.2</c:v>
                </c:pt>
                <c:pt idx="1">
                  <c:v>1.6</c:v>
                </c:pt>
                <c:pt idx="2">
                  <c:v>2.2000000000000002</c:v>
                </c:pt>
                <c:pt idx="3">
                  <c:v>6.7</c:v>
                </c:pt>
                <c:pt idx="4">
                  <c:v>12</c:v>
                </c:pt>
                <c:pt idx="5">
                  <c:v>14.3</c:v>
                </c:pt>
              </c:numCache>
            </c:numRef>
          </c:xVal>
          <c:yVal>
            <c:numRef>
              <c:f>Sheet1!$C$6:$H$6</c:f>
              <c:numCache>
                <c:formatCode>General</c:formatCode>
                <c:ptCount val="6"/>
                <c:pt idx="0">
                  <c:v>0</c:v>
                </c:pt>
                <c:pt idx="2">
                  <c:v>0.42</c:v>
                </c:pt>
                <c:pt idx="3">
                  <c:v>6.2</c:v>
                </c:pt>
                <c:pt idx="4">
                  <c:v>6.7</c:v>
                </c:pt>
                <c:pt idx="5">
                  <c:v>6.5</c:v>
                </c:pt>
              </c:numCache>
            </c:numRef>
          </c:yVal>
          <c:smooth val="0"/>
        </c:ser>
        <c:dLbls>
          <c:showLegendKey val="0"/>
          <c:showVal val="0"/>
          <c:showCatName val="0"/>
          <c:showSerName val="0"/>
          <c:showPercent val="0"/>
          <c:showBubbleSize val="0"/>
        </c:dLbls>
        <c:axId val="165474304"/>
        <c:axId val="165476224"/>
      </c:scatterChart>
      <c:valAx>
        <c:axId val="165474304"/>
        <c:scaling>
          <c:orientation val="minMax"/>
        </c:scaling>
        <c:delete val="0"/>
        <c:axPos val="b"/>
        <c:title>
          <c:tx>
            <c:rich>
              <a:bodyPr/>
              <a:lstStyle/>
              <a:p>
                <a:pPr>
                  <a:defRPr sz="1100"/>
                </a:pPr>
                <a:r>
                  <a:rPr lang="en-US" sz="1100"/>
                  <a:t>Wavelength (um)</a:t>
                </a:r>
              </a:p>
            </c:rich>
          </c:tx>
          <c:overlay val="0"/>
        </c:title>
        <c:numFmt formatCode="General" sourceLinked="1"/>
        <c:majorTickMark val="out"/>
        <c:minorTickMark val="none"/>
        <c:tickLblPos val="nextTo"/>
        <c:crossAx val="165476224"/>
        <c:crosses val="autoZero"/>
        <c:crossBetween val="midCat"/>
      </c:valAx>
      <c:valAx>
        <c:axId val="165476224"/>
        <c:scaling>
          <c:orientation val="minMax"/>
        </c:scaling>
        <c:delete val="0"/>
        <c:axPos val="l"/>
        <c:majorGridlines/>
        <c:title>
          <c:tx>
            <c:rich>
              <a:bodyPr/>
              <a:lstStyle/>
              <a:p>
                <a:pPr>
                  <a:defRPr sz="1100"/>
                </a:pPr>
                <a:r>
                  <a:rPr lang="en-US" sz="1100"/>
                  <a:t>Degree of Polarization (%)</a:t>
                </a:r>
              </a:p>
            </c:rich>
          </c:tx>
          <c:overlay val="0"/>
        </c:title>
        <c:numFmt formatCode="General" sourceLinked="1"/>
        <c:majorTickMark val="out"/>
        <c:minorTickMark val="none"/>
        <c:tickLblPos val="nextTo"/>
        <c:crossAx val="165474304"/>
        <c:crosses val="autoZero"/>
        <c:crossBetween val="midCat"/>
      </c:valAx>
    </c:plotArea>
    <c:legend>
      <c:legendPos val="r"/>
      <c:overlay val="0"/>
    </c:legend>
    <c:plotVisOnly val="1"/>
    <c:dispBlanksAs val="gap"/>
    <c:showDLblsOverMax val="0"/>
  </c:chart>
  <c:spPr>
    <a:solidFill>
      <a:schemeClr val="bg1"/>
    </a:soli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ISO Polarization vs. Wavelength</a:t>
            </a:r>
          </a:p>
        </c:rich>
      </c:tx>
      <c:overlay val="0"/>
    </c:title>
    <c:autoTitleDeleted val="0"/>
    <c:plotArea>
      <c:layout/>
      <c:scatterChart>
        <c:scatterStyle val="lineMarker"/>
        <c:varyColors val="0"/>
        <c:ser>
          <c:idx val="0"/>
          <c:order val="0"/>
          <c:tx>
            <c:strRef>
              <c:f>Sheet1!$B$7</c:f>
              <c:strCache>
                <c:ptCount val="1"/>
                <c:pt idx="0">
                  <c:v>Average</c:v>
                </c:pt>
              </c:strCache>
            </c:strRef>
          </c:tx>
          <c:spPr>
            <a:ln>
              <a:solidFill>
                <a:srgbClr val="FF0000"/>
              </a:solidFill>
            </a:ln>
          </c:spPr>
          <c:marker>
            <c:symbol val="diamond"/>
            <c:size val="7"/>
            <c:spPr>
              <a:solidFill>
                <a:srgbClr val="FF0000"/>
              </a:solidFill>
              <a:ln>
                <a:solidFill>
                  <a:srgbClr val="FF0000"/>
                </a:solidFill>
              </a:ln>
            </c:spPr>
          </c:marker>
          <c:xVal>
            <c:numRef>
              <c:f>Sheet1!$C$2:$H$2</c:f>
              <c:numCache>
                <c:formatCode>General</c:formatCode>
                <c:ptCount val="6"/>
                <c:pt idx="0">
                  <c:v>1.2</c:v>
                </c:pt>
                <c:pt idx="1">
                  <c:v>1.6</c:v>
                </c:pt>
                <c:pt idx="2">
                  <c:v>2.2000000000000002</c:v>
                </c:pt>
                <c:pt idx="3">
                  <c:v>6.7</c:v>
                </c:pt>
                <c:pt idx="4">
                  <c:v>12</c:v>
                </c:pt>
                <c:pt idx="5">
                  <c:v>14.3</c:v>
                </c:pt>
              </c:numCache>
            </c:numRef>
          </c:xVal>
          <c:yVal>
            <c:numRef>
              <c:f>Sheet1!$C$7:$H$7</c:f>
              <c:numCache>
                <c:formatCode>General</c:formatCode>
                <c:ptCount val="6"/>
                <c:pt idx="0">
                  <c:v>0.64</c:v>
                </c:pt>
                <c:pt idx="1">
                  <c:v>0.6</c:v>
                </c:pt>
                <c:pt idx="2">
                  <c:v>0.473333333333333</c:v>
                </c:pt>
                <c:pt idx="3">
                  <c:v>4.3666666666666663</c:v>
                </c:pt>
                <c:pt idx="4">
                  <c:v>6.05</c:v>
                </c:pt>
                <c:pt idx="5">
                  <c:v>5.1499999999999986</c:v>
                </c:pt>
              </c:numCache>
            </c:numRef>
          </c:yVal>
          <c:smooth val="0"/>
        </c:ser>
        <c:dLbls>
          <c:showLegendKey val="0"/>
          <c:showVal val="0"/>
          <c:showCatName val="0"/>
          <c:showSerName val="0"/>
          <c:showPercent val="0"/>
          <c:showBubbleSize val="0"/>
        </c:dLbls>
        <c:axId val="91580288"/>
        <c:axId val="91603328"/>
      </c:scatterChart>
      <c:valAx>
        <c:axId val="91580288"/>
        <c:scaling>
          <c:orientation val="minMax"/>
        </c:scaling>
        <c:delete val="0"/>
        <c:axPos val="b"/>
        <c:title>
          <c:tx>
            <c:rich>
              <a:bodyPr/>
              <a:lstStyle/>
              <a:p>
                <a:pPr>
                  <a:defRPr sz="1100"/>
                </a:pPr>
                <a:r>
                  <a:rPr lang="en-US" sz="1100"/>
                  <a:t>Wavelength (um)</a:t>
                </a:r>
              </a:p>
            </c:rich>
          </c:tx>
          <c:overlay val="0"/>
        </c:title>
        <c:numFmt formatCode="General" sourceLinked="1"/>
        <c:majorTickMark val="out"/>
        <c:minorTickMark val="none"/>
        <c:tickLblPos val="nextTo"/>
        <c:crossAx val="91603328"/>
        <c:crosses val="autoZero"/>
        <c:crossBetween val="midCat"/>
      </c:valAx>
      <c:valAx>
        <c:axId val="91603328"/>
        <c:scaling>
          <c:orientation val="minMax"/>
          <c:max val="10"/>
        </c:scaling>
        <c:delete val="0"/>
        <c:axPos val="l"/>
        <c:majorGridlines/>
        <c:title>
          <c:tx>
            <c:rich>
              <a:bodyPr/>
              <a:lstStyle/>
              <a:p>
                <a:pPr>
                  <a:defRPr sz="1100"/>
                </a:pPr>
                <a:r>
                  <a:rPr lang="en-US" sz="1100"/>
                  <a:t>Degree of Polarization (%)</a:t>
                </a:r>
              </a:p>
            </c:rich>
          </c:tx>
          <c:overlay val="0"/>
        </c:title>
        <c:numFmt formatCode="General" sourceLinked="1"/>
        <c:majorTickMark val="out"/>
        <c:minorTickMark val="none"/>
        <c:tickLblPos val="nextTo"/>
        <c:crossAx val="91580288"/>
        <c:crosses val="autoZero"/>
        <c:crossBetween val="midCat"/>
      </c:valAx>
    </c:plotArea>
    <c:legend>
      <c:legendPos val="r"/>
      <c:overlay val="0"/>
    </c:legend>
    <c:plotVisOnly val="1"/>
    <c:dispBlanksAs val="gap"/>
    <c:showDLblsOverMax val="0"/>
  </c:chart>
  <c:spPr>
    <a:solidFill>
      <a:prstClr val="white">
        <a:alpha val="70000"/>
      </a:prstClr>
    </a:solidFill>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A09A69-9B56-8B44-88AE-5AD6F6B47BE5}" type="datetimeFigureOut">
              <a:rPr lang="en-US" smtClean="0"/>
              <a:t>6/18/2013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DF1023-A9DA-8B40-A2DA-2A862E7CA172}" type="slidenum">
              <a:rPr lang="en-US" smtClean="0"/>
              <a:t>‹#›</a:t>
            </a:fld>
            <a:endParaRPr lang="en-US"/>
          </a:p>
        </p:txBody>
      </p:sp>
    </p:spTree>
    <p:extLst>
      <p:ext uri="{BB962C8B-B14F-4D97-AF65-F5344CB8AC3E}">
        <p14:creationId xmlns:p14="http://schemas.microsoft.com/office/powerpoint/2010/main" val="39737693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062B79-F226-0644-ADE1-9C745C7B7486}" type="slidenum">
              <a:rPr lang="en-US"/>
              <a:pPr/>
              <a:t>4</a:t>
            </a:fld>
            <a:endParaRPr lang="en-US"/>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2C1237-7B16-9C47-89D5-C4B192ECDC25}" type="slidenum">
              <a:rPr lang="en-US"/>
              <a:pPr/>
              <a:t>16</a:t>
            </a:fld>
            <a:endParaRPr lang="en-US"/>
          </a:p>
        </p:txBody>
      </p:sp>
      <p:sp>
        <p:nvSpPr>
          <p:cNvPr id="35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5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B4ECE9-9DF6-1B42-A4EF-54E26C189B49}" type="slidenum">
              <a:rPr lang="en-US"/>
              <a:pPr/>
              <a:t>17</a:t>
            </a:fld>
            <a:endParaRPr lang="en-US"/>
          </a:p>
        </p:txBody>
      </p:sp>
      <p:sp>
        <p:nvSpPr>
          <p:cNvPr id="39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9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1A9E8EE-79A7-0E45-B2E7-27CE7CE4FD14}" type="slidenum">
              <a:rPr lang="en-US"/>
              <a:pPr/>
              <a:t>32</a:t>
            </a:fld>
            <a:endParaRPr lang="en-US"/>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902BCDE-3A15-7747-97AD-FE09587A11FD}" type="slidenum">
              <a:rPr lang="en-US"/>
              <a:pPr/>
              <a:t>33</a:t>
            </a:fld>
            <a:endParaRPr lang="en-US"/>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4AEE240-CFA9-0649-ADCD-6739C9B6A46D}" type="slidenum">
              <a:rPr lang="en-US"/>
              <a:pPr/>
              <a:t>34</a:t>
            </a:fld>
            <a:endParaRPr lang="en-US"/>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5F506B5-FA27-3B4F-9E96-7C19691A2587}" type="slidenum">
              <a:rPr lang="en-US"/>
              <a:pPr/>
              <a:t>35</a:t>
            </a:fld>
            <a:endParaRPr lang="en-US"/>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5F506B5-FA27-3B4F-9E96-7C19691A2587}" type="slidenum">
              <a:rPr lang="en-US"/>
              <a:pPr/>
              <a:t>36</a:t>
            </a:fld>
            <a:endParaRPr lang="en-US"/>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0863AD4-6BA0-D34C-BC88-EB9C80D437CA}" type="slidenum">
              <a:rPr lang="en-US"/>
              <a:pPr/>
              <a:t>37</a:t>
            </a:fld>
            <a:endParaRPr lang="en-US"/>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0BD268-C21E-BD46-AF6A-3101ECF8EB44}" type="slidenum">
              <a:rPr lang="en-US"/>
              <a:pPr/>
              <a:t>43</a:t>
            </a:fld>
            <a:endParaRPr lang="en-US"/>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1D85921-85CA-A34E-B94A-892130E67583}" type="slidenum">
              <a:rPr lang="en-US"/>
              <a:pPr/>
              <a:t>6</a:t>
            </a:fld>
            <a:endParaRPr lang="en-US"/>
          </a:p>
        </p:txBody>
      </p:sp>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BCD4E8-91FB-9B4C-BFD1-C37CB8527E64}" type="slidenum">
              <a:rPr lang="en-US"/>
              <a:pPr/>
              <a:t>8</a:t>
            </a:fld>
            <a:endParaRPr lang="en-US"/>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3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062B79-F226-0644-ADE1-9C745C7B7486}" type="slidenum">
              <a:rPr lang="en-US"/>
              <a:pPr/>
              <a:t>9</a:t>
            </a:fld>
            <a:endParaRPr lang="en-US"/>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A4461C-2E97-6449-9376-3692F5170015}" type="slidenum">
              <a:rPr lang="en-US"/>
              <a:pPr/>
              <a:t>11</a:t>
            </a:fld>
            <a:endParaRPr lang="en-US"/>
          </a:p>
        </p:txBody>
      </p:sp>
      <p:sp>
        <p:nvSpPr>
          <p:cNvPr id="73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3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321E06-CC0E-C146-AA75-1E5CA10498C3}" type="slidenum">
              <a:rPr lang="en-US"/>
              <a:pPr/>
              <a:t>12</a:t>
            </a:fld>
            <a:endParaRPr lang="en-US"/>
          </a:p>
        </p:txBody>
      </p:sp>
      <p:sp>
        <p:nvSpPr>
          <p:cNvPr id="292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2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スライド イメージ プレースホルダー 1"/>
          <p:cNvSpPr>
            <a:spLocks noGrp="1" noRot="1" noChangeAspect="1" noTextEdit="1"/>
          </p:cNvSpPr>
          <p:nvPr>
            <p:ph type="sldImg"/>
          </p:nvPr>
        </p:nvSpPr>
        <p:spPr>
          <a:ln/>
        </p:spPr>
      </p:sp>
      <p:sp>
        <p:nvSpPr>
          <p:cNvPr id="51203"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a:ea typeface="ＭＳ Ｐ明朝" charset="0"/>
                <a:cs typeface="ＭＳ Ｐ明朝" charset="0"/>
              </a:rPr>
              <a:t>A good case study with Subaru Telescope was done by Okamoto et al. 2004 for beta Pic debris disks. We got spatially resolved N-band spectra as shown in left panels. As you can see, a clear emission feature at 11.2 um due to crystalline olivine is seen toward central component, but is almost absent toward outer region. By spectral decomposition analysis, we plot here the one dimensional spatial distribution of 3 dust species. The green line indicate the small amorphous silicate grains, red line represents the large amorphous silicate, and blue line is for crystalline olivine grains. Large amorphous silicate grains and crystalline silicate grains are centrally peaked, while small amorphous silicate grains are much widely distributed. This indicate that crystalline silicate grains which is also seen in cometary grains are formed near the central star. We also note that several local peaks of small amorphous silicate grains. </a:t>
            </a:r>
            <a:endParaRPr lang="ja-JP" altLang="en-US">
              <a:ea typeface="ＭＳ Ｐ明朝" charset="0"/>
              <a:cs typeface="ＭＳ Ｐ明朝" charset="0"/>
            </a:endParaRPr>
          </a:p>
        </p:txBody>
      </p:sp>
      <p:sp>
        <p:nvSpPr>
          <p:cNvPr id="51204"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Garamond" charset="0"/>
                <a:ea typeface="ＭＳ Ｐゴシック" charset="0"/>
                <a:cs typeface="ＭＳ Ｐゴシック" charset="0"/>
              </a:defRPr>
            </a:lvl1pPr>
            <a:lvl2pPr marL="742950" indent="-285750" eaLnBrk="0" hangingPunct="0">
              <a:defRPr kumimoji="1">
                <a:solidFill>
                  <a:schemeClr val="tx1"/>
                </a:solidFill>
                <a:latin typeface="Garamond" charset="0"/>
                <a:ea typeface="ＭＳ Ｐゴシック" charset="0"/>
              </a:defRPr>
            </a:lvl2pPr>
            <a:lvl3pPr marL="1143000" indent="-228600" eaLnBrk="0" hangingPunct="0">
              <a:defRPr kumimoji="1">
                <a:solidFill>
                  <a:schemeClr val="tx1"/>
                </a:solidFill>
                <a:latin typeface="Garamond" charset="0"/>
                <a:ea typeface="ＭＳ Ｐゴシック" charset="0"/>
              </a:defRPr>
            </a:lvl3pPr>
            <a:lvl4pPr marL="1600200" indent="-228600" eaLnBrk="0" hangingPunct="0">
              <a:defRPr kumimoji="1">
                <a:solidFill>
                  <a:schemeClr val="tx1"/>
                </a:solidFill>
                <a:latin typeface="Garamond" charset="0"/>
                <a:ea typeface="ＭＳ Ｐゴシック" charset="0"/>
              </a:defRPr>
            </a:lvl4pPr>
            <a:lvl5pPr marL="2057400" indent="-228600" eaLnBrk="0" hangingPunct="0">
              <a:defRPr kumimoji="1">
                <a:solidFill>
                  <a:schemeClr val="tx1"/>
                </a:solidFill>
                <a:latin typeface="Garamond" charset="0"/>
                <a:ea typeface="ＭＳ Ｐゴシック" charset="0"/>
              </a:defRPr>
            </a:lvl5pPr>
            <a:lvl6pPr marL="2514600" indent="-228600" eaLnBrk="0" fontAlgn="base" hangingPunct="0">
              <a:spcBef>
                <a:spcPct val="0"/>
              </a:spcBef>
              <a:spcAft>
                <a:spcPct val="0"/>
              </a:spcAft>
              <a:defRPr kumimoji="1">
                <a:solidFill>
                  <a:schemeClr val="tx1"/>
                </a:solidFill>
                <a:latin typeface="Garamond" charset="0"/>
                <a:ea typeface="ＭＳ Ｐゴシック" charset="0"/>
              </a:defRPr>
            </a:lvl6pPr>
            <a:lvl7pPr marL="2971800" indent="-228600" eaLnBrk="0" fontAlgn="base" hangingPunct="0">
              <a:spcBef>
                <a:spcPct val="0"/>
              </a:spcBef>
              <a:spcAft>
                <a:spcPct val="0"/>
              </a:spcAft>
              <a:defRPr kumimoji="1">
                <a:solidFill>
                  <a:schemeClr val="tx1"/>
                </a:solidFill>
                <a:latin typeface="Garamond" charset="0"/>
                <a:ea typeface="ＭＳ Ｐゴシック" charset="0"/>
              </a:defRPr>
            </a:lvl7pPr>
            <a:lvl8pPr marL="3429000" indent="-228600" eaLnBrk="0" fontAlgn="base" hangingPunct="0">
              <a:spcBef>
                <a:spcPct val="0"/>
              </a:spcBef>
              <a:spcAft>
                <a:spcPct val="0"/>
              </a:spcAft>
              <a:defRPr kumimoji="1">
                <a:solidFill>
                  <a:schemeClr val="tx1"/>
                </a:solidFill>
                <a:latin typeface="Garamond" charset="0"/>
                <a:ea typeface="ＭＳ Ｐゴシック" charset="0"/>
              </a:defRPr>
            </a:lvl8pPr>
            <a:lvl9pPr marL="3886200" indent="-228600" eaLnBrk="0" fontAlgn="base" hangingPunct="0">
              <a:spcBef>
                <a:spcPct val="0"/>
              </a:spcBef>
              <a:spcAft>
                <a:spcPct val="0"/>
              </a:spcAft>
              <a:defRPr kumimoji="1">
                <a:solidFill>
                  <a:schemeClr val="tx1"/>
                </a:solidFill>
                <a:latin typeface="Garamond" charset="0"/>
                <a:ea typeface="ＭＳ Ｐゴシック" charset="0"/>
              </a:defRPr>
            </a:lvl9pPr>
          </a:lstStyle>
          <a:p>
            <a:pPr eaLnBrk="1" hangingPunct="1"/>
            <a:fld id="{3C0294CB-E0CC-EF42-964C-BFD3D7649160}" type="slidenum">
              <a:rPr lang="en-US" altLang="ja-JP">
                <a:latin typeface="Arial" charset="0"/>
              </a:rPr>
              <a:pPr eaLnBrk="1" hangingPunct="1"/>
              <a:t>13</a:t>
            </a:fld>
            <a:endParaRPr lang="en-US" altLang="ja-JP">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p:cNvSpPr>
            <a:spLocks noGrp="1" noRot="1" noChangeAspect="1" noTextEdit="1"/>
          </p:cNvSpPr>
          <p:nvPr>
            <p:ph type="sldImg"/>
          </p:nvPr>
        </p:nvSpPr>
        <p:spPr>
          <a:ln/>
        </p:spPr>
      </p:sp>
      <p:sp>
        <p:nvSpPr>
          <p:cNvPr id="52227"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a:ea typeface="ＭＳ Ｐ明朝" charset="0"/>
                <a:cs typeface="ＭＳ Ｐ明朝" charset="0"/>
              </a:rPr>
              <a:t>Because these grains are quickly removed from the system, we suggested that these grains are formed in situ by the planetesimal belts. Here is the cartoon of the beta Pictoris planetesimal belts. We also suggested the possible planets which is actually found recently  by Lagrange et al. recently. Above picutre is the artist’s view of beta Pic planetary system.</a:t>
            </a:r>
          </a:p>
        </p:txBody>
      </p:sp>
      <p:sp>
        <p:nvSpPr>
          <p:cNvPr id="52228"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Garamond" charset="0"/>
                <a:ea typeface="ＭＳ Ｐゴシック" charset="0"/>
                <a:cs typeface="ＭＳ Ｐゴシック" charset="0"/>
              </a:defRPr>
            </a:lvl1pPr>
            <a:lvl2pPr marL="742950" indent="-285750" eaLnBrk="0" hangingPunct="0">
              <a:defRPr kumimoji="1">
                <a:solidFill>
                  <a:schemeClr val="tx1"/>
                </a:solidFill>
                <a:latin typeface="Garamond" charset="0"/>
                <a:ea typeface="ＭＳ Ｐゴシック" charset="0"/>
              </a:defRPr>
            </a:lvl2pPr>
            <a:lvl3pPr marL="1143000" indent="-228600" eaLnBrk="0" hangingPunct="0">
              <a:defRPr kumimoji="1">
                <a:solidFill>
                  <a:schemeClr val="tx1"/>
                </a:solidFill>
                <a:latin typeface="Garamond" charset="0"/>
                <a:ea typeface="ＭＳ Ｐゴシック" charset="0"/>
              </a:defRPr>
            </a:lvl3pPr>
            <a:lvl4pPr marL="1600200" indent="-228600" eaLnBrk="0" hangingPunct="0">
              <a:defRPr kumimoji="1">
                <a:solidFill>
                  <a:schemeClr val="tx1"/>
                </a:solidFill>
                <a:latin typeface="Garamond" charset="0"/>
                <a:ea typeface="ＭＳ Ｐゴシック" charset="0"/>
              </a:defRPr>
            </a:lvl4pPr>
            <a:lvl5pPr marL="2057400" indent="-228600" eaLnBrk="0" hangingPunct="0">
              <a:defRPr kumimoji="1">
                <a:solidFill>
                  <a:schemeClr val="tx1"/>
                </a:solidFill>
                <a:latin typeface="Garamond" charset="0"/>
                <a:ea typeface="ＭＳ Ｐゴシック" charset="0"/>
              </a:defRPr>
            </a:lvl5pPr>
            <a:lvl6pPr marL="2514600" indent="-228600" eaLnBrk="0" fontAlgn="base" hangingPunct="0">
              <a:spcBef>
                <a:spcPct val="0"/>
              </a:spcBef>
              <a:spcAft>
                <a:spcPct val="0"/>
              </a:spcAft>
              <a:defRPr kumimoji="1">
                <a:solidFill>
                  <a:schemeClr val="tx1"/>
                </a:solidFill>
                <a:latin typeface="Garamond" charset="0"/>
                <a:ea typeface="ＭＳ Ｐゴシック" charset="0"/>
              </a:defRPr>
            </a:lvl6pPr>
            <a:lvl7pPr marL="2971800" indent="-228600" eaLnBrk="0" fontAlgn="base" hangingPunct="0">
              <a:spcBef>
                <a:spcPct val="0"/>
              </a:spcBef>
              <a:spcAft>
                <a:spcPct val="0"/>
              </a:spcAft>
              <a:defRPr kumimoji="1">
                <a:solidFill>
                  <a:schemeClr val="tx1"/>
                </a:solidFill>
                <a:latin typeface="Garamond" charset="0"/>
                <a:ea typeface="ＭＳ Ｐゴシック" charset="0"/>
              </a:defRPr>
            </a:lvl7pPr>
            <a:lvl8pPr marL="3429000" indent="-228600" eaLnBrk="0" fontAlgn="base" hangingPunct="0">
              <a:spcBef>
                <a:spcPct val="0"/>
              </a:spcBef>
              <a:spcAft>
                <a:spcPct val="0"/>
              </a:spcAft>
              <a:defRPr kumimoji="1">
                <a:solidFill>
                  <a:schemeClr val="tx1"/>
                </a:solidFill>
                <a:latin typeface="Garamond" charset="0"/>
                <a:ea typeface="ＭＳ Ｐゴシック" charset="0"/>
              </a:defRPr>
            </a:lvl8pPr>
            <a:lvl9pPr marL="3886200" indent="-228600" eaLnBrk="0" fontAlgn="base" hangingPunct="0">
              <a:spcBef>
                <a:spcPct val="0"/>
              </a:spcBef>
              <a:spcAft>
                <a:spcPct val="0"/>
              </a:spcAft>
              <a:defRPr kumimoji="1">
                <a:solidFill>
                  <a:schemeClr val="tx1"/>
                </a:solidFill>
                <a:latin typeface="Garamond" charset="0"/>
                <a:ea typeface="ＭＳ Ｐゴシック" charset="0"/>
              </a:defRPr>
            </a:lvl9pPr>
          </a:lstStyle>
          <a:p>
            <a:pPr eaLnBrk="1" hangingPunct="1"/>
            <a:fld id="{39B1C81D-3AA9-8A49-B85B-D4753318848E}" type="slidenum">
              <a:rPr lang="en-US" altLang="ja-JP">
                <a:latin typeface="Arial" charset="0"/>
              </a:rPr>
              <a:pPr eaLnBrk="1" hangingPunct="1"/>
              <a:t>14</a:t>
            </a:fld>
            <a:endParaRPr lang="en-US" altLang="ja-JP">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955838-B643-F24D-B498-28F0EDDEE992}" type="slidenum">
              <a:rPr lang="en-US"/>
              <a:pPr/>
              <a:t>15</a:t>
            </a:fld>
            <a:endParaRPr lang="en-US"/>
          </a:p>
        </p:txBody>
      </p:sp>
      <p:sp>
        <p:nvSpPr>
          <p:cNvPr id="37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789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01E7410-A5E2-6D47-B7C9-ED5B0C79B415}" type="datetimeFigureOut">
              <a:rPr lang="en-US" smtClean="0"/>
              <a:t>6/18/2013</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A87202B1-4F5D-2642-8E20-1381D2E51EFB}" type="slidenum">
              <a:rPr lang="en-US" smtClean="0"/>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01E7410-A5E2-6D47-B7C9-ED5B0C79B415}" type="datetimeFigureOut">
              <a:rPr lang="en-US" smtClean="0"/>
              <a:t>6/18/2013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87202B1-4F5D-2642-8E20-1381D2E51EF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01E7410-A5E2-6D47-B7C9-ED5B0C79B415}" type="datetimeFigureOut">
              <a:rPr lang="en-US" smtClean="0"/>
              <a:t>6/18/2013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87202B1-4F5D-2642-8E20-1381D2E51EF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01E7410-A5E2-6D47-B7C9-ED5B0C79B415}" type="datetimeFigureOut">
              <a:rPr lang="en-US" smtClean="0"/>
              <a:t>6/18/2013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87202B1-4F5D-2642-8E20-1381D2E51EF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01E7410-A5E2-6D47-B7C9-ED5B0C79B415}" type="datetimeFigureOut">
              <a:rPr lang="en-US" smtClean="0"/>
              <a:t>6/18/2013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87202B1-4F5D-2642-8E20-1381D2E51EFB}" type="slidenum">
              <a:rPr lang="en-US" smtClean="0"/>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01E7410-A5E2-6D47-B7C9-ED5B0C79B415}" type="datetimeFigureOut">
              <a:rPr lang="en-US" smtClean="0"/>
              <a:t>6/18/2013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A87202B1-4F5D-2642-8E20-1381D2E51EF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01E7410-A5E2-6D47-B7C9-ED5B0C79B415}" type="datetimeFigureOut">
              <a:rPr lang="en-US" smtClean="0"/>
              <a:t>6/18/2013</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A87202B1-4F5D-2642-8E20-1381D2E51EF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01E7410-A5E2-6D47-B7C9-ED5B0C79B415}" type="datetimeFigureOut">
              <a:rPr lang="en-US" smtClean="0"/>
              <a:t>6/18/2013</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A87202B1-4F5D-2642-8E20-1381D2E51EF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601E7410-A5E2-6D47-B7C9-ED5B0C79B415}" type="datetimeFigureOut">
              <a:rPr lang="en-US" smtClean="0"/>
              <a:t>6/18/2013</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A87202B1-4F5D-2642-8E20-1381D2E51EFB}" type="slidenum">
              <a:rPr lang="en-US" smtClean="0"/>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01E7410-A5E2-6D47-B7C9-ED5B0C79B415}" type="datetimeFigureOut">
              <a:rPr lang="en-US" smtClean="0"/>
              <a:t>6/18/2013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A87202B1-4F5D-2642-8E20-1381D2E51EF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01E7410-A5E2-6D47-B7C9-ED5B0C79B415}" type="datetimeFigureOut">
              <a:rPr lang="en-US" smtClean="0"/>
              <a:t>6/18/2013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A87202B1-4F5D-2642-8E20-1381D2E51EFB}" type="slidenum">
              <a:rPr lang="en-US" smtClean="0"/>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Drag picture to placeholder or click icon to add</a:t>
            </a:r>
            <a:endParaRPr kumimoji="0" lang="en-US" dirty="0"/>
          </a:p>
        </p:txBody>
      </p:sp>
      <p:sp>
        <p:nvSpPr>
          <p:cNvPr id="9" name="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01E7410-A5E2-6D47-B7C9-ED5B0C79B415}" type="datetimeFigureOut">
              <a:rPr lang="en-US" smtClean="0"/>
              <a:t>6/18/2013</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A87202B1-4F5D-2642-8E20-1381D2E51EFB}" type="slidenum">
              <a:rPr lang="en-US" smtClean="0"/>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jpe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IR &amp; sub-mm Polarimetry</a:t>
            </a:r>
            <a:endParaRPr lang="en-US" dirty="0"/>
          </a:p>
        </p:txBody>
      </p:sp>
      <p:sp>
        <p:nvSpPr>
          <p:cNvPr id="3" name="Subtitle 2"/>
          <p:cNvSpPr>
            <a:spLocks noGrp="1"/>
          </p:cNvSpPr>
          <p:nvPr>
            <p:ph type="subTitle" idx="1"/>
          </p:nvPr>
        </p:nvSpPr>
        <p:spPr/>
        <p:txBody>
          <a:bodyPr>
            <a:normAutofit lnSpcReduction="10000"/>
          </a:bodyPr>
          <a:lstStyle/>
          <a:p>
            <a:r>
              <a:rPr lang="en-US" dirty="0"/>
              <a:t>Chris Packham</a:t>
            </a:r>
            <a:br>
              <a:rPr lang="en-US" dirty="0"/>
            </a:br>
            <a:r>
              <a:rPr lang="en-US" dirty="0"/>
              <a:t>University of Texas at San </a:t>
            </a:r>
            <a:r>
              <a:rPr lang="en-US" dirty="0" smtClean="0"/>
              <a:t>Antonio</a:t>
            </a:r>
          </a:p>
          <a:p>
            <a:endParaRPr lang="en-US" dirty="0"/>
          </a:p>
          <a:p>
            <a:r>
              <a:rPr lang="en-US" i="1" dirty="0" smtClean="0"/>
              <a:t>7</a:t>
            </a:r>
            <a:r>
              <a:rPr lang="en-US" i="1" baseline="30000" dirty="0" smtClean="0"/>
              <a:t>th</a:t>
            </a:r>
            <a:r>
              <a:rPr lang="en-US" i="1" dirty="0" smtClean="0"/>
              <a:t> June, 2013</a:t>
            </a:r>
            <a:endParaRPr lang="en-US" i="1" dirty="0"/>
          </a:p>
        </p:txBody>
      </p:sp>
      <p:pic>
        <p:nvPicPr>
          <p:cNvPr id="4" name="Picture 3" descr="Revised Design_5-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560" y="4114800"/>
            <a:ext cx="7315200" cy="2743200"/>
          </a:xfrm>
          <a:prstGeom prst="rect">
            <a:avLst/>
          </a:prstGeom>
        </p:spPr>
      </p:pic>
    </p:spTree>
    <p:extLst>
      <p:ext uri="{BB962C8B-B14F-4D97-AF65-F5344CB8AC3E}">
        <p14:creationId xmlns:p14="http://schemas.microsoft.com/office/powerpoint/2010/main" val="188078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Polarization &amp; </a:t>
            </a:r>
            <a:r>
              <a:rPr lang="en-US" sz="4400" dirty="0" err="1" smtClean="0">
                <a:latin typeface="Symbol" charset="2"/>
                <a:cs typeface="Symbol" charset="2"/>
              </a:rPr>
              <a:t>l</a:t>
            </a:r>
            <a:r>
              <a:rPr lang="en-US" sz="4400" dirty="0" smtClean="0">
                <a:latin typeface="Symbol" charset="2"/>
                <a:cs typeface="Symbol" charset="2"/>
              </a:rPr>
              <a:t> </a:t>
            </a:r>
            <a:r>
              <a:rPr lang="en-US" sz="4444" dirty="0" smtClean="0"/>
              <a:t>Coverage</a:t>
            </a:r>
            <a:r>
              <a:rPr lang="en-US" sz="4400" dirty="0" smtClean="0"/>
              <a:t/>
            </a:r>
            <a:br>
              <a:rPr lang="en-US" sz="4400" dirty="0" smtClean="0"/>
            </a:br>
            <a:r>
              <a:rPr lang="en-US" sz="3556" i="1" dirty="0" smtClean="0"/>
              <a:t>(Illustrative only)</a:t>
            </a:r>
            <a:endParaRPr lang="en-US" dirty="0"/>
          </a:p>
        </p:txBody>
      </p:sp>
      <p:cxnSp>
        <p:nvCxnSpPr>
          <p:cNvPr id="5" name="Straight Arrow Connector 4"/>
          <p:cNvCxnSpPr/>
          <p:nvPr/>
        </p:nvCxnSpPr>
        <p:spPr>
          <a:xfrm rot="5400000" flipH="1" flipV="1">
            <a:off x="21428" y="3463146"/>
            <a:ext cx="3404634"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1722950" y="5166254"/>
            <a:ext cx="6707855" cy="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1722950" y="5455528"/>
            <a:ext cx="6707855" cy="1130808"/>
            <a:chOff x="1722950" y="5455528"/>
            <a:chExt cx="6707855" cy="1130808"/>
          </a:xfrm>
        </p:grpSpPr>
        <p:sp>
          <p:nvSpPr>
            <p:cNvPr id="11" name="Down Arrow 10"/>
            <p:cNvSpPr/>
            <p:nvPr/>
          </p:nvSpPr>
          <p:spPr>
            <a:xfrm rot="16200000">
              <a:off x="4511474" y="2667004"/>
              <a:ext cx="1130808" cy="6707855"/>
            </a:xfrm>
            <a:prstGeom prst="downArrow">
              <a:avLst/>
            </a:prstGeom>
            <a:gradFill flip="none" rotWithShape="1">
              <a:gsLst>
                <a:gs pos="0">
                  <a:schemeClr val="accent1">
                    <a:tint val="92000"/>
                    <a:satMod val="170000"/>
                  </a:schemeClr>
                </a:gs>
                <a:gs pos="48000">
                  <a:srgbClr val="FFFF00"/>
                </a:gs>
                <a:gs pos="100000">
                  <a:srgbClr val="FF0000"/>
                </a:gs>
              </a:gsLst>
              <a:lin ang="5400000" scaled="0"/>
              <a:tileRect/>
            </a:gradFill>
            <a:ln>
              <a:noFill/>
            </a:ln>
            <a:effectLst>
              <a:outerShdw blurRad="76200" dir="18900000" sy="23000" kx="-1200000" algn="bl" rotWithShape="0">
                <a:srgbClr val="000000">
                  <a:alpha val="15000"/>
                </a:srgbClr>
              </a:outerShdw>
            </a:effectLst>
          </p:spPr>
          <p:style>
            <a:lnRef idx="1">
              <a:schemeClr val="accent1"/>
            </a:lnRef>
            <a:fillRef idx="3">
              <a:schemeClr val="accent1"/>
            </a:fillRef>
            <a:effectRef idx="2">
              <a:schemeClr val="accent1"/>
            </a:effectRef>
            <a:fontRef idx="minor">
              <a:schemeClr val="lt1"/>
            </a:fontRef>
          </p:style>
          <p:txBody>
            <a:bodyPr vert="wordArtVert" rtlCol="0" anchor="ctr"/>
            <a:lstStyle/>
            <a:p>
              <a:pPr algn="ctr"/>
              <a:endParaRPr lang="en-US" sz="3600" dirty="0">
                <a:solidFill>
                  <a:schemeClr val="tx1"/>
                </a:solidFill>
                <a:latin typeface="Symbol" charset="2"/>
                <a:cs typeface="Symbol" charset="2"/>
              </a:endParaRPr>
            </a:p>
          </p:txBody>
        </p:sp>
        <p:sp>
          <p:nvSpPr>
            <p:cNvPr id="12" name="TextBox 11"/>
            <p:cNvSpPr txBox="1"/>
            <p:nvPr/>
          </p:nvSpPr>
          <p:spPr>
            <a:xfrm>
              <a:off x="1724539" y="5815965"/>
              <a:ext cx="794321" cy="369332"/>
            </a:xfrm>
            <a:prstGeom prst="rect">
              <a:avLst/>
            </a:prstGeom>
            <a:noFill/>
          </p:spPr>
          <p:txBody>
            <a:bodyPr wrap="none" rtlCol="0">
              <a:spAutoFit/>
            </a:bodyPr>
            <a:lstStyle/>
            <a:p>
              <a:r>
                <a:rPr lang="en-US" dirty="0" smtClean="0"/>
                <a:t>0.5</a:t>
              </a:r>
              <a:r>
                <a:rPr lang="en-US" dirty="0" smtClean="0">
                  <a:latin typeface="Symbol" charset="2"/>
                  <a:cs typeface="Symbol" charset="2"/>
                </a:rPr>
                <a:t>m</a:t>
              </a:r>
              <a:r>
                <a:rPr lang="en-US" dirty="0" smtClean="0"/>
                <a:t>m</a:t>
              </a:r>
              <a:endParaRPr lang="en-US" dirty="0"/>
            </a:p>
          </p:txBody>
        </p:sp>
        <p:sp>
          <p:nvSpPr>
            <p:cNvPr id="13" name="TextBox 12"/>
            <p:cNvSpPr txBox="1"/>
            <p:nvPr/>
          </p:nvSpPr>
          <p:spPr>
            <a:xfrm>
              <a:off x="5034666" y="5815965"/>
              <a:ext cx="619055" cy="369332"/>
            </a:xfrm>
            <a:prstGeom prst="rect">
              <a:avLst/>
            </a:prstGeom>
            <a:noFill/>
          </p:spPr>
          <p:txBody>
            <a:bodyPr wrap="none" rtlCol="0">
              <a:spAutoFit/>
            </a:bodyPr>
            <a:lstStyle/>
            <a:p>
              <a:r>
                <a:rPr lang="en-US" dirty="0" smtClean="0"/>
                <a:t>5</a:t>
              </a:r>
              <a:r>
                <a:rPr lang="en-US" dirty="0" smtClean="0">
                  <a:latin typeface="Symbol" charset="2"/>
                  <a:cs typeface="Symbol" charset="2"/>
                </a:rPr>
                <a:t>m</a:t>
              </a:r>
              <a:r>
                <a:rPr lang="en-US" dirty="0" smtClean="0"/>
                <a:t>m</a:t>
              </a:r>
              <a:endParaRPr lang="en-US" dirty="0"/>
            </a:p>
          </p:txBody>
        </p:sp>
        <p:sp>
          <p:nvSpPr>
            <p:cNvPr id="14" name="TextBox 13"/>
            <p:cNvSpPr txBox="1"/>
            <p:nvPr/>
          </p:nvSpPr>
          <p:spPr>
            <a:xfrm>
              <a:off x="7453243" y="5815965"/>
              <a:ext cx="736049" cy="369332"/>
            </a:xfrm>
            <a:prstGeom prst="rect">
              <a:avLst/>
            </a:prstGeom>
            <a:noFill/>
          </p:spPr>
          <p:txBody>
            <a:bodyPr wrap="none" rtlCol="0">
              <a:spAutoFit/>
            </a:bodyPr>
            <a:lstStyle/>
            <a:p>
              <a:r>
                <a:rPr lang="en-US" dirty="0" smtClean="0"/>
                <a:t>15</a:t>
              </a:r>
              <a:r>
                <a:rPr lang="en-US" dirty="0" smtClean="0">
                  <a:latin typeface="Symbol" charset="2"/>
                  <a:cs typeface="Symbol" charset="2"/>
                </a:rPr>
                <a:t>m</a:t>
              </a:r>
              <a:r>
                <a:rPr lang="en-US" dirty="0" smtClean="0"/>
                <a:t>m</a:t>
              </a:r>
              <a:endParaRPr lang="en-US" dirty="0"/>
            </a:p>
          </p:txBody>
        </p:sp>
      </p:grpSp>
      <p:grpSp>
        <p:nvGrpSpPr>
          <p:cNvPr id="3" name="Group 22"/>
          <p:cNvGrpSpPr/>
          <p:nvPr/>
        </p:nvGrpSpPr>
        <p:grpSpPr>
          <a:xfrm>
            <a:off x="1632104" y="2525545"/>
            <a:ext cx="6798701" cy="5678980"/>
            <a:chOff x="1632104" y="2525545"/>
            <a:chExt cx="6798701" cy="5678980"/>
          </a:xfrm>
        </p:grpSpPr>
        <p:sp>
          <p:nvSpPr>
            <p:cNvPr id="9" name="Arc 8"/>
            <p:cNvSpPr/>
            <p:nvPr/>
          </p:nvSpPr>
          <p:spPr>
            <a:xfrm>
              <a:off x="1632104" y="3112876"/>
              <a:ext cx="6798701" cy="5091649"/>
            </a:xfrm>
            <a:prstGeom prst="arc">
              <a:avLst>
                <a:gd name="adj1" fmla="val 16210808"/>
                <a:gd name="adj2" fmla="val 21105848"/>
              </a:avLst>
            </a:prstGeom>
            <a:ln>
              <a:solidFill>
                <a:srgbClr val="FF0000"/>
              </a:solidFill>
              <a:prstDash val="sysDot"/>
            </a:ln>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6658424" y="2525545"/>
              <a:ext cx="1772381" cy="553998"/>
            </a:xfrm>
            <a:prstGeom prst="rect">
              <a:avLst/>
            </a:prstGeom>
            <a:noFill/>
          </p:spPr>
          <p:txBody>
            <a:bodyPr wrap="square" rtlCol="0" anchor="ctr">
              <a:spAutoFit/>
            </a:bodyPr>
            <a:lstStyle/>
            <a:p>
              <a:pPr algn="ctr"/>
              <a:r>
                <a:rPr lang="en-US" sz="1600" dirty="0" smtClean="0">
                  <a:solidFill>
                    <a:srgbClr val="FF0000"/>
                  </a:solidFill>
                </a:rPr>
                <a:t>Dichroic Emission</a:t>
              </a:r>
            </a:p>
            <a:p>
              <a:pPr algn="ctr"/>
              <a:r>
                <a:rPr lang="en-US" sz="1400" i="1" dirty="0" smtClean="0">
                  <a:solidFill>
                    <a:srgbClr val="FF0000"/>
                  </a:solidFill>
                  <a:sym typeface="Symbol"/>
                </a:rPr>
                <a:t>P </a:t>
              </a:r>
              <a:r>
                <a:rPr lang="en-US" sz="1400" i="1" dirty="0" err="1" smtClean="0">
                  <a:solidFill>
                    <a:srgbClr val="FF0000"/>
                  </a:solidFill>
                  <a:sym typeface="Symbol"/>
                </a:rPr>
                <a:t></a:t>
              </a:r>
              <a:r>
                <a:rPr lang="en-US" sz="1400" i="1" dirty="0" smtClean="0">
                  <a:solidFill>
                    <a:srgbClr val="FF0000"/>
                  </a:solidFill>
                </a:rPr>
                <a:t> ?</a:t>
              </a:r>
              <a:endParaRPr lang="en-US" sz="1400" i="1" dirty="0">
                <a:solidFill>
                  <a:srgbClr val="FF0000"/>
                </a:solidFill>
              </a:endParaRPr>
            </a:p>
          </p:txBody>
        </p:sp>
      </p:grpSp>
      <p:grpSp>
        <p:nvGrpSpPr>
          <p:cNvPr id="4" name="Group 21"/>
          <p:cNvGrpSpPr/>
          <p:nvPr/>
        </p:nvGrpSpPr>
        <p:grpSpPr>
          <a:xfrm>
            <a:off x="1722950" y="4036367"/>
            <a:ext cx="6711607" cy="800219"/>
            <a:chOff x="1722950" y="4036367"/>
            <a:chExt cx="6711607" cy="800219"/>
          </a:xfrm>
        </p:grpSpPr>
        <p:cxnSp>
          <p:nvCxnSpPr>
            <p:cNvPr id="10" name="Straight Connector 9"/>
            <p:cNvCxnSpPr/>
            <p:nvPr/>
          </p:nvCxnSpPr>
          <p:spPr>
            <a:xfrm flipV="1">
              <a:off x="1722950" y="4105601"/>
              <a:ext cx="6707855" cy="384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444208" y="4036367"/>
              <a:ext cx="1990349" cy="800219"/>
            </a:xfrm>
            <a:prstGeom prst="rect">
              <a:avLst/>
            </a:prstGeom>
            <a:noFill/>
          </p:spPr>
          <p:txBody>
            <a:bodyPr wrap="none" rtlCol="0" anchor="ctr">
              <a:spAutoFit/>
            </a:bodyPr>
            <a:lstStyle/>
            <a:p>
              <a:pPr algn="ctr"/>
              <a:r>
                <a:rPr lang="en-US" sz="1600" dirty="0" smtClean="0"/>
                <a:t>Electron Scattering</a:t>
              </a:r>
              <a:br>
                <a:rPr lang="en-US" sz="1600" dirty="0" smtClean="0"/>
              </a:br>
              <a:r>
                <a:rPr lang="en-US" sz="1600" dirty="0" smtClean="0"/>
                <a:t>Synchrotron Emission</a:t>
              </a:r>
            </a:p>
            <a:p>
              <a:pPr algn="ctr"/>
              <a:r>
                <a:rPr lang="en-US" sz="1400" i="1" dirty="0" smtClean="0">
                  <a:sym typeface="Symbol"/>
                </a:rPr>
                <a:t>P </a:t>
              </a:r>
              <a:r>
                <a:rPr lang="en-US" sz="1400" i="1" dirty="0" err="1" smtClean="0">
                  <a:sym typeface="Symbol"/>
                </a:rPr>
                <a:t></a:t>
              </a:r>
              <a:r>
                <a:rPr lang="en-US" sz="1400" i="1" dirty="0" smtClean="0"/>
                <a:t> </a:t>
              </a:r>
              <a:r>
                <a:rPr lang="en-US" sz="1400" i="1" dirty="0" smtClean="0">
                  <a:latin typeface="Symbol" charset="2"/>
                  <a:cs typeface="Symbol" charset="2"/>
                </a:rPr>
                <a:t>l</a:t>
              </a:r>
              <a:r>
                <a:rPr lang="en-US" sz="1400" i="1" baseline="30000" dirty="0" smtClean="0"/>
                <a:t>0</a:t>
              </a:r>
              <a:endParaRPr lang="en-US" sz="1400" i="1" baseline="30000" dirty="0"/>
            </a:p>
          </p:txBody>
        </p:sp>
      </p:grpSp>
      <p:grpSp>
        <p:nvGrpSpPr>
          <p:cNvPr id="21" name="Group 20"/>
          <p:cNvGrpSpPr/>
          <p:nvPr/>
        </p:nvGrpSpPr>
        <p:grpSpPr>
          <a:xfrm>
            <a:off x="-237939" y="1925379"/>
            <a:ext cx="4295667" cy="7042516"/>
            <a:chOff x="-237939" y="1925379"/>
            <a:chExt cx="4295667" cy="7042516"/>
          </a:xfrm>
        </p:grpSpPr>
        <p:sp>
          <p:nvSpPr>
            <p:cNvPr id="7" name="Arc 6"/>
            <p:cNvSpPr/>
            <p:nvPr/>
          </p:nvSpPr>
          <p:spPr>
            <a:xfrm>
              <a:off x="-237939" y="1925379"/>
              <a:ext cx="3924955" cy="7042516"/>
            </a:xfrm>
            <a:prstGeom prst="arc">
              <a:avLst>
                <a:gd name="adj1" fmla="val 16210808"/>
                <a:gd name="adj2" fmla="val 21105848"/>
              </a:avLst>
            </a:prstGeom>
            <a:ln>
              <a:solidFill>
                <a:srgbClr val="3366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a:off x="2589558" y="1940769"/>
              <a:ext cx="1468170" cy="553998"/>
            </a:xfrm>
            <a:prstGeom prst="rect">
              <a:avLst/>
            </a:prstGeom>
            <a:noFill/>
          </p:spPr>
          <p:txBody>
            <a:bodyPr wrap="none" rtlCol="0" anchor="ctr">
              <a:spAutoFit/>
            </a:bodyPr>
            <a:lstStyle/>
            <a:p>
              <a:pPr algn="ctr"/>
              <a:r>
                <a:rPr lang="en-US" sz="1600" dirty="0" smtClean="0">
                  <a:solidFill>
                    <a:srgbClr val="3366FF"/>
                  </a:solidFill>
                </a:rPr>
                <a:t>Dust Scattering</a:t>
              </a:r>
            </a:p>
            <a:p>
              <a:pPr algn="ctr"/>
              <a:r>
                <a:rPr lang="en-US" sz="1400" i="1" dirty="0" smtClean="0">
                  <a:solidFill>
                    <a:srgbClr val="3366FF"/>
                  </a:solidFill>
                  <a:sym typeface="Symbol"/>
                </a:rPr>
                <a:t>P </a:t>
              </a:r>
              <a:r>
                <a:rPr lang="en-US" sz="1400" i="1" dirty="0" err="1" smtClean="0">
                  <a:solidFill>
                    <a:srgbClr val="3366FF"/>
                  </a:solidFill>
                  <a:sym typeface="Symbol"/>
                </a:rPr>
                <a:t></a:t>
              </a:r>
              <a:r>
                <a:rPr lang="en-US" sz="1400" i="1" dirty="0" smtClean="0">
                  <a:solidFill>
                    <a:srgbClr val="3366FF"/>
                  </a:solidFill>
                  <a:sym typeface="Symbol"/>
                </a:rPr>
                <a:t> </a:t>
              </a:r>
              <a:r>
                <a:rPr lang="en-US" sz="1400" i="1" dirty="0" smtClean="0">
                  <a:solidFill>
                    <a:srgbClr val="3366FF"/>
                  </a:solidFill>
                  <a:latin typeface="Symbol" charset="2"/>
                  <a:cs typeface="Symbol" charset="2"/>
                </a:rPr>
                <a:t>l</a:t>
              </a:r>
              <a:r>
                <a:rPr lang="en-US" sz="1400" i="1" baseline="30000" dirty="0" smtClean="0">
                  <a:solidFill>
                    <a:srgbClr val="3366FF"/>
                  </a:solidFill>
                  <a:latin typeface="Symbol" charset="2"/>
                  <a:cs typeface="Symbol" charset="2"/>
                </a:rPr>
                <a:t>-4</a:t>
              </a:r>
              <a:r>
                <a:rPr lang="en-US" sz="1400" i="1" dirty="0" smtClean="0">
                  <a:solidFill>
                    <a:srgbClr val="3366FF"/>
                  </a:solidFill>
                  <a:latin typeface="Symbol" charset="2"/>
                  <a:cs typeface="Symbol" charset="2"/>
                </a:rPr>
                <a:t> </a:t>
              </a:r>
              <a:r>
                <a:rPr lang="en-US" sz="1400" dirty="0" smtClean="0">
                  <a:solidFill>
                    <a:srgbClr val="3366FF"/>
                  </a:solidFill>
                </a:rPr>
                <a:t>or</a:t>
              </a:r>
              <a:r>
                <a:rPr lang="en-US" sz="1400" i="1" dirty="0" smtClean="0">
                  <a:solidFill>
                    <a:srgbClr val="3366FF"/>
                  </a:solidFill>
                  <a:latin typeface="Symbol" charset="2"/>
                  <a:cs typeface="Symbol" charset="2"/>
                </a:rPr>
                <a:t> l</a:t>
              </a:r>
              <a:r>
                <a:rPr lang="en-US" sz="1400" i="1" baseline="30000" dirty="0" smtClean="0">
                  <a:solidFill>
                    <a:srgbClr val="3366FF"/>
                  </a:solidFill>
                  <a:latin typeface="Symbol" charset="2"/>
                  <a:cs typeface="Symbol" charset="2"/>
                </a:rPr>
                <a:t>-1</a:t>
              </a:r>
              <a:endParaRPr lang="en-US" sz="1400" i="1" baseline="30000" dirty="0">
                <a:solidFill>
                  <a:srgbClr val="3366FF"/>
                </a:solidFill>
              </a:endParaRPr>
            </a:p>
          </p:txBody>
        </p:sp>
      </p:grpSp>
      <p:grpSp>
        <p:nvGrpSpPr>
          <p:cNvPr id="22" name="Group 23"/>
          <p:cNvGrpSpPr/>
          <p:nvPr/>
        </p:nvGrpSpPr>
        <p:grpSpPr>
          <a:xfrm>
            <a:off x="-1676401" y="3112876"/>
            <a:ext cx="7220466" cy="5091649"/>
            <a:chOff x="-1676401" y="3112876"/>
            <a:chExt cx="7220466" cy="5091649"/>
          </a:xfrm>
        </p:grpSpPr>
        <p:sp>
          <p:nvSpPr>
            <p:cNvPr id="8" name="Arc 7"/>
            <p:cNvSpPr/>
            <p:nvPr/>
          </p:nvSpPr>
          <p:spPr>
            <a:xfrm>
              <a:off x="-1676401" y="3112876"/>
              <a:ext cx="6798701" cy="5091649"/>
            </a:xfrm>
            <a:prstGeom prst="arc">
              <a:avLst>
                <a:gd name="adj1" fmla="val 16210808"/>
                <a:gd name="adj2" fmla="val 21105848"/>
              </a:avLst>
            </a:pr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3662821" y="3128264"/>
              <a:ext cx="1881244" cy="553998"/>
            </a:xfrm>
            <a:prstGeom prst="rect">
              <a:avLst/>
            </a:prstGeom>
            <a:noFill/>
          </p:spPr>
          <p:txBody>
            <a:bodyPr wrap="none" rtlCol="0" anchor="ctr">
              <a:spAutoFit/>
            </a:bodyPr>
            <a:lstStyle/>
            <a:p>
              <a:pPr algn="ctr"/>
              <a:r>
                <a:rPr lang="en-US" sz="1600" dirty="0" smtClean="0">
                  <a:solidFill>
                    <a:srgbClr val="008000"/>
                  </a:solidFill>
                </a:rPr>
                <a:t>Dichroic Absorption</a:t>
              </a:r>
            </a:p>
            <a:p>
              <a:pPr algn="ctr"/>
              <a:r>
                <a:rPr lang="en-US" sz="1400" i="1" dirty="0" smtClean="0">
                  <a:solidFill>
                    <a:srgbClr val="008000"/>
                  </a:solidFill>
                  <a:sym typeface="Symbol"/>
                </a:rPr>
                <a:t>P </a:t>
              </a:r>
              <a:r>
                <a:rPr lang="en-US" sz="1400" i="1" dirty="0" err="1" smtClean="0">
                  <a:solidFill>
                    <a:srgbClr val="008000"/>
                  </a:solidFill>
                  <a:sym typeface="Symbol"/>
                </a:rPr>
                <a:t></a:t>
              </a:r>
              <a:r>
                <a:rPr lang="en-US" sz="1400" i="1" dirty="0" smtClean="0">
                  <a:solidFill>
                    <a:srgbClr val="008000"/>
                  </a:solidFill>
                </a:rPr>
                <a:t> exp(</a:t>
              </a:r>
              <a:r>
                <a:rPr lang="en-US" sz="1400" i="1" dirty="0">
                  <a:solidFill>
                    <a:srgbClr val="008000"/>
                  </a:solidFill>
                </a:rPr>
                <a:t>ln</a:t>
              </a:r>
              <a:r>
                <a:rPr lang="en-US" sz="1400" i="1" baseline="30000" dirty="0">
                  <a:solidFill>
                    <a:srgbClr val="008000"/>
                  </a:solidFill>
                </a:rPr>
                <a:t>2</a:t>
              </a:r>
              <a:r>
                <a:rPr lang="en-US" sz="1400" i="1" dirty="0" smtClean="0">
                  <a:solidFill>
                    <a:srgbClr val="008000"/>
                  </a:solidFill>
                  <a:latin typeface="Symbol" charset="2"/>
                  <a:cs typeface="Symbol" charset="2"/>
                </a:rPr>
                <a:t>(l</a:t>
              </a:r>
              <a:r>
                <a:rPr lang="en-US" sz="1400" i="1" baseline="30000" dirty="0" smtClean="0">
                  <a:solidFill>
                    <a:srgbClr val="008000"/>
                  </a:solidFill>
                  <a:latin typeface="Symbol" charset="2"/>
                  <a:cs typeface="Symbol" charset="2"/>
                </a:rPr>
                <a:t>-1</a:t>
              </a:r>
              <a:r>
                <a:rPr lang="en-US" sz="1400" i="1" dirty="0" smtClean="0">
                  <a:solidFill>
                    <a:srgbClr val="008000"/>
                  </a:solidFill>
                  <a:latin typeface="Symbol" charset="2"/>
                  <a:cs typeface="Symbol" charset="2"/>
                </a:rPr>
                <a:t>))</a:t>
              </a:r>
              <a:endParaRPr lang="en-US" sz="1400" i="1" dirty="0">
                <a:solidFill>
                  <a:srgbClr val="008000"/>
                </a:solidFill>
              </a:endParaRPr>
            </a:p>
          </p:txBody>
        </p:sp>
      </p:grpSp>
      <p:sp>
        <p:nvSpPr>
          <p:cNvPr id="19" name="TextBox 18"/>
          <p:cNvSpPr txBox="1"/>
          <p:nvPr/>
        </p:nvSpPr>
        <p:spPr>
          <a:xfrm>
            <a:off x="5034666" y="5270861"/>
            <a:ext cx="369061" cy="369332"/>
          </a:xfrm>
          <a:prstGeom prst="rect">
            <a:avLst/>
          </a:prstGeom>
          <a:noFill/>
        </p:spPr>
        <p:txBody>
          <a:bodyPr wrap="none" rtlCol="0">
            <a:spAutoFit/>
          </a:bodyPr>
          <a:lstStyle/>
          <a:p>
            <a:r>
              <a:rPr lang="en-US" i="1" dirty="0" err="1" smtClean="0">
                <a:solidFill>
                  <a:srgbClr val="3366FF"/>
                </a:solidFill>
                <a:latin typeface="Symbol" charset="2"/>
                <a:cs typeface="Symbol" charset="2"/>
              </a:rPr>
              <a:t>l</a:t>
            </a:r>
            <a:endParaRPr lang="en-US" i="1" dirty="0">
              <a:solidFill>
                <a:srgbClr val="3366FF"/>
              </a:solidFill>
              <a:latin typeface="Symbol" charset="2"/>
              <a:cs typeface="Symbol" charset="2"/>
            </a:endParaRPr>
          </a:p>
        </p:txBody>
      </p:sp>
      <p:sp>
        <p:nvSpPr>
          <p:cNvPr id="20" name="TextBox 19"/>
          <p:cNvSpPr txBox="1"/>
          <p:nvPr/>
        </p:nvSpPr>
        <p:spPr>
          <a:xfrm>
            <a:off x="1261285" y="3112876"/>
            <a:ext cx="461665" cy="1134538"/>
          </a:xfrm>
          <a:prstGeom prst="rect">
            <a:avLst/>
          </a:prstGeom>
          <a:noFill/>
        </p:spPr>
        <p:txBody>
          <a:bodyPr vert="vert270" wrap="none" rtlCol="0">
            <a:spAutoFit/>
          </a:bodyPr>
          <a:lstStyle/>
          <a:p>
            <a:r>
              <a:rPr lang="en-US" i="1" dirty="0" smtClean="0">
                <a:solidFill>
                  <a:srgbClr val="3366FF"/>
                </a:solidFill>
                <a:latin typeface="Calibri (Body)"/>
                <a:cs typeface="Calibri (Body)"/>
              </a:rPr>
              <a:t>Efficiency</a:t>
            </a:r>
            <a:endParaRPr lang="en-US" i="1" dirty="0">
              <a:solidFill>
                <a:srgbClr val="3366FF"/>
              </a:solidFill>
              <a:latin typeface="Calibri (Body)"/>
              <a:cs typeface="Calibri (Body)"/>
            </a:endParaRPr>
          </a:p>
        </p:txBody>
      </p:sp>
    </p:spTree>
    <p:extLst>
      <p:ext uri="{BB962C8B-B14F-4D97-AF65-F5344CB8AC3E}">
        <p14:creationId xmlns:p14="http://schemas.microsoft.com/office/powerpoint/2010/main" val="278424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rrowheads="1"/>
          </p:cNvSpPr>
          <p:nvPr>
            <p:ph type="title"/>
          </p:nvPr>
        </p:nvSpPr>
        <p:spPr/>
        <p:txBody>
          <a:bodyPr>
            <a:normAutofit fontScale="90000"/>
          </a:bodyPr>
          <a:lstStyle/>
          <a:p>
            <a:r>
              <a:rPr lang="en-US" dirty="0" smtClean="0"/>
              <a:t>3 </a:t>
            </a:r>
            <a:r>
              <a:rPr lang="en-US" dirty="0"/>
              <a:t>Key </a:t>
            </a:r>
            <a:r>
              <a:rPr lang="en-US" dirty="0" smtClean="0"/>
              <a:t>IR Polarization Science </a:t>
            </a:r>
            <a:r>
              <a:rPr lang="en-US" dirty="0"/>
              <a:t>Cases</a:t>
            </a:r>
          </a:p>
        </p:txBody>
      </p:sp>
      <p:sp>
        <p:nvSpPr>
          <p:cNvPr id="70659" name="Rectangle 3"/>
          <p:cNvSpPr>
            <a:spLocks noGrp="1" noChangeArrowheads="1"/>
          </p:cNvSpPr>
          <p:nvPr>
            <p:ph idx="1"/>
          </p:nvPr>
        </p:nvSpPr>
        <p:spPr>
          <a:xfrm>
            <a:off x="1435608" y="1447800"/>
            <a:ext cx="7498080" cy="5410200"/>
          </a:xfrm>
        </p:spPr>
        <p:txBody>
          <a:bodyPr>
            <a:normAutofit/>
          </a:bodyPr>
          <a:lstStyle/>
          <a:p>
            <a:pPr>
              <a:lnSpc>
                <a:spcPct val="90000"/>
              </a:lnSpc>
            </a:pPr>
            <a:r>
              <a:rPr lang="en-US" dirty="0" smtClean="0"/>
              <a:t>Debris disks and planet formation</a:t>
            </a:r>
          </a:p>
          <a:p>
            <a:pPr lvl="1">
              <a:lnSpc>
                <a:spcPct val="90000"/>
              </a:lnSpc>
            </a:pPr>
            <a:r>
              <a:rPr lang="en-US" dirty="0" smtClean="0"/>
              <a:t>Polarimetry investigates dust grain composition and distribution, and effect of magnetic field</a:t>
            </a:r>
          </a:p>
          <a:p>
            <a:pPr>
              <a:lnSpc>
                <a:spcPct val="90000"/>
              </a:lnSpc>
            </a:pPr>
            <a:r>
              <a:rPr lang="en-US" dirty="0" smtClean="0"/>
              <a:t>Star </a:t>
            </a:r>
            <a:r>
              <a:rPr lang="en-US" dirty="0"/>
              <a:t>formation</a:t>
            </a:r>
          </a:p>
          <a:p>
            <a:pPr lvl="1">
              <a:lnSpc>
                <a:spcPct val="90000"/>
              </a:lnSpc>
            </a:pPr>
            <a:r>
              <a:rPr lang="en-US" dirty="0"/>
              <a:t>Role of magnetic fields in star formation</a:t>
            </a:r>
          </a:p>
          <a:p>
            <a:pPr>
              <a:lnSpc>
                <a:spcPct val="90000"/>
              </a:lnSpc>
            </a:pPr>
            <a:r>
              <a:rPr lang="en-US" dirty="0" smtClean="0"/>
              <a:t>Galaxies &amp; the AGN torus</a:t>
            </a:r>
          </a:p>
          <a:p>
            <a:pPr lvl="1">
              <a:lnSpc>
                <a:spcPct val="90000"/>
              </a:lnSpc>
            </a:pPr>
            <a:r>
              <a:rPr lang="en-US" dirty="0" smtClean="0"/>
              <a:t>Exclusion of surrounding and contaminating flux through as torus is polarized</a:t>
            </a:r>
          </a:p>
        </p:txBody>
      </p:sp>
      <p:pic>
        <p:nvPicPr>
          <p:cNvPr id="4" name="Picture 4" descr="http://ecx.images-amazon.com/images/I/51C3vxd05IL._SS500_.jpg"/>
          <p:cNvPicPr>
            <a:picLocks noChangeAspect="1" noChangeArrowheads="1"/>
          </p:cNvPicPr>
          <p:nvPr/>
        </p:nvPicPr>
        <p:blipFill>
          <a:blip r:embed="rId3" cstate="print"/>
          <a:srcRect l="16000" r="15200"/>
          <a:stretch>
            <a:fillRect/>
          </a:stretch>
        </p:blipFill>
        <p:spPr bwMode="auto">
          <a:xfrm>
            <a:off x="4318000" y="2886"/>
            <a:ext cx="4826000" cy="6855114"/>
          </a:xfrm>
          <a:prstGeom prst="rect">
            <a:avLst/>
          </a:prstGeom>
          <a:noFill/>
          <a:ln w="28575">
            <a:solidFill>
              <a:schemeClr val="tx1"/>
            </a:solidFill>
          </a:ln>
        </p:spPr>
      </p:pic>
    </p:spTree>
    <p:extLst>
      <p:ext uri="{BB962C8B-B14F-4D97-AF65-F5344CB8AC3E}">
        <p14:creationId xmlns:p14="http://schemas.microsoft.com/office/powerpoint/2010/main" val="205110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rrowheads="1"/>
          </p:cNvSpPr>
          <p:nvPr>
            <p:ph type="title"/>
          </p:nvPr>
        </p:nvSpPr>
        <p:spPr/>
        <p:txBody>
          <a:bodyPr>
            <a:normAutofit fontScale="90000"/>
          </a:bodyPr>
          <a:lstStyle/>
          <a:p>
            <a:r>
              <a:rPr lang="en-US" sz="4000">
                <a:latin typeface="Symbol" charset="0"/>
              </a:rPr>
              <a:t>b</a:t>
            </a:r>
            <a:r>
              <a:rPr lang="en-US" sz="4000"/>
              <a:t> Pictoris</a:t>
            </a:r>
            <a:br>
              <a:rPr lang="en-US" sz="4000"/>
            </a:br>
            <a:r>
              <a:rPr lang="en-US" sz="3200">
                <a:solidFill>
                  <a:schemeClr val="hlink"/>
                </a:solidFill>
              </a:rPr>
              <a:t>Telesco et al., Nature, 2005</a:t>
            </a:r>
          </a:p>
        </p:txBody>
      </p:sp>
      <p:sp>
        <p:nvSpPr>
          <p:cNvPr id="288771" name="Rectangle 3"/>
          <p:cNvSpPr>
            <a:spLocks noGrp="1" noChangeArrowheads="1"/>
          </p:cNvSpPr>
          <p:nvPr>
            <p:ph type="body" idx="1"/>
          </p:nvPr>
        </p:nvSpPr>
        <p:spPr>
          <a:xfrm>
            <a:off x="4419600" y="1600200"/>
            <a:ext cx="4724400" cy="5257800"/>
          </a:xfrm>
        </p:spPr>
        <p:txBody>
          <a:bodyPr>
            <a:normAutofit/>
          </a:bodyPr>
          <a:lstStyle/>
          <a:p>
            <a:pPr>
              <a:lnSpc>
                <a:spcPct val="80000"/>
              </a:lnSpc>
            </a:pPr>
            <a:r>
              <a:rPr lang="en-US" sz="2800" dirty="0"/>
              <a:t>Observations made from 8-24</a:t>
            </a:r>
            <a:r>
              <a:rPr lang="en-US" sz="2800" dirty="0">
                <a:latin typeface="Symbol" charset="0"/>
              </a:rPr>
              <a:t>m</a:t>
            </a:r>
            <a:r>
              <a:rPr lang="en-US" sz="2800" dirty="0"/>
              <a:t>m on Gemini S</a:t>
            </a:r>
          </a:p>
          <a:p>
            <a:pPr>
              <a:lnSpc>
                <a:spcPct val="80000"/>
              </a:lnSpc>
            </a:pPr>
            <a:r>
              <a:rPr lang="en-US" sz="2800" dirty="0"/>
              <a:t>Proto-planetary dust surrounding star clearly changes in morphology through </a:t>
            </a:r>
            <a:r>
              <a:rPr lang="en-US" sz="2800" dirty="0">
                <a:latin typeface="Symbol" charset="0"/>
              </a:rPr>
              <a:t>l</a:t>
            </a:r>
          </a:p>
          <a:p>
            <a:pPr>
              <a:lnSpc>
                <a:spcPct val="80000"/>
              </a:lnSpc>
            </a:pPr>
            <a:r>
              <a:rPr lang="en-US" sz="2800" dirty="0"/>
              <a:t>Clump of dust at ~52AU shows different color properties to surrounding dust</a:t>
            </a:r>
          </a:p>
          <a:p>
            <a:pPr lvl="1">
              <a:lnSpc>
                <a:spcPct val="80000"/>
              </a:lnSpc>
            </a:pPr>
            <a:r>
              <a:rPr lang="en-US" sz="2400" dirty="0"/>
              <a:t>Possibly represents dust liberated after </a:t>
            </a:r>
            <a:r>
              <a:rPr lang="en-US" sz="2400" dirty="0" smtClean="0"/>
              <a:t>collision</a:t>
            </a:r>
            <a:endParaRPr lang="en-US" sz="2400" dirty="0"/>
          </a:p>
        </p:txBody>
      </p:sp>
      <p:pic>
        <p:nvPicPr>
          <p:cNvPr id="288772" name="Picture 4"/>
          <p:cNvPicPr>
            <a:picLocks noChangeAspect="1" noChangeArrowheads="1"/>
          </p:cNvPicPr>
          <p:nvPr/>
        </p:nvPicPr>
        <p:blipFill>
          <a:blip r:embed="rId3">
            <a:extLst>
              <a:ext uri="{28A0092B-C50C-407E-A947-70E740481C1C}">
                <a14:useLocalDpi xmlns:a14="http://schemas.microsoft.com/office/drawing/2010/main" val="0"/>
              </a:ext>
            </a:extLst>
          </a:blip>
          <a:srcRect l="1775" t="1463" r="1663" b="2928"/>
          <a:stretch>
            <a:fillRect/>
          </a:stretch>
        </p:blipFill>
        <p:spPr bwMode="auto">
          <a:xfrm>
            <a:off x="76200" y="1600200"/>
            <a:ext cx="4191000" cy="5180013"/>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0704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図 1"/>
          <p:cNvPicPr>
            <a:picLocks noChangeAspect="1"/>
          </p:cNvPicPr>
          <p:nvPr/>
        </p:nvPicPr>
        <p:blipFill>
          <a:blip r:embed="rId3">
            <a:extLst>
              <a:ext uri="{28A0092B-C50C-407E-A947-70E740481C1C}">
                <a14:useLocalDpi xmlns:a14="http://schemas.microsoft.com/office/drawing/2010/main" val="0"/>
              </a:ext>
            </a:extLst>
          </a:blip>
          <a:srcRect l="861" t="4691" r="853"/>
          <a:stretch>
            <a:fillRect/>
          </a:stretch>
        </p:blipFill>
        <p:spPr bwMode="auto">
          <a:xfrm>
            <a:off x="0" y="877888"/>
            <a:ext cx="417353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7" descr="bPic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73238"/>
            <a:ext cx="4137025" cy="484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9" descr="figure2"/>
          <p:cNvPicPr>
            <a:picLocks noChangeAspect="1" noChangeArrowheads="1"/>
          </p:cNvPicPr>
          <p:nvPr/>
        </p:nvPicPr>
        <p:blipFill>
          <a:blip r:embed="rId5">
            <a:extLst>
              <a:ext uri="{28A0092B-C50C-407E-A947-70E740481C1C}">
                <a14:useLocalDpi xmlns:a14="http://schemas.microsoft.com/office/drawing/2010/main" val="0"/>
              </a:ext>
            </a:extLst>
          </a:blip>
          <a:srcRect l="4454" t="12131" r="13585" b="32620"/>
          <a:stretch>
            <a:fillRect/>
          </a:stretch>
        </p:blipFill>
        <p:spPr bwMode="auto">
          <a:xfrm>
            <a:off x="5219700" y="3644900"/>
            <a:ext cx="3340100"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2194" name="Rectangle 18"/>
          <p:cNvSpPr>
            <a:spLocks noGrp="1" noRot="1" noChangeArrowheads="1"/>
          </p:cNvSpPr>
          <p:nvPr>
            <p:ph type="title"/>
          </p:nvPr>
        </p:nvSpPr>
        <p:spPr>
          <a:xfrm>
            <a:off x="1005840" y="44450"/>
            <a:ext cx="8030210" cy="1143000"/>
          </a:xfrm>
        </p:spPr>
        <p:txBody>
          <a:bodyPr>
            <a:normAutofit/>
          </a:bodyPr>
          <a:lstStyle/>
          <a:p>
            <a:pPr algn="r" eaLnBrk="1" hangingPunct="1"/>
            <a:r>
              <a:rPr lang="en-US" altLang="ja-JP" sz="3200" dirty="0" smtClean="0">
                <a:latin typeface="Arial" charset="0"/>
                <a:ea typeface="ＭＳ Ｐゴシック" charset="0"/>
                <a:cs typeface="ＭＳ Ｐゴシック" charset="0"/>
              </a:rPr>
              <a:t>N</a:t>
            </a:r>
            <a:r>
              <a:rPr lang="en-US" altLang="ja-JP" sz="3200" dirty="0">
                <a:latin typeface="Arial" charset="0"/>
                <a:ea typeface="ＭＳ Ｐゴシック" charset="0"/>
                <a:cs typeface="ＭＳ Ｐゴシック" charset="0"/>
              </a:rPr>
              <a:t>-band low-R spectroscopy of planet forming disks</a:t>
            </a:r>
          </a:p>
        </p:txBody>
      </p:sp>
      <p:sp>
        <p:nvSpPr>
          <p:cNvPr id="8201" name="AutoShape 23"/>
          <p:cNvSpPr>
            <a:spLocks noChangeArrowheads="1"/>
          </p:cNvSpPr>
          <p:nvPr/>
        </p:nvSpPr>
        <p:spPr bwMode="auto">
          <a:xfrm>
            <a:off x="4427538" y="4941888"/>
            <a:ext cx="576262" cy="360362"/>
          </a:xfrm>
          <a:prstGeom prst="rightArrow">
            <a:avLst>
              <a:gd name="adj1" fmla="val 50000"/>
              <a:gd name="adj2" fmla="val 39978"/>
            </a:avLst>
          </a:prstGeom>
          <a:solidFill>
            <a:schemeClr val="accent1"/>
          </a:solidFill>
          <a:ln w="9525">
            <a:solidFill>
              <a:schemeClr val="tx1"/>
            </a:solidFill>
            <a:miter lim="800000"/>
            <a:headEnd/>
            <a:tailEnd/>
          </a:ln>
        </p:spPr>
        <p:txBody>
          <a:bodyPr wrap="none" anchor="ctr"/>
          <a:lstStyle/>
          <a:p>
            <a:endParaRPr lang="ja-JP" altLang="en-US"/>
          </a:p>
        </p:txBody>
      </p:sp>
      <p:cxnSp>
        <p:nvCxnSpPr>
          <p:cNvPr id="4" name="直線矢印コネクタ 3"/>
          <p:cNvCxnSpPr/>
          <p:nvPr/>
        </p:nvCxnSpPr>
        <p:spPr>
          <a:xfrm flipV="1">
            <a:off x="2627313" y="3933825"/>
            <a:ext cx="0" cy="431800"/>
          </a:xfrm>
          <a:prstGeom prst="straightConnector1">
            <a:avLst/>
          </a:prstGeom>
          <a:ln w="3810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V="1">
            <a:off x="1763713" y="5084763"/>
            <a:ext cx="0" cy="431800"/>
          </a:xfrm>
          <a:prstGeom prst="straightConnector1">
            <a:avLst/>
          </a:prstGeom>
          <a:ln w="3810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2124075" y="3644900"/>
            <a:ext cx="863600" cy="849313"/>
          </a:xfrm>
          <a:prstGeom prst="rect">
            <a:avLst/>
          </a:prstGeom>
          <a:noFill/>
          <a:ln w="28575">
            <a:solidFill>
              <a:srgbClr val="00FF00"/>
            </a:solidFill>
          </a:ln>
        </p:spPr>
        <p:style>
          <a:lnRef idx="2">
            <a:schemeClr val="accent6"/>
          </a:lnRef>
          <a:fillRef idx="1">
            <a:schemeClr val="lt1"/>
          </a:fillRef>
          <a:effectRef idx="0">
            <a:schemeClr val="accent6"/>
          </a:effectRef>
          <a:fontRef idx="minor">
            <a:schemeClr val="dk1"/>
          </a:fontRef>
        </p:style>
        <p:txBody>
          <a:bodyPr anchor="ctr"/>
          <a:lstStyle/>
          <a:p>
            <a:pPr algn="ctr"/>
            <a:endParaRPr lang="ja-JP" altLang="en-US">
              <a:solidFill>
                <a:srgbClr val="000514"/>
              </a:solidFill>
              <a:latin typeface="Garamond" charset="0"/>
              <a:ea typeface="ＭＳ Ｐゴシック" charset="0"/>
              <a:cs typeface="ＭＳ Ｐゴシック" charset="0"/>
            </a:endParaRPr>
          </a:p>
        </p:txBody>
      </p:sp>
      <p:cxnSp>
        <p:nvCxnSpPr>
          <p:cNvPr id="7" name="直線コネクタ 6"/>
          <p:cNvCxnSpPr/>
          <p:nvPr/>
        </p:nvCxnSpPr>
        <p:spPr>
          <a:xfrm>
            <a:off x="1979613" y="1412875"/>
            <a:ext cx="144462" cy="2232025"/>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1258888" y="4522788"/>
            <a:ext cx="865187" cy="850900"/>
          </a:xfrm>
          <a:prstGeom prst="rect">
            <a:avLst/>
          </a:prstGeom>
          <a:noFill/>
          <a:ln w="28575">
            <a:solidFill>
              <a:srgbClr val="00FF00"/>
            </a:solidFill>
          </a:ln>
        </p:spPr>
        <p:style>
          <a:lnRef idx="2">
            <a:schemeClr val="accent6"/>
          </a:lnRef>
          <a:fillRef idx="1">
            <a:schemeClr val="lt1"/>
          </a:fillRef>
          <a:effectRef idx="0">
            <a:schemeClr val="accent6"/>
          </a:effectRef>
          <a:fontRef idx="minor">
            <a:schemeClr val="dk1"/>
          </a:fontRef>
        </p:style>
        <p:txBody>
          <a:bodyPr anchor="ctr"/>
          <a:lstStyle/>
          <a:p>
            <a:pPr algn="ctr"/>
            <a:endParaRPr lang="ja-JP" altLang="en-US">
              <a:solidFill>
                <a:srgbClr val="000514"/>
              </a:solidFill>
              <a:latin typeface="Garamond" charset="0"/>
              <a:ea typeface="ＭＳ Ｐゴシック" charset="0"/>
              <a:cs typeface="ＭＳ Ｐゴシック" charset="0"/>
            </a:endParaRPr>
          </a:p>
        </p:txBody>
      </p:sp>
      <p:cxnSp>
        <p:nvCxnSpPr>
          <p:cNvPr id="23" name="直線コネクタ 22"/>
          <p:cNvCxnSpPr/>
          <p:nvPr/>
        </p:nvCxnSpPr>
        <p:spPr>
          <a:xfrm flipH="1">
            <a:off x="1258888" y="1412875"/>
            <a:ext cx="433387" cy="3095625"/>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sp>
        <p:nvSpPr>
          <p:cNvPr id="16" name="Rectangle 20"/>
          <p:cNvSpPr txBox="1">
            <a:spLocks noChangeArrowheads="1"/>
          </p:cNvSpPr>
          <p:nvPr/>
        </p:nvSpPr>
        <p:spPr>
          <a:xfrm>
            <a:off x="4643438" y="1196975"/>
            <a:ext cx="4500562" cy="2579688"/>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nSpc>
                <a:spcPct val="80000"/>
              </a:lnSpc>
            </a:pPr>
            <a:r>
              <a:rPr lang="en-US" altLang="ja-JP" sz="2000" dirty="0" smtClean="0">
                <a:latin typeface="Arial" charset="0"/>
                <a:ea typeface="ＭＳ Ｐゴシック" charset="0"/>
                <a:cs typeface="ＭＳ Ｐゴシック" charset="0"/>
              </a:rPr>
              <a:t>Spatially resolved N-band spectra of </a:t>
            </a:r>
            <a:r>
              <a:rPr lang="en-US" altLang="ja-JP" sz="2000" dirty="0" smtClean="0">
                <a:latin typeface="Symbol" charset="0"/>
                <a:ea typeface="ＭＳ Ｐゴシック" charset="0"/>
                <a:cs typeface="ＭＳ Ｐゴシック" charset="0"/>
              </a:rPr>
              <a:t>b</a:t>
            </a:r>
            <a:r>
              <a:rPr lang="en-US" altLang="ja-JP" sz="2000" dirty="0" smtClean="0">
                <a:latin typeface="Arial" charset="0"/>
                <a:ea typeface="ＭＳ Ｐゴシック" charset="0"/>
                <a:cs typeface="ＭＳ Ｐゴシック" charset="0"/>
              </a:rPr>
              <a:t> Pic debris disk </a:t>
            </a:r>
            <a:r>
              <a:rPr lang="en-US" altLang="ja-JP" sz="1800" dirty="0" smtClean="0">
                <a:latin typeface="Arial" charset="0"/>
                <a:ea typeface="ＭＳ Ｐゴシック" charset="0"/>
                <a:cs typeface="ＭＳ Ｐゴシック" charset="0"/>
              </a:rPr>
              <a:t>(Okamoto+2004)</a:t>
            </a:r>
            <a:endParaRPr lang="en-US" altLang="ja-JP" sz="2000" dirty="0" smtClean="0">
              <a:latin typeface="Arial" charset="0"/>
              <a:ea typeface="ＭＳ Ｐゴシック" charset="0"/>
              <a:cs typeface="ＭＳ Ｐゴシック" charset="0"/>
            </a:endParaRPr>
          </a:p>
          <a:p>
            <a:pPr>
              <a:lnSpc>
                <a:spcPct val="80000"/>
              </a:lnSpc>
            </a:pPr>
            <a:r>
              <a:rPr lang="en-US" altLang="ja-JP" sz="2000" dirty="0" smtClean="0">
                <a:latin typeface="Arial" charset="0"/>
                <a:ea typeface="ＭＳ Ｐゴシック" charset="0"/>
                <a:cs typeface="ＭＳ Ｐゴシック" charset="0"/>
              </a:rPr>
              <a:t>Spatial difference of dust feature</a:t>
            </a:r>
          </a:p>
          <a:p>
            <a:pPr lvl="1">
              <a:lnSpc>
                <a:spcPct val="80000"/>
              </a:lnSpc>
            </a:pPr>
            <a:r>
              <a:rPr lang="en-US" altLang="ja-JP" sz="1800" dirty="0" smtClean="0">
                <a:latin typeface="Arial" charset="0"/>
                <a:ea typeface="ＭＳ Ｐゴシック" charset="0"/>
              </a:rPr>
              <a:t>Central condensation of crystalline silicate grains</a:t>
            </a:r>
          </a:p>
          <a:p>
            <a:pPr lvl="1">
              <a:lnSpc>
                <a:spcPct val="80000"/>
              </a:lnSpc>
            </a:pPr>
            <a:r>
              <a:rPr lang="en-US" altLang="ja-JP" sz="1800" dirty="0" smtClean="0">
                <a:latin typeface="Arial" charset="0"/>
                <a:ea typeface="ＭＳ Ｐゴシック" charset="0"/>
              </a:rPr>
              <a:t>Several local peaks of small amorphous silicate</a:t>
            </a:r>
          </a:p>
        </p:txBody>
      </p:sp>
    </p:spTree>
    <p:extLst>
      <p:ext uri="{BB962C8B-B14F-4D97-AF65-F5344CB8AC3E}">
        <p14:creationId xmlns:p14="http://schemas.microsoft.com/office/powerpoint/2010/main" val="64877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5" descr="press_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765175"/>
            <a:ext cx="4548188"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9" descr="figure2"/>
          <p:cNvPicPr>
            <a:picLocks noChangeAspect="1" noChangeArrowheads="1"/>
          </p:cNvPicPr>
          <p:nvPr/>
        </p:nvPicPr>
        <p:blipFill>
          <a:blip r:embed="rId4">
            <a:extLst>
              <a:ext uri="{28A0092B-C50C-407E-A947-70E740481C1C}">
                <a14:useLocalDpi xmlns:a14="http://schemas.microsoft.com/office/drawing/2010/main" val="0"/>
              </a:ext>
            </a:extLst>
          </a:blip>
          <a:srcRect l="4454" t="12131" r="13585" b="32620"/>
          <a:stretch>
            <a:fillRect/>
          </a:stretch>
        </p:blipFill>
        <p:spPr bwMode="auto">
          <a:xfrm>
            <a:off x="5219700" y="3644900"/>
            <a:ext cx="3340100"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2196" name="Rectangle 20"/>
          <p:cNvSpPr>
            <a:spLocks noGrp="1" noChangeArrowheads="1"/>
          </p:cNvSpPr>
          <p:nvPr>
            <p:ph type="body" idx="1"/>
          </p:nvPr>
        </p:nvSpPr>
        <p:spPr>
          <a:xfrm>
            <a:off x="4643438" y="1196975"/>
            <a:ext cx="4500562" cy="2579688"/>
          </a:xfrm>
        </p:spPr>
        <p:txBody>
          <a:bodyPr>
            <a:normAutofit/>
          </a:bodyPr>
          <a:lstStyle/>
          <a:p>
            <a:pPr eaLnBrk="1" hangingPunct="1">
              <a:lnSpc>
                <a:spcPct val="80000"/>
              </a:lnSpc>
            </a:pPr>
            <a:r>
              <a:rPr lang="en-US" altLang="ja-JP" sz="2000" dirty="0">
                <a:latin typeface="Arial" charset="0"/>
                <a:ea typeface="ＭＳ Ｐゴシック" charset="0"/>
                <a:cs typeface="ＭＳ Ｐゴシック" charset="0"/>
              </a:rPr>
              <a:t>Spatially resolved N-band spectra of </a:t>
            </a:r>
            <a:r>
              <a:rPr lang="en-US" altLang="ja-JP" sz="2000" dirty="0">
                <a:latin typeface="Symbol" charset="0"/>
                <a:ea typeface="ＭＳ Ｐゴシック" charset="0"/>
                <a:cs typeface="ＭＳ Ｐゴシック" charset="0"/>
              </a:rPr>
              <a:t>b</a:t>
            </a:r>
            <a:r>
              <a:rPr lang="en-US" altLang="ja-JP" sz="2000" dirty="0">
                <a:latin typeface="Arial" charset="0"/>
                <a:ea typeface="ＭＳ Ｐゴシック" charset="0"/>
                <a:cs typeface="ＭＳ Ｐゴシック" charset="0"/>
              </a:rPr>
              <a:t> Pic debris disk </a:t>
            </a:r>
            <a:r>
              <a:rPr lang="en-US" altLang="ja-JP" sz="1800" dirty="0">
                <a:latin typeface="Arial" charset="0"/>
                <a:ea typeface="ＭＳ Ｐゴシック" charset="0"/>
                <a:cs typeface="ＭＳ Ｐゴシック" charset="0"/>
              </a:rPr>
              <a:t>(Okamoto+2004)</a:t>
            </a:r>
            <a:endParaRPr lang="en-US" altLang="ja-JP" sz="2000" dirty="0">
              <a:latin typeface="Arial" charset="0"/>
              <a:ea typeface="ＭＳ Ｐゴシック" charset="0"/>
              <a:cs typeface="ＭＳ Ｐゴシック" charset="0"/>
            </a:endParaRPr>
          </a:p>
          <a:p>
            <a:pPr eaLnBrk="1" hangingPunct="1">
              <a:lnSpc>
                <a:spcPct val="80000"/>
              </a:lnSpc>
            </a:pPr>
            <a:r>
              <a:rPr lang="en-US" altLang="ja-JP" sz="2000" dirty="0">
                <a:latin typeface="Arial" charset="0"/>
                <a:ea typeface="ＭＳ Ｐゴシック" charset="0"/>
                <a:cs typeface="ＭＳ Ｐゴシック" charset="0"/>
              </a:rPr>
              <a:t>Spatial difference of dust feature</a:t>
            </a:r>
          </a:p>
          <a:p>
            <a:pPr lvl="1" eaLnBrk="1" hangingPunct="1">
              <a:lnSpc>
                <a:spcPct val="80000"/>
              </a:lnSpc>
            </a:pPr>
            <a:r>
              <a:rPr lang="en-US" altLang="ja-JP" sz="1800" dirty="0">
                <a:latin typeface="Arial" charset="0"/>
                <a:ea typeface="ＭＳ Ｐゴシック" charset="0"/>
              </a:rPr>
              <a:t>Central condensation of crystalline silicate grains</a:t>
            </a:r>
          </a:p>
          <a:p>
            <a:pPr lvl="1" eaLnBrk="1" hangingPunct="1">
              <a:lnSpc>
                <a:spcPct val="80000"/>
              </a:lnSpc>
            </a:pPr>
            <a:r>
              <a:rPr lang="en-US" altLang="ja-JP" sz="1800" dirty="0">
                <a:latin typeface="Arial" charset="0"/>
                <a:ea typeface="ＭＳ Ｐゴシック" charset="0"/>
              </a:rPr>
              <a:t>Several local peaks of small amorphous silicate</a:t>
            </a:r>
          </a:p>
          <a:p>
            <a:pPr lvl="1" eaLnBrk="1" hangingPunct="1">
              <a:lnSpc>
                <a:spcPct val="80000"/>
              </a:lnSpc>
              <a:buFont typeface="Wingdings" charset="0"/>
              <a:buNone/>
            </a:pPr>
            <a:r>
              <a:rPr lang="en-US" altLang="ja-JP" sz="1800" dirty="0">
                <a:solidFill>
                  <a:srgbClr val="FF0000"/>
                </a:solidFill>
                <a:latin typeface="Arial" charset="0"/>
                <a:ea typeface="ＭＳ Ｐゴシック" charset="0"/>
                <a:sym typeface="Wingdings" charset="0"/>
              </a:rPr>
              <a:t> </a:t>
            </a:r>
            <a:r>
              <a:rPr lang="en-US" altLang="ja-JP" sz="2000" dirty="0">
                <a:solidFill>
                  <a:srgbClr val="FF0000"/>
                </a:solidFill>
                <a:latin typeface="Arial" charset="0"/>
                <a:ea typeface="ＭＳ Ｐゴシック" charset="0"/>
                <a:sym typeface="Wingdings" charset="0"/>
              </a:rPr>
              <a:t>Multiple </a:t>
            </a:r>
            <a:r>
              <a:rPr lang="en-US" altLang="ja-JP" sz="2000" dirty="0" err="1">
                <a:solidFill>
                  <a:srgbClr val="FF0000"/>
                </a:solidFill>
                <a:latin typeface="Arial" charset="0"/>
                <a:ea typeface="ＭＳ Ｐゴシック" charset="0"/>
                <a:sym typeface="Wingdings" charset="0"/>
              </a:rPr>
              <a:t>p</a:t>
            </a:r>
            <a:r>
              <a:rPr lang="en-US" altLang="ja-JP" sz="2000" dirty="0" err="1">
                <a:solidFill>
                  <a:srgbClr val="FF0000"/>
                </a:solidFill>
                <a:latin typeface="Arial" charset="0"/>
                <a:ea typeface="ＭＳ Ｐゴシック" charset="0"/>
              </a:rPr>
              <a:t>lanetesimal</a:t>
            </a:r>
            <a:r>
              <a:rPr lang="en-US" altLang="ja-JP" sz="2000" dirty="0">
                <a:solidFill>
                  <a:srgbClr val="FF0000"/>
                </a:solidFill>
                <a:latin typeface="Arial" charset="0"/>
                <a:ea typeface="ＭＳ Ｐゴシック" charset="0"/>
              </a:rPr>
              <a:t> belts</a:t>
            </a:r>
          </a:p>
        </p:txBody>
      </p:sp>
      <p:sp>
        <p:nvSpPr>
          <p:cNvPr id="9222" name="AutoShape 23"/>
          <p:cNvSpPr>
            <a:spLocks noChangeArrowheads="1"/>
          </p:cNvSpPr>
          <p:nvPr/>
        </p:nvSpPr>
        <p:spPr bwMode="auto">
          <a:xfrm flipH="1">
            <a:off x="4500563" y="4941888"/>
            <a:ext cx="576262" cy="360362"/>
          </a:xfrm>
          <a:prstGeom prst="rightArrow">
            <a:avLst>
              <a:gd name="adj1" fmla="val 50000"/>
              <a:gd name="adj2" fmla="val 39993"/>
            </a:avLst>
          </a:prstGeom>
          <a:solidFill>
            <a:schemeClr val="accent1"/>
          </a:solidFill>
          <a:ln w="9525">
            <a:solidFill>
              <a:schemeClr val="tx1"/>
            </a:solidFill>
            <a:miter lim="800000"/>
            <a:headEnd/>
            <a:tailEnd/>
          </a:ln>
        </p:spPr>
        <p:txBody>
          <a:bodyPr wrap="none" anchor="ctr"/>
          <a:lstStyle/>
          <a:p>
            <a:endParaRPr lang="ja-JP" altLang="en-US"/>
          </a:p>
        </p:txBody>
      </p:sp>
      <p:pic>
        <p:nvPicPr>
          <p:cNvPr id="9223" name="Picture 14"/>
          <p:cNvPicPr>
            <a:picLocks noChangeAspect="1" noChangeArrowheads="1"/>
          </p:cNvPicPr>
          <p:nvPr/>
        </p:nvPicPr>
        <p:blipFill>
          <a:blip r:embed="rId5">
            <a:extLst>
              <a:ext uri="{28A0092B-C50C-407E-A947-70E740481C1C}">
                <a14:useLocalDpi xmlns:a14="http://schemas.microsoft.com/office/drawing/2010/main" val="0"/>
              </a:ext>
            </a:extLst>
          </a:blip>
          <a:srcRect l="13905" t="15417" r="9535" b="21500"/>
          <a:stretch>
            <a:fillRect/>
          </a:stretch>
        </p:blipFill>
        <p:spPr bwMode="auto">
          <a:xfrm>
            <a:off x="107950" y="4084638"/>
            <a:ext cx="4319588"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正方形/長方形 2"/>
          <p:cNvSpPr>
            <a:spLocks noChangeArrowheads="1"/>
          </p:cNvSpPr>
          <p:nvPr/>
        </p:nvSpPr>
        <p:spPr bwMode="auto">
          <a:xfrm>
            <a:off x="95250" y="836613"/>
            <a:ext cx="4332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dirty="0">
                <a:solidFill>
                  <a:schemeClr val="bg1"/>
                </a:solidFill>
                <a:latin typeface="Arial" charset="0"/>
              </a:rPr>
              <a:t>Artist’s view of </a:t>
            </a:r>
            <a:r>
              <a:rPr lang="en-US" altLang="ja-JP" dirty="0">
                <a:solidFill>
                  <a:schemeClr val="bg1"/>
                </a:solidFill>
                <a:latin typeface="Symbol" charset="0"/>
              </a:rPr>
              <a:t>b</a:t>
            </a:r>
            <a:r>
              <a:rPr lang="en-US" altLang="ja-JP" dirty="0">
                <a:solidFill>
                  <a:schemeClr val="bg1"/>
                </a:solidFill>
                <a:latin typeface="Arial" charset="0"/>
              </a:rPr>
              <a:t> Pic </a:t>
            </a:r>
            <a:r>
              <a:rPr lang="en-US" altLang="ja-JP" dirty="0" err="1">
                <a:solidFill>
                  <a:schemeClr val="bg1"/>
                </a:solidFill>
                <a:latin typeface="Arial" charset="0"/>
              </a:rPr>
              <a:t>planetesimal</a:t>
            </a:r>
            <a:r>
              <a:rPr lang="en-US" altLang="ja-JP" dirty="0">
                <a:solidFill>
                  <a:schemeClr val="bg1"/>
                </a:solidFill>
                <a:latin typeface="Arial" charset="0"/>
              </a:rPr>
              <a:t> disk</a:t>
            </a:r>
            <a:endParaRPr lang="ja-JP" altLang="en-US" dirty="0">
              <a:solidFill>
                <a:schemeClr val="bg1"/>
              </a:solidFill>
            </a:endParaRPr>
          </a:p>
        </p:txBody>
      </p:sp>
      <p:grpSp>
        <p:nvGrpSpPr>
          <p:cNvPr id="2" name="Group 11"/>
          <p:cNvGrpSpPr>
            <a:grpSpLocks/>
          </p:cNvGrpSpPr>
          <p:nvPr/>
        </p:nvGrpSpPr>
        <p:grpSpPr bwMode="auto">
          <a:xfrm>
            <a:off x="887730" y="3826292"/>
            <a:ext cx="2876550" cy="2612609"/>
            <a:chOff x="888121" y="3826288"/>
            <a:chExt cx="2876156" cy="2612089"/>
          </a:xfrm>
        </p:grpSpPr>
        <p:pic>
          <p:nvPicPr>
            <p:cNvPr id="9226" name="Picture 8"/>
            <p:cNvPicPr>
              <a:picLocks noChangeAspect="1"/>
            </p:cNvPicPr>
            <p:nvPr/>
          </p:nvPicPr>
          <p:blipFill>
            <a:blip r:embed="rId6">
              <a:extLst>
                <a:ext uri="{28A0092B-C50C-407E-A947-70E740481C1C}">
                  <a14:useLocalDpi xmlns:a14="http://schemas.microsoft.com/office/drawing/2010/main" val="0"/>
                </a:ext>
              </a:extLst>
            </a:blip>
            <a:srcRect l="24757" r="24893"/>
            <a:stretch>
              <a:fillRect/>
            </a:stretch>
          </p:blipFill>
          <p:spPr bwMode="auto">
            <a:xfrm rot="-3295935">
              <a:off x="989451" y="3989333"/>
              <a:ext cx="261208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Box 9"/>
            <p:cNvSpPr txBox="1">
              <a:spLocks noChangeArrowheads="1"/>
            </p:cNvSpPr>
            <p:nvPr/>
          </p:nvSpPr>
          <p:spPr bwMode="auto">
            <a:xfrm>
              <a:off x="888121" y="3992844"/>
              <a:ext cx="2876156" cy="8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Garamond" charset="0"/>
                  <a:ea typeface="ＭＳ Ｐゴシック" charset="0"/>
                  <a:cs typeface="ＭＳ Ｐゴシック" charset="0"/>
                </a:defRPr>
              </a:lvl1pPr>
              <a:lvl2pPr marL="742950" indent="-285750" eaLnBrk="0" hangingPunct="0">
                <a:defRPr kumimoji="1">
                  <a:solidFill>
                    <a:schemeClr val="tx1"/>
                  </a:solidFill>
                  <a:latin typeface="Garamond" charset="0"/>
                  <a:ea typeface="ＭＳ Ｐゴシック" charset="0"/>
                </a:defRPr>
              </a:lvl2pPr>
              <a:lvl3pPr marL="1143000" indent="-228600" eaLnBrk="0" hangingPunct="0">
                <a:defRPr kumimoji="1">
                  <a:solidFill>
                    <a:schemeClr val="tx1"/>
                  </a:solidFill>
                  <a:latin typeface="Garamond" charset="0"/>
                  <a:ea typeface="ＭＳ Ｐゴシック" charset="0"/>
                </a:defRPr>
              </a:lvl3pPr>
              <a:lvl4pPr marL="1600200" indent="-228600" eaLnBrk="0" hangingPunct="0">
                <a:defRPr kumimoji="1">
                  <a:solidFill>
                    <a:schemeClr val="tx1"/>
                  </a:solidFill>
                  <a:latin typeface="Garamond" charset="0"/>
                  <a:ea typeface="ＭＳ Ｐゴシック" charset="0"/>
                </a:defRPr>
              </a:lvl4pPr>
              <a:lvl5pPr marL="2057400" indent="-228600" eaLnBrk="0" hangingPunct="0">
                <a:defRPr kumimoji="1">
                  <a:solidFill>
                    <a:schemeClr val="tx1"/>
                  </a:solidFill>
                  <a:latin typeface="Garamond" charset="0"/>
                  <a:ea typeface="ＭＳ Ｐゴシック" charset="0"/>
                </a:defRPr>
              </a:lvl5pPr>
              <a:lvl6pPr marL="2514600" indent="-228600" eaLnBrk="0" fontAlgn="base" hangingPunct="0">
                <a:spcBef>
                  <a:spcPct val="0"/>
                </a:spcBef>
                <a:spcAft>
                  <a:spcPct val="0"/>
                </a:spcAft>
                <a:defRPr kumimoji="1">
                  <a:solidFill>
                    <a:schemeClr val="tx1"/>
                  </a:solidFill>
                  <a:latin typeface="Garamond" charset="0"/>
                  <a:ea typeface="ＭＳ Ｐゴシック" charset="0"/>
                </a:defRPr>
              </a:lvl6pPr>
              <a:lvl7pPr marL="2971800" indent="-228600" eaLnBrk="0" fontAlgn="base" hangingPunct="0">
                <a:spcBef>
                  <a:spcPct val="0"/>
                </a:spcBef>
                <a:spcAft>
                  <a:spcPct val="0"/>
                </a:spcAft>
                <a:defRPr kumimoji="1">
                  <a:solidFill>
                    <a:schemeClr val="tx1"/>
                  </a:solidFill>
                  <a:latin typeface="Garamond" charset="0"/>
                  <a:ea typeface="ＭＳ Ｐゴシック" charset="0"/>
                </a:defRPr>
              </a:lvl7pPr>
              <a:lvl8pPr marL="3429000" indent="-228600" eaLnBrk="0" fontAlgn="base" hangingPunct="0">
                <a:spcBef>
                  <a:spcPct val="0"/>
                </a:spcBef>
                <a:spcAft>
                  <a:spcPct val="0"/>
                </a:spcAft>
                <a:defRPr kumimoji="1">
                  <a:solidFill>
                    <a:schemeClr val="tx1"/>
                  </a:solidFill>
                  <a:latin typeface="Garamond" charset="0"/>
                  <a:ea typeface="ＭＳ Ｐゴシック" charset="0"/>
                </a:defRPr>
              </a:lvl8pPr>
              <a:lvl9pPr marL="3886200" indent="-228600" eaLnBrk="0" fontAlgn="base" hangingPunct="0">
                <a:spcBef>
                  <a:spcPct val="0"/>
                </a:spcBef>
                <a:spcAft>
                  <a:spcPct val="0"/>
                </a:spcAft>
                <a:defRPr kumimoji="1">
                  <a:solidFill>
                    <a:schemeClr val="tx1"/>
                  </a:solidFill>
                  <a:latin typeface="Garamond" charset="0"/>
                  <a:ea typeface="ＭＳ Ｐゴシック" charset="0"/>
                </a:defRPr>
              </a:lvl9pPr>
            </a:lstStyle>
            <a:p>
              <a:pPr algn="ctr" eaLnBrk="1" hangingPunct="1"/>
              <a:r>
                <a:rPr lang="en-US" altLang="ja-JP" sz="1600" b="1" dirty="0">
                  <a:solidFill>
                    <a:srgbClr val="FF6600"/>
                  </a:solidFill>
                  <a:latin typeface="Arial" charset="0"/>
                  <a:cs typeface="Arial" charset="0"/>
                </a:rPr>
                <a:t>Planet imaged!</a:t>
              </a:r>
            </a:p>
            <a:p>
              <a:pPr algn="ctr" eaLnBrk="1" hangingPunct="1"/>
              <a:r>
                <a:rPr lang="en-US" altLang="ja-JP" sz="1600" dirty="0">
                  <a:solidFill>
                    <a:srgbClr val="FF6600"/>
                  </a:solidFill>
                  <a:latin typeface="Arial" charset="0"/>
                  <a:cs typeface="Arial" charset="0"/>
                </a:rPr>
                <a:t>8-15AU</a:t>
              </a:r>
            </a:p>
            <a:p>
              <a:pPr algn="ctr" eaLnBrk="1" hangingPunct="1"/>
              <a:r>
                <a:rPr lang="en-US" altLang="ja-JP" sz="1600" i="1" dirty="0">
                  <a:solidFill>
                    <a:srgbClr val="FF6600"/>
                  </a:solidFill>
                  <a:latin typeface="Arial" charset="0"/>
                  <a:cs typeface="Arial" charset="0"/>
                </a:rPr>
                <a:t>Lagrange et al, 2010</a:t>
              </a:r>
            </a:p>
          </p:txBody>
        </p:sp>
      </p:grpSp>
      <p:sp>
        <p:nvSpPr>
          <p:cNvPr id="13" name="Rectangle 18"/>
          <p:cNvSpPr txBox="1">
            <a:spLocks noRot="1" noChangeArrowheads="1"/>
          </p:cNvSpPr>
          <p:nvPr/>
        </p:nvSpPr>
        <p:spPr>
          <a:xfrm>
            <a:off x="1005840" y="44450"/>
            <a:ext cx="8030210"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r"/>
            <a:r>
              <a:rPr lang="en-US" altLang="ja-JP" sz="3200" smtClean="0">
                <a:latin typeface="Arial" charset="0"/>
                <a:ea typeface="ＭＳ Ｐゴシック" charset="0"/>
                <a:cs typeface="ＭＳ Ｐゴシック" charset="0"/>
              </a:rPr>
              <a:t>N-band low-R spectroscopy of planet forming disks</a:t>
            </a:r>
            <a:endParaRPr lang="en-US" altLang="ja-JP" sz="32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8647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a:xfrm>
            <a:off x="1076960" y="76200"/>
            <a:ext cx="7609840" cy="1143000"/>
          </a:xfrm>
        </p:spPr>
        <p:txBody>
          <a:bodyPr/>
          <a:lstStyle/>
          <a:p>
            <a:r>
              <a:rPr lang="en-US" dirty="0"/>
              <a:t>Debris Disks</a:t>
            </a:r>
          </a:p>
        </p:txBody>
      </p:sp>
      <p:sp>
        <p:nvSpPr>
          <p:cNvPr id="36867" name="Rectangle 3"/>
          <p:cNvSpPr>
            <a:spLocks noGrp="1" noChangeArrowheads="1"/>
          </p:cNvSpPr>
          <p:nvPr>
            <p:ph idx="1"/>
          </p:nvPr>
        </p:nvSpPr>
        <p:spPr>
          <a:xfrm>
            <a:off x="1076960" y="1143000"/>
            <a:ext cx="5781040" cy="5715000"/>
          </a:xfrm>
        </p:spPr>
        <p:txBody>
          <a:bodyPr>
            <a:normAutofit fontScale="92500"/>
          </a:bodyPr>
          <a:lstStyle/>
          <a:p>
            <a:pPr>
              <a:lnSpc>
                <a:spcPct val="90000"/>
              </a:lnSpc>
            </a:pPr>
            <a:r>
              <a:rPr lang="en-US" dirty="0" smtClean="0"/>
              <a:t>Polarimetry effectively increases the contrast, making perturbations and </a:t>
            </a:r>
            <a:r>
              <a:rPr lang="en-US" dirty="0" err="1" smtClean="0"/>
              <a:t>protoplanets</a:t>
            </a:r>
            <a:r>
              <a:rPr lang="en-US" dirty="0" smtClean="0"/>
              <a:t> </a:t>
            </a:r>
            <a:r>
              <a:rPr lang="en-US" b="1" dirty="0" smtClean="0">
                <a:solidFill>
                  <a:srgbClr val="FF0000"/>
                </a:solidFill>
              </a:rPr>
              <a:t>far</a:t>
            </a:r>
            <a:r>
              <a:rPr lang="en-US" dirty="0" smtClean="0">
                <a:solidFill>
                  <a:srgbClr val="FF0000"/>
                </a:solidFill>
              </a:rPr>
              <a:t> </a:t>
            </a:r>
            <a:r>
              <a:rPr lang="en-US" dirty="0" smtClean="0"/>
              <a:t>easier to detect</a:t>
            </a:r>
          </a:p>
          <a:p>
            <a:pPr>
              <a:lnSpc>
                <a:spcPct val="90000"/>
              </a:lnSpc>
            </a:pPr>
            <a:r>
              <a:rPr lang="en-US" dirty="0" smtClean="0"/>
              <a:t>Star </a:t>
            </a:r>
            <a:r>
              <a:rPr lang="en-US" dirty="0"/>
              <a:t>formation process differentiates material for star</a:t>
            </a:r>
          </a:p>
          <a:p>
            <a:pPr lvl="1">
              <a:lnSpc>
                <a:spcPct val="90000"/>
              </a:lnSpc>
            </a:pPr>
            <a:r>
              <a:rPr lang="en-US" dirty="0"/>
              <a:t>Internal conditions regulate disc and planet formation</a:t>
            </a:r>
          </a:p>
          <a:p>
            <a:pPr>
              <a:lnSpc>
                <a:spcPct val="90000"/>
              </a:lnSpc>
            </a:pPr>
            <a:r>
              <a:rPr lang="en-US" dirty="0"/>
              <a:t>NIR polarimetry of individual sources typically dominated by scattered radiation</a:t>
            </a:r>
          </a:p>
          <a:p>
            <a:pPr>
              <a:lnSpc>
                <a:spcPct val="90000"/>
              </a:lnSpc>
            </a:pPr>
            <a:r>
              <a:rPr lang="en-US" dirty="0"/>
              <a:t>MIR polarimetry offers possibility to measure B field in debris </a:t>
            </a:r>
            <a:r>
              <a:rPr lang="en-US" dirty="0" smtClean="0"/>
              <a:t>discs</a:t>
            </a:r>
          </a:p>
        </p:txBody>
      </p:sp>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7838" y="1905000"/>
            <a:ext cx="2316162"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6869" name="Text Box 5"/>
          <p:cNvSpPr txBox="1">
            <a:spLocks noChangeArrowheads="1"/>
          </p:cNvSpPr>
          <p:nvPr/>
        </p:nvSpPr>
        <p:spPr bwMode="auto">
          <a:xfrm>
            <a:off x="6858000" y="5667375"/>
            <a:ext cx="2286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solidFill>
                  <a:schemeClr val="hlink"/>
                </a:solidFill>
                <a:effectLst>
                  <a:outerShdw blurRad="38100" dist="38100" dir="2700000" algn="tl">
                    <a:srgbClr val="000000"/>
                  </a:outerShdw>
                </a:effectLst>
              </a:rPr>
              <a:t>2.2</a:t>
            </a:r>
            <a:r>
              <a:rPr lang="en-US">
                <a:solidFill>
                  <a:schemeClr val="hlink"/>
                </a:solidFill>
                <a:effectLst>
                  <a:outerShdw blurRad="38100" dist="38100" dir="2700000" algn="tl">
                    <a:srgbClr val="000000"/>
                  </a:outerShdw>
                </a:effectLst>
                <a:latin typeface="Symbol" charset="0"/>
              </a:rPr>
              <a:t>m</a:t>
            </a:r>
            <a:r>
              <a:rPr lang="en-US">
                <a:solidFill>
                  <a:schemeClr val="hlink"/>
                </a:solidFill>
                <a:effectLst>
                  <a:outerShdw blurRad="38100" dist="38100" dir="2700000" algn="tl">
                    <a:srgbClr val="000000"/>
                  </a:outerShdw>
                </a:effectLst>
              </a:rPr>
              <a:t>m corongraphic polarimetry </a:t>
            </a:r>
            <a:r>
              <a:rPr lang="en-US">
                <a:solidFill>
                  <a:schemeClr val="hlink"/>
                </a:solidFill>
                <a:effectLst>
                  <a:outerShdw blurRad="38100" dist="38100" dir="2700000" algn="tl">
                    <a:srgbClr val="000000"/>
                  </a:outerShdw>
                </a:effectLst>
                <a:latin typeface="Symbol" charset="0"/>
              </a:rPr>
              <a:t>b</a:t>
            </a:r>
            <a:r>
              <a:rPr lang="en-US">
                <a:solidFill>
                  <a:schemeClr val="hlink"/>
                </a:solidFill>
                <a:effectLst>
                  <a:outerShdw blurRad="38100" dist="38100" dir="2700000" algn="tl">
                    <a:srgbClr val="000000"/>
                  </a:outerShdw>
                </a:effectLst>
              </a:rPr>
              <a:t> Pictoris (Tamura et al., 2006) showing </a:t>
            </a:r>
            <a:r>
              <a:rPr lang="en-US" i="1">
                <a:solidFill>
                  <a:schemeClr val="hlink"/>
                </a:solidFill>
                <a:effectLst>
                  <a:outerShdw blurRad="38100" dist="38100" dir="2700000" algn="tl">
                    <a:srgbClr val="000000"/>
                  </a:outerShdw>
                </a:effectLst>
              </a:rPr>
              <a:t>scattered </a:t>
            </a:r>
            <a:r>
              <a:rPr lang="en-US">
                <a:solidFill>
                  <a:schemeClr val="hlink"/>
                </a:solidFill>
                <a:effectLst>
                  <a:outerShdw blurRad="38100" dist="38100" dir="2700000" algn="tl">
                    <a:srgbClr val="000000"/>
                  </a:outerShdw>
                </a:effectLst>
              </a:rPr>
              <a:t>light</a:t>
            </a:r>
          </a:p>
        </p:txBody>
      </p:sp>
    </p:spTree>
    <p:extLst>
      <p:ext uri="{BB962C8B-B14F-4D97-AF65-F5344CB8AC3E}">
        <p14:creationId xmlns:p14="http://schemas.microsoft.com/office/powerpoint/2010/main" val="1365427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a:xfrm>
            <a:off x="1056640" y="0"/>
            <a:ext cx="7630160" cy="1143000"/>
          </a:xfrm>
        </p:spPr>
        <p:txBody>
          <a:bodyPr/>
          <a:lstStyle/>
          <a:p>
            <a:r>
              <a:rPr lang="en-US" dirty="0"/>
              <a:t>From Cloud Cores to </a:t>
            </a:r>
            <a:r>
              <a:rPr lang="en-US" dirty="0" err="1"/>
              <a:t>Protostars</a:t>
            </a:r>
            <a:endParaRPr lang="en-US" dirty="0"/>
          </a:p>
        </p:txBody>
      </p:sp>
      <p:sp>
        <p:nvSpPr>
          <p:cNvPr id="34819" name="Rectangle 3"/>
          <p:cNvSpPr>
            <a:spLocks noGrp="1" noChangeArrowheads="1"/>
          </p:cNvSpPr>
          <p:nvPr>
            <p:ph idx="1"/>
          </p:nvPr>
        </p:nvSpPr>
        <p:spPr>
          <a:xfrm>
            <a:off x="1056640" y="1219200"/>
            <a:ext cx="3667760" cy="5638800"/>
          </a:xfrm>
        </p:spPr>
        <p:txBody>
          <a:bodyPr>
            <a:noAutofit/>
          </a:bodyPr>
          <a:lstStyle/>
          <a:p>
            <a:pPr>
              <a:lnSpc>
                <a:spcPct val="90000"/>
              </a:lnSpc>
            </a:pPr>
            <a:r>
              <a:rPr lang="en-US" sz="2800" dirty="0"/>
              <a:t>B fields play a crucial role in star formation</a:t>
            </a:r>
          </a:p>
          <a:p>
            <a:pPr lvl="1">
              <a:lnSpc>
                <a:spcPct val="90000"/>
              </a:lnSpc>
            </a:pPr>
            <a:r>
              <a:rPr lang="en-US" sz="2400" dirty="0"/>
              <a:t>Unclear how B field evolve from cloud cores to </a:t>
            </a:r>
            <a:r>
              <a:rPr lang="en-US" sz="2400" dirty="0" err="1"/>
              <a:t>protostars</a:t>
            </a:r>
            <a:endParaRPr lang="en-US" sz="2400" dirty="0"/>
          </a:p>
          <a:p>
            <a:pPr>
              <a:lnSpc>
                <a:spcPct val="90000"/>
              </a:lnSpc>
            </a:pPr>
            <a:r>
              <a:rPr lang="en-US" sz="2800" dirty="0"/>
              <a:t>H band is dichroic transmission, 100 &amp; 850μm is dichroic emission</a:t>
            </a:r>
          </a:p>
          <a:p>
            <a:pPr lvl="1">
              <a:lnSpc>
                <a:spcPct val="90000"/>
              </a:lnSpc>
            </a:pPr>
            <a:r>
              <a:rPr lang="en-US" sz="2400" dirty="0"/>
              <a:t>Good correlation in </a:t>
            </a:r>
            <a:r>
              <a:rPr lang="en-US" sz="2400" dirty="0">
                <a:latin typeface="Symbol" charset="0"/>
              </a:rPr>
              <a:t>l</a:t>
            </a:r>
            <a:r>
              <a:rPr lang="en-US" sz="2400" dirty="0"/>
              <a:t> in outer regions</a:t>
            </a:r>
          </a:p>
          <a:p>
            <a:pPr lvl="1">
              <a:lnSpc>
                <a:spcPct val="90000"/>
              </a:lnSpc>
            </a:pPr>
            <a:r>
              <a:rPr lang="en-US" sz="2400" dirty="0"/>
              <a:t>Strong disagreement [especially] between H and other </a:t>
            </a:r>
            <a:r>
              <a:rPr lang="en-US" sz="2400" dirty="0">
                <a:latin typeface="Symbol" charset="0"/>
              </a:rPr>
              <a:t>l </a:t>
            </a:r>
            <a:r>
              <a:rPr lang="en-US" sz="2400" dirty="0"/>
              <a:t>in central </a:t>
            </a:r>
            <a:r>
              <a:rPr lang="en-US" sz="2400" dirty="0" smtClean="0"/>
              <a:t>regions</a:t>
            </a:r>
            <a:endParaRPr lang="en-US" sz="2400" dirty="0"/>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19200"/>
            <a:ext cx="4419600"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 Box 8"/>
          <p:cNvSpPr txBox="1">
            <a:spLocks noChangeArrowheads="1"/>
          </p:cNvSpPr>
          <p:nvPr/>
        </p:nvSpPr>
        <p:spPr bwMode="auto">
          <a:xfrm>
            <a:off x="4724400" y="5433695"/>
            <a:ext cx="4419600"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dirty="0">
                <a:solidFill>
                  <a:schemeClr val="hlink"/>
                </a:solidFill>
                <a:effectLst>
                  <a:outerShdw blurRad="38100" dist="38100" dir="2700000" algn="tl">
                    <a:srgbClr val="000000"/>
                  </a:outerShdw>
                </a:effectLst>
              </a:rPr>
              <a:t>Polarization of NGC2024 (</a:t>
            </a:r>
            <a:r>
              <a:rPr lang="en-US" dirty="0" err="1">
                <a:solidFill>
                  <a:schemeClr val="hlink"/>
                </a:solidFill>
                <a:effectLst>
                  <a:outerShdw blurRad="38100" dist="38100" dir="2700000" algn="tl">
                    <a:srgbClr val="000000"/>
                  </a:outerShdw>
                </a:effectLst>
              </a:rPr>
              <a:t>Kandori</a:t>
            </a:r>
            <a:r>
              <a:rPr lang="en-US" dirty="0">
                <a:solidFill>
                  <a:schemeClr val="hlink"/>
                </a:solidFill>
                <a:effectLst>
                  <a:outerShdw blurRad="38100" dist="38100" dir="2700000" algn="tl">
                    <a:srgbClr val="000000"/>
                  </a:outerShdw>
                </a:effectLst>
              </a:rPr>
              <a:t> et al. 2007): dichroic absorption at H (yellow) &amp; emission at 850μm (blue) and 100μm (red</a:t>
            </a:r>
            <a:r>
              <a:rPr lang="en-US" dirty="0" smtClean="0">
                <a:solidFill>
                  <a:schemeClr val="hlink"/>
                </a:solidFill>
                <a:effectLst>
                  <a:outerShdw blurRad="38100" dist="38100" dir="2700000" algn="tl">
                    <a:srgbClr val="000000"/>
                  </a:outerShdw>
                </a:effectLst>
              </a:rPr>
              <a:t>)</a:t>
            </a:r>
          </a:p>
          <a:p>
            <a:pPr algn="r">
              <a:spcBef>
                <a:spcPct val="50000"/>
              </a:spcBef>
            </a:pPr>
            <a:r>
              <a:rPr lang="en-US" dirty="0" smtClean="0">
                <a:solidFill>
                  <a:schemeClr val="hlink"/>
                </a:solidFill>
                <a:effectLst>
                  <a:outerShdw blurRad="38100" dist="38100" dir="2700000" algn="tl">
                    <a:srgbClr val="000000"/>
                  </a:outerShdw>
                </a:effectLst>
              </a:rPr>
              <a:t>Note: long wavelength vectors rotated by 90  </a:t>
            </a:r>
            <a:endParaRPr lang="en-US" dirty="0">
              <a:solidFill>
                <a:schemeClr val="hlink"/>
              </a:solidFill>
              <a:effectLst>
                <a:outerShdw blurRad="38100" dist="38100" dir="2700000" algn="tl">
                  <a:srgbClr val="000000"/>
                </a:outerShdw>
              </a:effectLst>
            </a:endParaRPr>
          </a:p>
        </p:txBody>
      </p:sp>
    </p:spTree>
    <p:extLst>
      <p:ext uri="{BB962C8B-B14F-4D97-AF65-F5344CB8AC3E}">
        <p14:creationId xmlns:p14="http://schemas.microsoft.com/office/powerpoint/2010/main" val="123721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a:xfrm>
            <a:off x="1016000" y="274638"/>
            <a:ext cx="7498080" cy="1143000"/>
          </a:xfrm>
        </p:spPr>
        <p:txBody>
          <a:bodyPr/>
          <a:lstStyle/>
          <a:p>
            <a:r>
              <a:rPr lang="en-US" dirty="0"/>
              <a:t>Galaxies</a:t>
            </a:r>
          </a:p>
        </p:txBody>
      </p:sp>
      <p:sp>
        <p:nvSpPr>
          <p:cNvPr id="38915" name="Rectangle 3"/>
          <p:cNvSpPr>
            <a:spLocks noGrp="1" noChangeArrowheads="1"/>
          </p:cNvSpPr>
          <p:nvPr>
            <p:ph idx="1"/>
          </p:nvPr>
        </p:nvSpPr>
        <p:spPr>
          <a:xfrm>
            <a:off x="1016000" y="1600200"/>
            <a:ext cx="4652858" cy="5257800"/>
          </a:xfrm>
        </p:spPr>
        <p:txBody>
          <a:bodyPr>
            <a:normAutofit/>
          </a:bodyPr>
          <a:lstStyle/>
          <a:p>
            <a:pPr>
              <a:lnSpc>
                <a:spcPct val="90000"/>
              </a:lnSpc>
            </a:pPr>
            <a:r>
              <a:rPr lang="en-US" dirty="0" smtClean="0"/>
              <a:t>Galaxies typically show </a:t>
            </a:r>
            <a:r>
              <a:rPr lang="en-US" dirty="0"/>
              <a:t>bimodal PA of polarization providing clear evidence of </a:t>
            </a:r>
            <a:r>
              <a:rPr lang="en-US" dirty="0" smtClean="0"/>
              <a:t>2 polarizing </a:t>
            </a:r>
            <a:r>
              <a:rPr lang="en-US" dirty="0"/>
              <a:t>mechanisms</a:t>
            </a:r>
          </a:p>
          <a:p>
            <a:pPr lvl="1">
              <a:lnSpc>
                <a:spcPct val="90000"/>
              </a:lnSpc>
            </a:pPr>
            <a:r>
              <a:rPr lang="en-US" dirty="0"/>
              <a:t>Extended regions in plane of galactic disc</a:t>
            </a:r>
          </a:p>
          <a:p>
            <a:pPr lvl="2">
              <a:lnSpc>
                <a:spcPct val="90000"/>
              </a:lnSpc>
            </a:pPr>
            <a:r>
              <a:rPr lang="en-US" dirty="0" err="1"/>
              <a:t>Toroidal</a:t>
            </a:r>
            <a:r>
              <a:rPr lang="en-US" dirty="0"/>
              <a:t> field</a:t>
            </a:r>
          </a:p>
          <a:p>
            <a:pPr lvl="1">
              <a:lnSpc>
                <a:spcPct val="90000"/>
              </a:lnSpc>
            </a:pPr>
            <a:r>
              <a:rPr lang="en-US" dirty="0"/>
              <a:t>Nuclear regions is perpendicular to the disc</a:t>
            </a:r>
          </a:p>
          <a:p>
            <a:pPr lvl="2">
              <a:lnSpc>
                <a:spcPct val="90000"/>
              </a:lnSpc>
            </a:pPr>
            <a:r>
              <a:rPr lang="en-US" dirty="0"/>
              <a:t>Polar </a:t>
            </a:r>
            <a:r>
              <a:rPr lang="en-US" dirty="0" smtClean="0"/>
              <a:t>field</a:t>
            </a:r>
            <a:endParaRPr lang="en-US" dirty="0"/>
          </a:p>
        </p:txBody>
      </p:sp>
      <p:pic>
        <p:nvPicPr>
          <p:cNvPr id="38920" name="Picture 8"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8858" y="0"/>
            <a:ext cx="3476730" cy="4053840"/>
          </a:xfrm>
          <a:prstGeom prst="rect">
            <a:avLst/>
          </a:prstGeom>
          <a:noFill/>
          <a:extLst>
            <a:ext uri="{909E8E84-426E-40DD-AFC4-6F175D3DCCD1}">
              <a14:hiddenFill xmlns:a14="http://schemas.microsoft.com/office/drawing/2010/main">
                <a:solidFill>
                  <a:srgbClr val="FFFFFF"/>
                </a:solidFill>
              </a14:hiddenFill>
            </a:ext>
          </a:extLst>
        </p:spPr>
      </p:pic>
      <p:pic>
        <p:nvPicPr>
          <p:cNvPr id="38921" name="Picture 9" descr="Pictur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8858" y="4018359"/>
            <a:ext cx="3475142" cy="2839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16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ea typeface="ＭＳ Ｐゴシック" pitchFamily="-65" charset="-128"/>
                <a:cs typeface="ＭＳ Ｐゴシック" pitchFamily="-65" charset="-128"/>
              </a:rPr>
              <a:t>Models of Galactic Discs</a:t>
            </a:r>
          </a:p>
        </p:txBody>
      </p:sp>
      <p:sp>
        <p:nvSpPr>
          <p:cNvPr id="17411" name="Content Placeholder 2"/>
          <p:cNvSpPr>
            <a:spLocks noGrp="1"/>
          </p:cNvSpPr>
          <p:nvPr>
            <p:ph idx="1"/>
          </p:nvPr>
        </p:nvSpPr>
        <p:spPr>
          <a:xfrm>
            <a:off x="1435608" y="1447800"/>
            <a:ext cx="7708392" cy="5410200"/>
          </a:xfrm>
        </p:spPr>
        <p:txBody>
          <a:bodyPr>
            <a:normAutofit lnSpcReduction="10000"/>
          </a:bodyPr>
          <a:lstStyle/>
          <a:p>
            <a:r>
              <a:rPr lang="en-US" dirty="0" smtClean="0">
                <a:ea typeface="ＭＳ Ｐゴシック" pitchFamily="-65" charset="-128"/>
                <a:cs typeface="ＭＳ Ｐゴシック" pitchFamily="-65" charset="-128"/>
              </a:rPr>
              <a:t>Woods &amp; Jones (1997) models assume dust grains </a:t>
            </a:r>
            <a:r>
              <a:rPr lang="en-US" i="1" dirty="0" smtClean="0">
                <a:ea typeface="ＭＳ Ｐゴシック" pitchFamily="-65" charset="-128"/>
                <a:cs typeface="ＭＳ Ｐゴシック" pitchFamily="-65" charset="-128"/>
              </a:rPr>
              <a:t>completely</a:t>
            </a:r>
            <a:r>
              <a:rPr lang="en-US" dirty="0" smtClean="0">
                <a:ea typeface="ＭＳ Ｐゴシック" pitchFamily="-65" charset="-128"/>
                <a:cs typeface="ＭＳ Ｐゴシック" pitchFamily="-65" charset="-128"/>
              </a:rPr>
              <a:t> aligned by </a:t>
            </a:r>
            <a:r>
              <a:rPr lang="en-US" dirty="0" err="1" smtClean="0">
                <a:ea typeface="ＭＳ Ｐゴシック" pitchFamily="-65" charset="-128"/>
                <a:cs typeface="ＭＳ Ｐゴシック" pitchFamily="-65" charset="-128"/>
              </a:rPr>
              <a:t>toroidal</a:t>
            </a:r>
            <a:r>
              <a:rPr lang="en-US" dirty="0" smtClean="0">
                <a:ea typeface="ＭＳ Ｐゴシック" pitchFamily="-65" charset="-128"/>
                <a:cs typeface="ＭＳ Ｐゴシック" pitchFamily="-65" charset="-128"/>
              </a:rPr>
              <a:t> magnetic field</a:t>
            </a:r>
          </a:p>
          <a:p>
            <a:pPr lvl="1"/>
            <a:r>
              <a:rPr lang="en-US" dirty="0" smtClean="0"/>
              <a:t>Magnetic field strength therefore irrelevant</a:t>
            </a:r>
          </a:p>
          <a:p>
            <a:r>
              <a:rPr lang="en-US" dirty="0" smtClean="0">
                <a:ea typeface="ＭＳ Ｐゴシック" pitchFamily="-65" charset="-128"/>
                <a:cs typeface="ＭＳ Ｐゴシック" pitchFamily="-65" charset="-128"/>
              </a:rPr>
              <a:t>Smooth distribution of stars and dust assumed</a:t>
            </a:r>
          </a:p>
          <a:p>
            <a:pPr lvl="1"/>
            <a:r>
              <a:rPr lang="en-US" dirty="0" smtClean="0"/>
              <a:t>Assumption will break down due to spiral arms and/or merger events</a:t>
            </a:r>
          </a:p>
          <a:p>
            <a:r>
              <a:rPr lang="en-US" dirty="0" smtClean="0">
                <a:ea typeface="ＭＳ Ｐゴシック" pitchFamily="-65" charset="-128"/>
                <a:cs typeface="ＭＳ Ｐゴシック" pitchFamily="-65" charset="-128"/>
              </a:rPr>
              <a:t>Polarization estimated using optical based polarization curve and/or standard scattering models</a:t>
            </a:r>
          </a:p>
        </p:txBody>
      </p:sp>
    </p:spTree>
    <p:extLst>
      <p:ext uri="{BB962C8B-B14F-4D97-AF65-F5344CB8AC3E}">
        <p14:creationId xmlns:p14="http://schemas.microsoft.com/office/powerpoint/2010/main" val="202405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rmAutofit fontScale="90000"/>
          </a:bodyPr>
          <a:lstStyle/>
          <a:p>
            <a:r>
              <a:rPr lang="en-US" smtClean="0">
                <a:ea typeface="ＭＳ Ｐゴシック" pitchFamily="-65" charset="-128"/>
                <a:cs typeface="ＭＳ Ｐゴシック" pitchFamily="-65" charset="-128"/>
              </a:rPr>
              <a:t>Models of Galaxies: </a:t>
            </a:r>
            <a:br>
              <a:rPr lang="en-US" smtClean="0">
                <a:ea typeface="ＭＳ Ｐゴシック" pitchFamily="-65" charset="-128"/>
                <a:cs typeface="ＭＳ Ｐゴシック" pitchFamily="-65" charset="-128"/>
              </a:rPr>
            </a:br>
            <a:r>
              <a:rPr lang="en-US" smtClean="0">
                <a:ea typeface="ＭＳ Ｐゴシック" pitchFamily="-65" charset="-128"/>
                <a:cs typeface="ＭＳ Ｐゴシック" pitchFamily="-65" charset="-128"/>
              </a:rPr>
              <a:t>Scattering Only</a:t>
            </a:r>
          </a:p>
        </p:txBody>
      </p:sp>
      <p:sp>
        <p:nvSpPr>
          <p:cNvPr id="18435" name="Content Placeholder 2"/>
          <p:cNvSpPr>
            <a:spLocks noGrp="1"/>
          </p:cNvSpPr>
          <p:nvPr>
            <p:ph idx="1"/>
          </p:nvPr>
        </p:nvSpPr>
        <p:spPr>
          <a:xfrm>
            <a:off x="1005840" y="1935163"/>
            <a:ext cx="5166360" cy="4922837"/>
          </a:xfrm>
        </p:spPr>
        <p:txBody>
          <a:bodyPr>
            <a:normAutofit/>
          </a:bodyPr>
          <a:lstStyle/>
          <a:p>
            <a:r>
              <a:rPr lang="en-US" sz="3600" dirty="0" smtClean="0">
                <a:ea typeface="ＭＳ Ｐゴシック" pitchFamily="-65" charset="-128"/>
                <a:cs typeface="ＭＳ Ｐゴシック" pitchFamily="-65" charset="-128"/>
              </a:rPr>
              <a:t>Centrosymmetric at low inclinations</a:t>
            </a:r>
          </a:p>
          <a:p>
            <a:r>
              <a:rPr lang="en-US" sz="3600" dirty="0" smtClean="0">
                <a:ea typeface="ＭＳ Ｐゴシック" pitchFamily="-65" charset="-128"/>
                <a:cs typeface="ＭＳ Ｐゴシック" pitchFamily="-65" charset="-128"/>
              </a:rPr>
              <a:t>Perpendicular to galactic plane for high inclinations</a:t>
            </a:r>
          </a:p>
          <a:p>
            <a:r>
              <a:rPr lang="en-US" sz="3600" dirty="0" smtClean="0">
                <a:ea typeface="ＭＳ Ｐゴシック" pitchFamily="-65" charset="-128"/>
                <a:cs typeface="ＭＳ Ｐゴシック" pitchFamily="-65" charset="-128"/>
              </a:rPr>
              <a:t>Dust scattering </a:t>
            </a:r>
            <a:r>
              <a:rPr lang="en-US" sz="3600" dirty="0" smtClean="0">
                <a:latin typeface="Symbol" charset="2"/>
                <a:ea typeface="ＭＳ Ｐゴシック" pitchFamily="-65" charset="-128"/>
                <a:cs typeface="Symbol" charset="2"/>
              </a:rPr>
              <a:t>a</a:t>
            </a:r>
            <a:r>
              <a:rPr lang="en-US" sz="3600" dirty="0" smtClean="0">
                <a:ea typeface="ＭＳ Ｐゴシック" pitchFamily="-65" charset="-128"/>
                <a:cs typeface="ＭＳ Ｐゴシック" pitchFamily="-65" charset="-128"/>
              </a:rPr>
              <a:t> </a:t>
            </a:r>
            <a:r>
              <a:rPr lang="en-US" sz="3600" dirty="0" smtClean="0">
                <a:latin typeface="Symbol" charset="2"/>
                <a:ea typeface="ＭＳ Ｐゴシック" pitchFamily="-65" charset="-128"/>
                <a:cs typeface="Symbol" charset="2"/>
              </a:rPr>
              <a:t>l</a:t>
            </a:r>
            <a:r>
              <a:rPr lang="en-US" sz="3600" baseline="30000" dirty="0" smtClean="0">
                <a:ea typeface="ＭＳ Ｐゴシック" pitchFamily="-65" charset="-128"/>
                <a:cs typeface="ＭＳ Ｐゴシック" pitchFamily="-65" charset="-128"/>
              </a:rPr>
              <a:t>-4</a:t>
            </a:r>
            <a:endParaRPr lang="en-US" sz="3600" dirty="0" smtClean="0">
              <a:ea typeface="ＭＳ Ｐゴシック" pitchFamily="-65" charset="-128"/>
              <a:cs typeface="ＭＳ Ｐゴシック" pitchFamily="-65" charset="-128"/>
            </a:endParaRPr>
          </a:p>
          <a:p>
            <a:pPr lvl="1"/>
            <a:r>
              <a:rPr lang="en-US" sz="3200" dirty="0" smtClean="0">
                <a:ea typeface="ＭＳ Ｐゴシック" pitchFamily="-65" charset="-128"/>
                <a:cs typeface="ＭＳ Ｐゴシック" pitchFamily="-65" charset="-128"/>
              </a:rPr>
              <a:t>Scattering dominant at 0.3-2</a:t>
            </a:r>
            <a:r>
              <a:rPr lang="en-US" sz="3200" dirty="0" smtClean="0">
                <a:latin typeface="Symbol" charset="2"/>
                <a:ea typeface="ＭＳ Ｐゴシック" pitchFamily="-65" charset="-128"/>
                <a:cs typeface="Symbol" charset="2"/>
              </a:rPr>
              <a:t>m</a:t>
            </a:r>
            <a:r>
              <a:rPr lang="en-US" sz="3200" dirty="0" smtClean="0">
                <a:ea typeface="ＭＳ Ｐゴシック" pitchFamily="-65" charset="-128"/>
                <a:cs typeface="ＭＳ Ｐゴシック" pitchFamily="-65" charset="-128"/>
              </a:rPr>
              <a:t>m, minimal at MIR</a:t>
            </a:r>
          </a:p>
        </p:txBody>
      </p:sp>
      <p:pic>
        <p:nvPicPr>
          <p:cNvPr id="18436" name="Picture 3"/>
          <p:cNvPicPr>
            <a:picLocks noChangeAspect="1"/>
          </p:cNvPicPr>
          <p:nvPr/>
        </p:nvPicPr>
        <p:blipFill>
          <a:blip r:embed="rId2"/>
          <a:srcRect/>
          <a:stretch>
            <a:fillRect/>
          </a:stretch>
        </p:blipFill>
        <p:spPr bwMode="auto">
          <a:xfrm>
            <a:off x="6172200" y="0"/>
            <a:ext cx="2971800" cy="6878638"/>
          </a:xfrm>
          <a:prstGeom prst="rect">
            <a:avLst/>
          </a:prstGeom>
          <a:noFill/>
          <a:ln w="9525">
            <a:noFill/>
            <a:miter lim="800000"/>
            <a:headEnd/>
            <a:tailEnd/>
          </a:ln>
        </p:spPr>
      </p:pic>
    </p:spTree>
    <p:extLst>
      <p:ext uri="{BB962C8B-B14F-4D97-AF65-F5344CB8AC3E}">
        <p14:creationId xmlns:p14="http://schemas.microsoft.com/office/powerpoint/2010/main" val="28624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Comments</a:t>
            </a:r>
            <a:endParaRPr lang="en-US" dirty="0"/>
          </a:p>
        </p:txBody>
      </p:sp>
      <p:sp>
        <p:nvSpPr>
          <p:cNvPr id="3" name="Content Placeholder 2"/>
          <p:cNvSpPr>
            <a:spLocks noGrp="1"/>
          </p:cNvSpPr>
          <p:nvPr>
            <p:ph idx="1"/>
          </p:nvPr>
        </p:nvSpPr>
        <p:spPr>
          <a:xfrm>
            <a:off x="1435608" y="1447800"/>
            <a:ext cx="7708392" cy="5410200"/>
          </a:xfrm>
        </p:spPr>
        <p:txBody>
          <a:bodyPr>
            <a:normAutofit fontScale="92500" lnSpcReduction="10000"/>
          </a:bodyPr>
          <a:lstStyle/>
          <a:p>
            <a:r>
              <a:rPr lang="en-US" dirty="0" smtClean="0"/>
              <a:t>Firstly, thanks to the organizers, teachers, and especially Mathieu for an excellent school, great location, and wonderful cheese</a:t>
            </a:r>
          </a:p>
          <a:p>
            <a:r>
              <a:rPr lang="en-US" dirty="0" smtClean="0"/>
              <a:t>Also of course thanks to </a:t>
            </a:r>
            <a:r>
              <a:rPr lang="en-US" dirty="0" err="1" smtClean="0"/>
              <a:t>Herve</a:t>
            </a:r>
            <a:r>
              <a:rPr lang="en-US" dirty="0" smtClean="0"/>
              <a:t> and COST</a:t>
            </a:r>
          </a:p>
          <a:p>
            <a:r>
              <a:rPr lang="en-US" dirty="0" smtClean="0"/>
              <a:t>Caveats to my presentation</a:t>
            </a:r>
          </a:p>
          <a:p>
            <a:pPr marL="916686" lvl="1" indent="-514350">
              <a:buFont typeface="+mj-lt"/>
              <a:buAutoNum type="arabicPeriod"/>
            </a:pPr>
            <a:r>
              <a:rPr lang="en-US" dirty="0" smtClean="0"/>
              <a:t>I’m very heavily IR biased</a:t>
            </a:r>
            <a:endParaRPr lang="en-US" dirty="0"/>
          </a:p>
          <a:p>
            <a:pPr marL="1163574" lvl="2" indent="-514350">
              <a:buFont typeface="+mj-lt"/>
              <a:buAutoNum type="arabicPeriod"/>
            </a:pPr>
            <a:r>
              <a:rPr lang="en-US" dirty="0" smtClean="0"/>
              <a:t>sub-mm can be seen as an extension to much of what I show</a:t>
            </a:r>
          </a:p>
          <a:p>
            <a:pPr marL="916686" lvl="1" indent="-514350">
              <a:buFont typeface="+mj-lt"/>
              <a:buAutoNum type="arabicPeriod"/>
            </a:pPr>
            <a:r>
              <a:rPr lang="en-US" dirty="0" smtClean="0"/>
              <a:t>Out of familiarity (laziness?!!), I’ll concentrate a little on some of the </a:t>
            </a:r>
            <a:r>
              <a:rPr lang="en-US" dirty="0" err="1" smtClean="0"/>
              <a:t>polarimeters</a:t>
            </a:r>
            <a:r>
              <a:rPr lang="en-US" dirty="0" smtClean="0"/>
              <a:t> and science I’ve been closed involved with</a:t>
            </a:r>
          </a:p>
          <a:p>
            <a:pPr marL="916686" lvl="1" indent="-514350">
              <a:buFont typeface="+mj-lt"/>
              <a:buAutoNum type="arabicPeriod"/>
            </a:pPr>
            <a:r>
              <a:rPr lang="en-US" dirty="0" smtClean="0"/>
              <a:t>This is necessarily broad and brief, I hope such brevity is OK</a:t>
            </a:r>
          </a:p>
        </p:txBody>
      </p:sp>
    </p:spTree>
    <p:extLst>
      <p:ext uri="{BB962C8B-B14F-4D97-AF65-F5344CB8AC3E}">
        <p14:creationId xmlns:p14="http://schemas.microsoft.com/office/powerpoint/2010/main" val="311973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fontScale="90000"/>
          </a:bodyPr>
          <a:lstStyle/>
          <a:p>
            <a:r>
              <a:rPr lang="en-US" smtClean="0">
                <a:ea typeface="ＭＳ Ｐゴシック" pitchFamily="-65" charset="-128"/>
                <a:cs typeface="ＭＳ Ｐゴシック" pitchFamily="-65" charset="-128"/>
              </a:rPr>
              <a:t>Models of Galaxies: </a:t>
            </a:r>
            <a:br>
              <a:rPr lang="en-US" smtClean="0">
                <a:ea typeface="ＭＳ Ｐゴシック" pitchFamily="-65" charset="-128"/>
                <a:cs typeface="ＭＳ Ｐゴシック" pitchFamily="-65" charset="-128"/>
              </a:rPr>
            </a:br>
            <a:r>
              <a:rPr lang="en-US" smtClean="0">
                <a:ea typeface="ＭＳ Ｐゴシック" pitchFamily="-65" charset="-128"/>
                <a:cs typeface="ＭＳ Ｐゴシック" pitchFamily="-65" charset="-128"/>
              </a:rPr>
              <a:t>Dichroism Only</a:t>
            </a:r>
          </a:p>
        </p:txBody>
      </p:sp>
      <p:sp>
        <p:nvSpPr>
          <p:cNvPr id="19459" name="Content Placeholder 2"/>
          <p:cNvSpPr>
            <a:spLocks noGrp="1"/>
          </p:cNvSpPr>
          <p:nvPr>
            <p:ph idx="1"/>
          </p:nvPr>
        </p:nvSpPr>
        <p:spPr>
          <a:xfrm>
            <a:off x="1016000" y="1935163"/>
            <a:ext cx="5308600" cy="4922837"/>
          </a:xfrm>
        </p:spPr>
        <p:txBody>
          <a:bodyPr>
            <a:normAutofit/>
          </a:bodyPr>
          <a:lstStyle/>
          <a:p>
            <a:r>
              <a:rPr lang="en-US" dirty="0" smtClean="0">
                <a:ea typeface="ＭＳ Ｐゴシック" pitchFamily="-65" charset="-128"/>
                <a:cs typeface="ＭＳ Ｐゴシック" pitchFamily="-65" charset="-128"/>
              </a:rPr>
              <a:t>Simple </a:t>
            </a:r>
            <a:r>
              <a:rPr lang="en-US" dirty="0" err="1" smtClean="0">
                <a:ea typeface="ＭＳ Ｐゴシック" pitchFamily="-65" charset="-128"/>
                <a:cs typeface="ＭＳ Ｐゴシック" pitchFamily="-65" charset="-128"/>
              </a:rPr>
              <a:t>toroidal</a:t>
            </a:r>
            <a:r>
              <a:rPr lang="en-US" dirty="0" smtClean="0">
                <a:ea typeface="ＭＳ Ｐゴシック" pitchFamily="-65" charset="-128"/>
                <a:cs typeface="ＭＳ Ｐゴシック" pitchFamily="-65" charset="-128"/>
              </a:rPr>
              <a:t> magnetic field assumed</a:t>
            </a:r>
          </a:p>
          <a:p>
            <a:pPr lvl="1"/>
            <a:r>
              <a:rPr lang="en-US" dirty="0" smtClean="0"/>
              <a:t>Dissociated from spiral arms</a:t>
            </a:r>
          </a:p>
          <a:p>
            <a:r>
              <a:rPr lang="en-US" dirty="0" smtClean="0">
                <a:ea typeface="ＭＳ Ｐゴシック" pitchFamily="-65" charset="-128"/>
                <a:cs typeface="ＭＳ Ｐゴシック" pitchFamily="-65" charset="-128"/>
              </a:rPr>
              <a:t>Low inclinations are similar to a scattering only case</a:t>
            </a:r>
          </a:p>
          <a:p>
            <a:r>
              <a:rPr lang="en-US" dirty="0" smtClean="0">
                <a:ea typeface="ＭＳ Ｐゴシック" pitchFamily="-65" charset="-128"/>
                <a:cs typeface="ＭＳ Ｐゴシック" pitchFamily="-65" charset="-128"/>
              </a:rPr>
              <a:t>High inclinations show polarization is parallel to disc</a:t>
            </a:r>
          </a:p>
        </p:txBody>
      </p:sp>
      <p:pic>
        <p:nvPicPr>
          <p:cNvPr id="19460" name="Picture 3"/>
          <p:cNvPicPr>
            <a:picLocks noChangeAspect="1"/>
          </p:cNvPicPr>
          <p:nvPr/>
        </p:nvPicPr>
        <p:blipFill>
          <a:blip r:embed="rId2"/>
          <a:srcRect/>
          <a:stretch>
            <a:fillRect/>
          </a:stretch>
        </p:blipFill>
        <p:spPr bwMode="auto">
          <a:xfrm>
            <a:off x="6269038" y="0"/>
            <a:ext cx="2874962" cy="6858000"/>
          </a:xfrm>
          <a:prstGeom prst="rect">
            <a:avLst/>
          </a:prstGeom>
          <a:noFill/>
          <a:ln w="9525">
            <a:noFill/>
            <a:miter lim="800000"/>
            <a:headEnd/>
            <a:tailEnd/>
          </a:ln>
        </p:spPr>
      </p:pic>
    </p:spTree>
    <p:extLst>
      <p:ext uri="{BB962C8B-B14F-4D97-AF65-F5344CB8AC3E}">
        <p14:creationId xmlns:p14="http://schemas.microsoft.com/office/powerpoint/2010/main" val="164487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fontScale="90000"/>
          </a:bodyPr>
          <a:lstStyle/>
          <a:p>
            <a:r>
              <a:rPr lang="en-US" smtClean="0">
                <a:ea typeface="ＭＳ Ｐゴシック" pitchFamily="-65" charset="-128"/>
                <a:cs typeface="ＭＳ Ｐゴシック" pitchFamily="-65" charset="-128"/>
              </a:rPr>
              <a:t>Models of Galaxies: </a:t>
            </a:r>
            <a:br>
              <a:rPr lang="en-US" smtClean="0">
                <a:ea typeface="ＭＳ Ｐゴシック" pitchFamily="-65" charset="-128"/>
                <a:cs typeface="ＭＳ Ｐゴシック" pitchFamily="-65" charset="-128"/>
              </a:rPr>
            </a:br>
            <a:r>
              <a:rPr lang="en-US" smtClean="0">
                <a:ea typeface="ＭＳ Ｐゴシック" pitchFamily="-65" charset="-128"/>
                <a:cs typeface="ＭＳ Ｐゴシック" pitchFamily="-65" charset="-128"/>
              </a:rPr>
              <a:t>Scattering &amp; Dichroism</a:t>
            </a:r>
          </a:p>
        </p:txBody>
      </p:sp>
      <p:sp>
        <p:nvSpPr>
          <p:cNvPr id="20483" name="Content Placeholder 2"/>
          <p:cNvSpPr>
            <a:spLocks noGrp="1"/>
          </p:cNvSpPr>
          <p:nvPr>
            <p:ph idx="1"/>
          </p:nvPr>
        </p:nvSpPr>
        <p:spPr>
          <a:xfrm>
            <a:off x="1005840" y="1935163"/>
            <a:ext cx="5318760" cy="4922837"/>
          </a:xfrm>
        </p:spPr>
        <p:txBody>
          <a:bodyPr>
            <a:normAutofit fontScale="85000" lnSpcReduction="20000"/>
          </a:bodyPr>
          <a:lstStyle/>
          <a:p>
            <a:r>
              <a:rPr lang="en-US" dirty="0" smtClean="0">
                <a:ea typeface="ＭＳ Ｐゴシック" pitchFamily="-65" charset="-128"/>
                <a:cs typeface="ＭＳ Ｐゴシック" pitchFamily="-65" charset="-128"/>
              </a:rPr>
              <a:t>At low inclinations, </a:t>
            </a:r>
            <a:r>
              <a:rPr lang="en-US" dirty="0" err="1" smtClean="0">
                <a:ea typeface="ＭＳ Ｐゴシック" pitchFamily="-65" charset="-128"/>
                <a:cs typeface="ＭＳ Ｐゴシック" pitchFamily="-65" charset="-128"/>
              </a:rPr>
              <a:t>centrosymmetric</a:t>
            </a:r>
            <a:r>
              <a:rPr lang="en-US" dirty="0" smtClean="0">
                <a:ea typeface="ＭＳ Ｐゴシック" pitchFamily="-65" charset="-128"/>
                <a:cs typeface="ＭＳ Ｐゴシック" pitchFamily="-65" charset="-128"/>
              </a:rPr>
              <a:t> polarizing mechanisms reinforce each other</a:t>
            </a:r>
          </a:p>
          <a:p>
            <a:r>
              <a:rPr lang="en-US" dirty="0" smtClean="0">
                <a:ea typeface="ＭＳ Ｐゴシック" pitchFamily="-65" charset="-128"/>
                <a:cs typeface="ＭＳ Ｐゴシック" pitchFamily="-65" charset="-128"/>
              </a:rPr>
              <a:t>High inclinations at center dominated by </a:t>
            </a:r>
            <a:r>
              <a:rPr lang="en-US" dirty="0" err="1" smtClean="0">
                <a:ea typeface="ＭＳ Ｐゴシック" pitchFamily="-65" charset="-128"/>
                <a:cs typeface="ＭＳ Ｐゴシック" pitchFamily="-65" charset="-128"/>
              </a:rPr>
              <a:t>dichroism</a:t>
            </a:r>
            <a:r>
              <a:rPr lang="en-US" dirty="0" smtClean="0">
                <a:ea typeface="ＭＳ Ｐゴシック" pitchFamily="-65" charset="-128"/>
                <a:cs typeface="ＭＳ Ｐゴシック" pitchFamily="-65" charset="-128"/>
              </a:rPr>
              <a:t>, whereas areas distant from nucleus are dominated by scattering</a:t>
            </a:r>
          </a:p>
          <a:p>
            <a:pPr marL="82296" indent="0">
              <a:buNone/>
            </a:pPr>
            <a:r>
              <a:rPr lang="en-US" dirty="0" smtClean="0">
                <a:solidFill>
                  <a:schemeClr val="bg1"/>
                </a:solidFill>
                <a:ea typeface="ＭＳ Ｐゴシック" pitchFamily="-65" charset="-128"/>
                <a:cs typeface="ＭＳ Ｐゴシック" pitchFamily="-65" charset="-128"/>
              </a:rPr>
              <a:t>At MIR, scattering efficiency is low, allowing us to see the undiluted </a:t>
            </a:r>
            <a:r>
              <a:rPr lang="en-US" dirty="0" err="1" smtClean="0">
                <a:solidFill>
                  <a:schemeClr val="bg1"/>
                </a:solidFill>
                <a:ea typeface="ＭＳ Ｐゴシック" pitchFamily="-65" charset="-128"/>
                <a:cs typeface="ＭＳ Ｐゴシック" pitchFamily="-65" charset="-128"/>
              </a:rPr>
              <a:t>dichroism</a:t>
            </a:r>
            <a:endParaRPr lang="en-US" dirty="0">
              <a:solidFill>
                <a:schemeClr val="bg1"/>
              </a:solidFill>
              <a:ea typeface="ＭＳ Ｐゴシック" pitchFamily="-65" charset="-128"/>
              <a:cs typeface="ＭＳ Ｐゴシック" pitchFamily="-65" charset="-128"/>
            </a:endParaRPr>
          </a:p>
          <a:p>
            <a:pPr marL="402336" lvl="1" indent="0">
              <a:buNone/>
            </a:pPr>
            <a:r>
              <a:rPr lang="en-US" dirty="0" smtClean="0">
                <a:solidFill>
                  <a:schemeClr val="bg1"/>
                </a:solidFill>
                <a:ea typeface="ＭＳ Ｐゴシック" pitchFamily="-65" charset="-128"/>
                <a:cs typeface="ＭＳ Ｐゴシック" pitchFamily="-65" charset="-128"/>
              </a:rPr>
              <a:t>Thus probing the </a:t>
            </a:r>
            <a:r>
              <a:rPr lang="en-US" dirty="0" err="1" smtClean="0">
                <a:solidFill>
                  <a:schemeClr val="bg1"/>
                </a:solidFill>
                <a:ea typeface="ＭＳ Ｐゴシック" pitchFamily="-65" charset="-128"/>
                <a:cs typeface="ＭＳ Ｐゴシック" pitchFamily="-65" charset="-128"/>
              </a:rPr>
              <a:t>toroidal</a:t>
            </a:r>
            <a:r>
              <a:rPr lang="en-US" dirty="0" smtClean="0">
                <a:solidFill>
                  <a:schemeClr val="bg1"/>
                </a:solidFill>
                <a:ea typeface="ＭＳ Ｐゴシック" pitchFamily="-65" charset="-128"/>
                <a:cs typeface="ＭＳ Ｐゴシック" pitchFamily="-65" charset="-128"/>
              </a:rPr>
              <a:t> B field at the centers of galaxies</a:t>
            </a:r>
          </a:p>
          <a:p>
            <a:pPr marL="402336" lvl="1" indent="0">
              <a:buNone/>
            </a:pPr>
            <a:r>
              <a:rPr lang="en-US" dirty="0" smtClean="0">
                <a:solidFill>
                  <a:schemeClr val="bg1"/>
                </a:solidFill>
                <a:ea typeface="ＭＳ Ｐゴシック" pitchFamily="-65" charset="-128"/>
                <a:cs typeface="ＭＳ Ｐゴシック" pitchFamily="-65" charset="-128"/>
              </a:rPr>
              <a:t>Of likely importance to formation of galaxies =&gt; </a:t>
            </a:r>
            <a:r>
              <a:rPr lang="en-US" b="1" i="1" dirty="0" smtClean="0">
                <a:solidFill>
                  <a:schemeClr val="bg1"/>
                </a:solidFill>
                <a:ea typeface="ＭＳ Ｐゴシック" pitchFamily="-65" charset="-128"/>
                <a:cs typeface="ＭＳ Ｐゴシック" pitchFamily="-65" charset="-128"/>
              </a:rPr>
              <a:t>cosmology</a:t>
            </a:r>
          </a:p>
        </p:txBody>
      </p:sp>
      <p:pic>
        <p:nvPicPr>
          <p:cNvPr id="20484" name="Picture 4"/>
          <p:cNvPicPr>
            <a:picLocks noChangeAspect="1"/>
          </p:cNvPicPr>
          <p:nvPr/>
        </p:nvPicPr>
        <p:blipFill>
          <a:blip r:embed="rId2"/>
          <a:srcRect/>
          <a:stretch>
            <a:fillRect/>
          </a:stretch>
        </p:blipFill>
        <p:spPr bwMode="auto">
          <a:xfrm>
            <a:off x="6272213" y="0"/>
            <a:ext cx="2871787" cy="6858000"/>
          </a:xfrm>
          <a:prstGeom prst="rect">
            <a:avLst/>
          </a:prstGeom>
          <a:noFill/>
          <a:ln w="9525">
            <a:noFill/>
            <a:miter lim="800000"/>
            <a:headEnd/>
            <a:tailEnd/>
          </a:ln>
        </p:spPr>
      </p:pic>
    </p:spTree>
    <p:extLst>
      <p:ext uri="{BB962C8B-B14F-4D97-AF65-F5344CB8AC3E}">
        <p14:creationId xmlns:p14="http://schemas.microsoft.com/office/powerpoint/2010/main" val="9450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fontScale="90000"/>
          </a:bodyPr>
          <a:lstStyle/>
          <a:p>
            <a:r>
              <a:rPr lang="en-US" smtClean="0">
                <a:ea typeface="ＭＳ Ｐゴシック" pitchFamily="-65" charset="-128"/>
                <a:cs typeface="ＭＳ Ｐゴシック" pitchFamily="-65" charset="-128"/>
              </a:rPr>
              <a:t>Models of Galaxies: </a:t>
            </a:r>
            <a:br>
              <a:rPr lang="en-US" smtClean="0">
                <a:ea typeface="ＭＳ Ｐゴシック" pitchFamily="-65" charset="-128"/>
                <a:cs typeface="ＭＳ Ｐゴシック" pitchFamily="-65" charset="-128"/>
              </a:rPr>
            </a:br>
            <a:r>
              <a:rPr lang="en-US" smtClean="0">
                <a:ea typeface="ＭＳ Ｐゴシック" pitchFamily="-65" charset="-128"/>
                <a:cs typeface="ＭＳ Ｐゴシック" pitchFamily="-65" charset="-128"/>
              </a:rPr>
              <a:t>Scattering &amp; Dichroism</a:t>
            </a:r>
          </a:p>
        </p:txBody>
      </p:sp>
      <p:sp>
        <p:nvSpPr>
          <p:cNvPr id="20483" name="Content Placeholder 2"/>
          <p:cNvSpPr>
            <a:spLocks noGrp="1"/>
          </p:cNvSpPr>
          <p:nvPr>
            <p:ph idx="1"/>
          </p:nvPr>
        </p:nvSpPr>
        <p:spPr>
          <a:xfrm>
            <a:off x="1005840" y="1935163"/>
            <a:ext cx="5318760" cy="4922837"/>
          </a:xfrm>
        </p:spPr>
        <p:txBody>
          <a:bodyPr>
            <a:normAutofit fontScale="85000" lnSpcReduction="20000"/>
          </a:bodyPr>
          <a:lstStyle/>
          <a:p>
            <a:r>
              <a:rPr lang="en-US" dirty="0" smtClean="0">
                <a:ea typeface="ＭＳ Ｐゴシック" pitchFamily="-65" charset="-128"/>
                <a:cs typeface="ＭＳ Ｐゴシック" pitchFamily="-65" charset="-128"/>
              </a:rPr>
              <a:t>At low inclinations, </a:t>
            </a:r>
            <a:r>
              <a:rPr lang="en-US" dirty="0" err="1" smtClean="0">
                <a:ea typeface="ＭＳ Ｐゴシック" pitchFamily="-65" charset="-128"/>
                <a:cs typeface="ＭＳ Ｐゴシック" pitchFamily="-65" charset="-128"/>
              </a:rPr>
              <a:t>centrosymmetric</a:t>
            </a:r>
            <a:r>
              <a:rPr lang="en-US" dirty="0" smtClean="0">
                <a:ea typeface="ＭＳ Ｐゴシック" pitchFamily="-65" charset="-128"/>
                <a:cs typeface="ＭＳ Ｐゴシック" pitchFamily="-65" charset="-128"/>
              </a:rPr>
              <a:t> polarizing mechanisms reinforce each other</a:t>
            </a:r>
          </a:p>
          <a:p>
            <a:r>
              <a:rPr lang="en-US" dirty="0" smtClean="0">
                <a:ea typeface="ＭＳ Ｐゴシック" pitchFamily="-65" charset="-128"/>
                <a:cs typeface="ＭＳ Ｐゴシック" pitchFamily="-65" charset="-128"/>
              </a:rPr>
              <a:t>High inclinations at center dominated by </a:t>
            </a:r>
            <a:r>
              <a:rPr lang="en-US" dirty="0" err="1" smtClean="0">
                <a:solidFill>
                  <a:srgbClr val="3366FF"/>
                </a:solidFill>
                <a:ea typeface="ＭＳ Ｐゴシック" pitchFamily="-65" charset="-128"/>
                <a:cs typeface="ＭＳ Ｐゴシック" pitchFamily="-65" charset="-128"/>
              </a:rPr>
              <a:t>dichroism</a:t>
            </a:r>
            <a:r>
              <a:rPr lang="en-US" dirty="0" smtClean="0">
                <a:ea typeface="ＭＳ Ｐゴシック" pitchFamily="-65" charset="-128"/>
                <a:cs typeface="ＭＳ Ｐゴシック" pitchFamily="-65" charset="-128"/>
              </a:rPr>
              <a:t>, whereas areas distant from nucleus are dominated by </a:t>
            </a:r>
            <a:r>
              <a:rPr lang="en-US" dirty="0" smtClean="0">
                <a:solidFill>
                  <a:srgbClr val="FF0000"/>
                </a:solidFill>
                <a:ea typeface="ＭＳ Ｐゴシック" pitchFamily="-65" charset="-128"/>
                <a:cs typeface="ＭＳ Ｐゴシック" pitchFamily="-65" charset="-128"/>
              </a:rPr>
              <a:t>scattering</a:t>
            </a:r>
          </a:p>
          <a:p>
            <a:pPr marL="82296" indent="0">
              <a:buNone/>
            </a:pPr>
            <a:r>
              <a:rPr lang="en-US" dirty="0" smtClean="0">
                <a:solidFill>
                  <a:srgbClr val="FFFFFF"/>
                </a:solidFill>
                <a:ea typeface="ＭＳ Ｐゴシック" pitchFamily="-65" charset="-128"/>
                <a:cs typeface="ＭＳ Ｐゴシック" pitchFamily="-65" charset="-128"/>
              </a:rPr>
              <a:t>At MIR, scattering efficiency is low, allowing us to see the undiluted </a:t>
            </a:r>
            <a:r>
              <a:rPr lang="en-US" dirty="0" err="1" smtClean="0">
                <a:solidFill>
                  <a:srgbClr val="FFFFFF"/>
                </a:solidFill>
                <a:ea typeface="ＭＳ Ｐゴシック" pitchFamily="-65" charset="-128"/>
                <a:cs typeface="ＭＳ Ｐゴシック" pitchFamily="-65" charset="-128"/>
              </a:rPr>
              <a:t>dichroism</a:t>
            </a:r>
            <a:endParaRPr lang="en-US" dirty="0">
              <a:solidFill>
                <a:srgbClr val="FFFFFF"/>
              </a:solidFill>
              <a:ea typeface="ＭＳ Ｐゴシック" pitchFamily="-65" charset="-128"/>
              <a:cs typeface="ＭＳ Ｐゴシック" pitchFamily="-65" charset="-128"/>
            </a:endParaRPr>
          </a:p>
          <a:p>
            <a:pPr marL="402336" lvl="1" indent="0">
              <a:buNone/>
            </a:pPr>
            <a:r>
              <a:rPr lang="en-US" dirty="0" smtClean="0">
                <a:solidFill>
                  <a:srgbClr val="FFFFFF"/>
                </a:solidFill>
                <a:ea typeface="ＭＳ Ｐゴシック" pitchFamily="-65" charset="-128"/>
                <a:cs typeface="ＭＳ Ｐゴシック" pitchFamily="-65" charset="-128"/>
              </a:rPr>
              <a:t>Thus probing the </a:t>
            </a:r>
            <a:r>
              <a:rPr lang="en-US" dirty="0" err="1" smtClean="0">
                <a:solidFill>
                  <a:srgbClr val="FFFFFF"/>
                </a:solidFill>
                <a:ea typeface="ＭＳ Ｐゴシック" pitchFamily="-65" charset="-128"/>
                <a:cs typeface="ＭＳ Ｐゴシック" pitchFamily="-65" charset="-128"/>
              </a:rPr>
              <a:t>toroidal</a:t>
            </a:r>
            <a:r>
              <a:rPr lang="en-US" dirty="0" smtClean="0">
                <a:solidFill>
                  <a:srgbClr val="FFFFFF"/>
                </a:solidFill>
                <a:ea typeface="ＭＳ Ｐゴシック" pitchFamily="-65" charset="-128"/>
                <a:cs typeface="ＭＳ Ｐゴシック" pitchFamily="-65" charset="-128"/>
              </a:rPr>
              <a:t> B field at the centers of galaxies</a:t>
            </a:r>
          </a:p>
          <a:p>
            <a:pPr marL="402336" lvl="1" indent="0">
              <a:buNone/>
            </a:pPr>
            <a:r>
              <a:rPr lang="en-US" dirty="0" smtClean="0">
                <a:solidFill>
                  <a:srgbClr val="FFFFFF"/>
                </a:solidFill>
                <a:ea typeface="ＭＳ Ｐゴシック" pitchFamily="-65" charset="-128"/>
                <a:cs typeface="ＭＳ Ｐゴシック" pitchFamily="-65" charset="-128"/>
              </a:rPr>
              <a:t>Of likely importance to formation of galaxies =&gt; </a:t>
            </a:r>
            <a:r>
              <a:rPr lang="en-US" b="1" i="1" dirty="0" smtClean="0">
                <a:solidFill>
                  <a:srgbClr val="FFFFFF"/>
                </a:solidFill>
                <a:ea typeface="ＭＳ Ｐゴシック" pitchFamily="-65" charset="-128"/>
                <a:cs typeface="ＭＳ Ｐゴシック" pitchFamily="-65" charset="-128"/>
              </a:rPr>
              <a:t>cosmology</a:t>
            </a:r>
          </a:p>
        </p:txBody>
      </p:sp>
      <p:pic>
        <p:nvPicPr>
          <p:cNvPr id="20484" name="Picture 4"/>
          <p:cNvPicPr>
            <a:picLocks noChangeAspect="1"/>
          </p:cNvPicPr>
          <p:nvPr/>
        </p:nvPicPr>
        <p:blipFill>
          <a:blip r:embed="rId2"/>
          <a:srcRect/>
          <a:stretch>
            <a:fillRect/>
          </a:stretch>
        </p:blipFill>
        <p:spPr bwMode="auto">
          <a:xfrm>
            <a:off x="6272213" y="0"/>
            <a:ext cx="2871787" cy="6858000"/>
          </a:xfrm>
          <a:prstGeom prst="rect">
            <a:avLst/>
          </a:prstGeom>
          <a:noFill/>
          <a:ln w="9525">
            <a:noFill/>
            <a:miter lim="800000"/>
            <a:headEnd/>
            <a:tailEnd/>
          </a:ln>
        </p:spPr>
      </p:pic>
      <p:sp>
        <p:nvSpPr>
          <p:cNvPr id="5" name="Rounded Rectangle 4"/>
          <p:cNvSpPr/>
          <p:nvPr/>
        </p:nvSpPr>
        <p:spPr>
          <a:xfrm>
            <a:off x="7696200" y="5029200"/>
            <a:ext cx="533400" cy="457200"/>
          </a:xfrm>
          <a:prstGeom prst="roundRect">
            <a:avLst/>
          </a:prstGeom>
          <a:solidFill>
            <a:schemeClr val="accent1">
              <a:alpha val="2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sz="1100">
              <a:solidFill>
                <a:srgbClr val="FF0000"/>
              </a:solidFill>
              <a:latin typeface="Constantia" charset="0"/>
              <a:ea typeface="ＭＳ Ｐゴシック" charset="0"/>
              <a:cs typeface="ＭＳ Ｐゴシック" charset="0"/>
            </a:endParaRPr>
          </a:p>
        </p:txBody>
      </p:sp>
      <p:sp>
        <p:nvSpPr>
          <p:cNvPr id="6" name="Rounded Rectangle 5"/>
          <p:cNvSpPr/>
          <p:nvPr/>
        </p:nvSpPr>
        <p:spPr>
          <a:xfrm>
            <a:off x="6934200" y="5029200"/>
            <a:ext cx="762000" cy="457200"/>
          </a:xfrm>
          <a:prstGeom prst="roundRect">
            <a:avLst/>
          </a:prstGeom>
          <a:solidFill>
            <a:srgbClr val="FF0000">
              <a:alpha val="26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sz="1100">
              <a:solidFill>
                <a:srgbClr val="FF0000"/>
              </a:solidFill>
              <a:latin typeface="Constantia" charset="0"/>
              <a:ea typeface="ＭＳ Ｐゴシック" charset="0"/>
              <a:cs typeface="ＭＳ Ｐゴシック" charset="0"/>
            </a:endParaRPr>
          </a:p>
        </p:txBody>
      </p:sp>
      <p:sp>
        <p:nvSpPr>
          <p:cNvPr id="7" name="Rounded Rectangle 6"/>
          <p:cNvSpPr/>
          <p:nvPr/>
        </p:nvSpPr>
        <p:spPr>
          <a:xfrm>
            <a:off x="8229600" y="5029200"/>
            <a:ext cx="762000" cy="457200"/>
          </a:xfrm>
          <a:prstGeom prst="roundRect">
            <a:avLst/>
          </a:prstGeom>
          <a:solidFill>
            <a:srgbClr val="FF0000">
              <a:alpha val="26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sz="1100">
              <a:solidFill>
                <a:srgbClr val="FF0000"/>
              </a:solidFill>
              <a:latin typeface="Constantia" charset="0"/>
              <a:ea typeface="ＭＳ Ｐゴシック" charset="0"/>
              <a:cs typeface="ＭＳ Ｐゴシック" charset="0"/>
            </a:endParaRPr>
          </a:p>
        </p:txBody>
      </p:sp>
      <p:cxnSp>
        <p:nvCxnSpPr>
          <p:cNvPr id="8" name="Curved Connector 7"/>
          <p:cNvCxnSpPr/>
          <p:nvPr/>
        </p:nvCxnSpPr>
        <p:spPr>
          <a:xfrm>
            <a:off x="4815840" y="3586480"/>
            <a:ext cx="3108960" cy="1671320"/>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Curved Connector 8"/>
          <p:cNvCxnSpPr/>
          <p:nvPr/>
        </p:nvCxnSpPr>
        <p:spPr>
          <a:xfrm>
            <a:off x="4815840" y="4236720"/>
            <a:ext cx="2346960" cy="1021080"/>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13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fontScale="90000"/>
          </a:bodyPr>
          <a:lstStyle/>
          <a:p>
            <a:r>
              <a:rPr lang="en-US" smtClean="0">
                <a:ea typeface="ＭＳ Ｐゴシック" pitchFamily="-65" charset="-128"/>
                <a:cs typeface="ＭＳ Ｐゴシック" pitchFamily="-65" charset="-128"/>
              </a:rPr>
              <a:t>Models of Galaxies: </a:t>
            </a:r>
            <a:br>
              <a:rPr lang="en-US" smtClean="0">
                <a:ea typeface="ＭＳ Ｐゴシック" pitchFamily="-65" charset="-128"/>
                <a:cs typeface="ＭＳ Ｐゴシック" pitchFamily="-65" charset="-128"/>
              </a:rPr>
            </a:br>
            <a:r>
              <a:rPr lang="en-US" smtClean="0">
                <a:ea typeface="ＭＳ Ｐゴシック" pitchFamily="-65" charset="-128"/>
                <a:cs typeface="ＭＳ Ｐゴシック" pitchFamily="-65" charset="-128"/>
              </a:rPr>
              <a:t>Scattering &amp; Dichroism</a:t>
            </a:r>
          </a:p>
        </p:txBody>
      </p:sp>
      <p:sp>
        <p:nvSpPr>
          <p:cNvPr id="20483" name="Content Placeholder 2"/>
          <p:cNvSpPr>
            <a:spLocks noGrp="1"/>
          </p:cNvSpPr>
          <p:nvPr>
            <p:ph idx="1"/>
          </p:nvPr>
        </p:nvSpPr>
        <p:spPr>
          <a:xfrm>
            <a:off x="1005840" y="1935163"/>
            <a:ext cx="5318760" cy="4922837"/>
          </a:xfrm>
        </p:spPr>
        <p:txBody>
          <a:bodyPr>
            <a:normAutofit fontScale="85000" lnSpcReduction="20000"/>
          </a:bodyPr>
          <a:lstStyle/>
          <a:p>
            <a:r>
              <a:rPr lang="en-US" dirty="0" smtClean="0">
                <a:ea typeface="ＭＳ Ｐゴシック" pitchFamily="-65" charset="-128"/>
                <a:cs typeface="ＭＳ Ｐゴシック" pitchFamily="-65" charset="-128"/>
              </a:rPr>
              <a:t>At low inclinations, </a:t>
            </a:r>
            <a:r>
              <a:rPr lang="en-US" dirty="0" err="1" smtClean="0">
                <a:ea typeface="ＭＳ Ｐゴシック" pitchFamily="-65" charset="-128"/>
                <a:cs typeface="ＭＳ Ｐゴシック" pitchFamily="-65" charset="-128"/>
              </a:rPr>
              <a:t>centrosymmetric</a:t>
            </a:r>
            <a:r>
              <a:rPr lang="en-US" dirty="0" smtClean="0">
                <a:ea typeface="ＭＳ Ｐゴシック" pitchFamily="-65" charset="-128"/>
                <a:cs typeface="ＭＳ Ｐゴシック" pitchFamily="-65" charset="-128"/>
              </a:rPr>
              <a:t> polarizing mechanisms reinforce each other</a:t>
            </a:r>
          </a:p>
          <a:p>
            <a:r>
              <a:rPr lang="en-US" dirty="0" smtClean="0">
                <a:ea typeface="ＭＳ Ｐゴシック" pitchFamily="-65" charset="-128"/>
                <a:cs typeface="ＭＳ Ｐゴシック" pitchFamily="-65" charset="-128"/>
              </a:rPr>
              <a:t>High inclinations at center dominated by </a:t>
            </a:r>
            <a:r>
              <a:rPr lang="en-US" dirty="0" err="1" smtClean="0">
                <a:solidFill>
                  <a:srgbClr val="3366FF"/>
                </a:solidFill>
                <a:ea typeface="ＭＳ Ｐゴシック" pitchFamily="-65" charset="-128"/>
                <a:cs typeface="ＭＳ Ｐゴシック" pitchFamily="-65" charset="-128"/>
              </a:rPr>
              <a:t>dichroism</a:t>
            </a:r>
            <a:r>
              <a:rPr lang="en-US" dirty="0" smtClean="0">
                <a:ea typeface="ＭＳ Ｐゴシック" pitchFamily="-65" charset="-128"/>
                <a:cs typeface="ＭＳ Ｐゴシック" pitchFamily="-65" charset="-128"/>
              </a:rPr>
              <a:t>, whereas areas distant from nucleus are dominated by </a:t>
            </a:r>
            <a:r>
              <a:rPr lang="en-US" dirty="0" smtClean="0">
                <a:solidFill>
                  <a:srgbClr val="FF0000"/>
                </a:solidFill>
                <a:ea typeface="ＭＳ Ｐゴシック" pitchFamily="-65" charset="-128"/>
                <a:cs typeface="ＭＳ Ｐゴシック" pitchFamily="-65" charset="-128"/>
              </a:rPr>
              <a:t>scattering</a:t>
            </a:r>
          </a:p>
          <a:p>
            <a:r>
              <a:rPr lang="en-US" dirty="0" smtClean="0">
                <a:ea typeface="ＭＳ Ｐゴシック" pitchFamily="-65" charset="-128"/>
                <a:cs typeface="ＭＳ Ｐゴシック" pitchFamily="-65" charset="-128"/>
              </a:rPr>
              <a:t>At MIR, scattering efficiency is low, allowing us to see the undiluted </a:t>
            </a:r>
            <a:r>
              <a:rPr lang="en-US" dirty="0" err="1" smtClean="0">
                <a:ea typeface="ＭＳ Ｐゴシック" pitchFamily="-65" charset="-128"/>
                <a:cs typeface="ＭＳ Ｐゴシック" pitchFamily="-65" charset="-128"/>
              </a:rPr>
              <a:t>dichroism</a:t>
            </a:r>
            <a:endParaRPr lang="en-US" dirty="0">
              <a:ea typeface="ＭＳ Ｐゴシック" pitchFamily="-65" charset="-128"/>
              <a:cs typeface="ＭＳ Ｐゴシック" pitchFamily="-65" charset="-128"/>
            </a:endParaRPr>
          </a:p>
          <a:p>
            <a:pPr lvl="1"/>
            <a:r>
              <a:rPr lang="en-US" dirty="0" smtClean="0">
                <a:ea typeface="ＭＳ Ｐゴシック" pitchFamily="-65" charset="-128"/>
                <a:cs typeface="ＭＳ Ｐゴシック" pitchFamily="-65" charset="-128"/>
              </a:rPr>
              <a:t>Thus probing the </a:t>
            </a:r>
            <a:r>
              <a:rPr lang="en-US" dirty="0" err="1" smtClean="0">
                <a:ea typeface="ＭＳ Ｐゴシック" pitchFamily="-65" charset="-128"/>
                <a:cs typeface="ＭＳ Ｐゴシック" pitchFamily="-65" charset="-128"/>
              </a:rPr>
              <a:t>toroidal</a:t>
            </a:r>
            <a:r>
              <a:rPr lang="en-US" dirty="0" smtClean="0">
                <a:ea typeface="ＭＳ Ｐゴシック" pitchFamily="-65" charset="-128"/>
                <a:cs typeface="ＭＳ Ｐゴシック" pitchFamily="-65" charset="-128"/>
              </a:rPr>
              <a:t> B field at the centers of galaxies</a:t>
            </a:r>
          </a:p>
          <a:p>
            <a:pPr lvl="1"/>
            <a:r>
              <a:rPr lang="en-US" dirty="0" smtClean="0">
                <a:ea typeface="ＭＳ Ｐゴシック" pitchFamily="-65" charset="-128"/>
                <a:cs typeface="ＭＳ Ｐゴシック" pitchFamily="-65" charset="-128"/>
              </a:rPr>
              <a:t>Of likely importance to formation of galaxies =&gt; </a:t>
            </a:r>
            <a:r>
              <a:rPr lang="en-US" b="1" i="1" dirty="0" smtClean="0">
                <a:ea typeface="ＭＳ Ｐゴシック" pitchFamily="-65" charset="-128"/>
                <a:cs typeface="ＭＳ Ｐゴシック" pitchFamily="-65" charset="-128"/>
              </a:rPr>
              <a:t>cosmology</a:t>
            </a:r>
          </a:p>
        </p:txBody>
      </p:sp>
      <p:pic>
        <p:nvPicPr>
          <p:cNvPr id="20484" name="Picture 4"/>
          <p:cNvPicPr>
            <a:picLocks noChangeAspect="1"/>
          </p:cNvPicPr>
          <p:nvPr/>
        </p:nvPicPr>
        <p:blipFill>
          <a:blip r:embed="rId2"/>
          <a:srcRect/>
          <a:stretch>
            <a:fillRect/>
          </a:stretch>
        </p:blipFill>
        <p:spPr bwMode="auto">
          <a:xfrm>
            <a:off x="6272213" y="0"/>
            <a:ext cx="2871787" cy="6858000"/>
          </a:xfrm>
          <a:prstGeom prst="rect">
            <a:avLst/>
          </a:prstGeom>
          <a:noFill/>
          <a:ln w="9525">
            <a:noFill/>
            <a:miter lim="800000"/>
            <a:headEnd/>
            <a:tailEnd/>
          </a:ln>
        </p:spPr>
      </p:pic>
      <p:sp>
        <p:nvSpPr>
          <p:cNvPr id="5" name="Rounded Rectangle 4"/>
          <p:cNvSpPr/>
          <p:nvPr/>
        </p:nvSpPr>
        <p:spPr>
          <a:xfrm>
            <a:off x="7696200" y="5029200"/>
            <a:ext cx="533400" cy="457200"/>
          </a:xfrm>
          <a:prstGeom prst="roundRect">
            <a:avLst/>
          </a:prstGeom>
          <a:solidFill>
            <a:schemeClr val="accent1">
              <a:alpha val="2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sz="1100">
              <a:solidFill>
                <a:srgbClr val="FF0000"/>
              </a:solidFill>
              <a:latin typeface="Constantia" charset="0"/>
              <a:ea typeface="ＭＳ Ｐゴシック" charset="0"/>
              <a:cs typeface="ＭＳ Ｐゴシック" charset="0"/>
            </a:endParaRPr>
          </a:p>
        </p:txBody>
      </p:sp>
      <p:sp>
        <p:nvSpPr>
          <p:cNvPr id="6" name="Rounded Rectangle 5"/>
          <p:cNvSpPr/>
          <p:nvPr/>
        </p:nvSpPr>
        <p:spPr>
          <a:xfrm>
            <a:off x="6934200" y="5029200"/>
            <a:ext cx="762000" cy="457200"/>
          </a:xfrm>
          <a:prstGeom prst="roundRect">
            <a:avLst/>
          </a:prstGeom>
          <a:solidFill>
            <a:srgbClr val="FF0000">
              <a:alpha val="26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sz="1100">
              <a:solidFill>
                <a:srgbClr val="FF0000"/>
              </a:solidFill>
              <a:latin typeface="Constantia" charset="0"/>
              <a:ea typeface="ＭＳ Ｐゴシック" charset="0"/>
              <a:cs typeface="ＭＳ Ｐゴシック" charset="0"/>
            </a:endParaRPr>
          </a:p>
        </p:txBody>
      </p:sp>
      <p:sp>
        <p:nvSpPr>
          <p:cNvPr id="7" name="Rounded Rectangle 6"/>
          <p:cNvSpPr/>
          <p:nvPr/>
        </p:nvSpPr>
        <p:spPr>
          <a:xfrm>
            <a:off x="8229600" y="5029200"/>
            <a:ext cx="762000" cy="457200"/>
          </a:xfrm>
          <a:prstGeom prst="roundRect">
            <a:avLst/>
          </a:prstGeom>
          <a:solidFill>
            <a:srgbClr val="FF0000">
              <a:alpha val="26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sz="1100">
              <a:solidFill>
                <a:srgbClr val="FF0000"/>
              </a:solidFill>
              <a:latin typeface="Constantia" charset="0"/>
              <a:ea typeface="ＭＳ Ｐゴシック" charset="0"/>
              <a:cs typeface="ＭＳ Ｐゴシック" charset="0"/>
            </a:endParaRPr>
          </a:p>
        </p:txBody>
      </p:sp>
      <p:cxnSp>
        <p:nvCxnSpPr>
          <p:cNvPr id="8" name="Curved Connector 7"/>
          <p:cNvCxnSpPr/>
          <p:nvPr/>
        </p:nvCxnSpPr>
        <p:spPr>
          <a:xfrm>
            <a:off x="4815840" y="3586480"/>
            <a:ext cx="3108960" cy="1671320"/>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Curved Connector 8"/>
          <p:cNvCxnSpPr/>
          <p:nvPr/>
        </p:nvCxnSpPr>
        <p:spPr>
          <a:xfrm>
            <a:off x="4815840" y="4236720"/>
            <a:ext cx="2346960" cy="1021080"/>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623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atin typeface="Calibri" charset="0"/>
                <a:ea typeface="ＭＳ Ｐゴシック" charset="0"/>
                <a:cs typeface="ＭＳ Ｐゴシック" charset="0"/>
              </a:rPr>
              <a:t>Face-on Galaxies</a:t>
            </a:r>
          </a:p>
        </p:txBody>
      </p:sp>
      <p:sp>
        <p:nvSpPr>
          <p:cNvPr id="23555" name="Content Placeholder 2"/>
          <p:cNvSpPr>
            <a:spLocks noGrp="1"/>
          </p:cNvSpPr>
          <p:nvPr>
            <p:ph idx="1"/>
          </p:nvPr>
        </p:nvSpPr>
        <p:spPr>
          <a:xfrm>
            <a:off x="1435607" y="1417639"/>
            <a:ext cx="4155567" cy="5440362"/>
          </a:xfrm>
        </p:spPr>
        <p:txBody>
          <a:bodyPr>
            <a:noAutofit/>
          </a:bodyPr>
          <a:lstStyle/>
          <a:p>
            <a:r>
              <a:rPr lang="en-US" sz="2800" dirty="0">
                <a:latin typeface="Constantia" charset="0"/>
                <a:ea typeface="ＭＳ Ｐゴシック" charset="0"/>
              </a:rPr>
              <a:t>Away from any AGN </a:t>
            </a:r>
            <a:r>
              <a:rPr lang="en-US" sz="2800" dirty="0" smtClean="0">
                <a:latin typeface="Constantia" charset="0"/>
                <a:ea typeface="ＭＳ Ｐゴシック" charset="0"/>
              </a:rPr>
              <a:t>influence, </a:t>
            </a:r>
            <a:r>
              <a:rPr lang="en-US" sz="2800" dirty="0" smtClean="0">
                <a:latin typeface="Constantia" charset="0"/>
                <a:ea typeface="ＭＳ Ｐゴシック" charset="0"/>
                <a:cs typeface="ＭＳ Ｐゴシック" charset="0"/>
              </a:rPr>
              <a:t>polarization </a:t>
            </a:r>
            <a:r>
              <a:rPr lang="en-US" sz="2800" dirty="0">
                <a:latin typeface="Constantia" charset="0"/>
                <a:ea typeface="ＭＳ Ｐゴシック" charset="0"/>
                <a:cs typeface="ＭＳ Ｐゴシック" charset="0"/>
              </a:rPr>
              <a:t>vector pattern is spiral and follows the arms</a:t>
            </a:r>
          </a:p>
          <a:p>
            <a:r>
              <a:rPr lang="en-US" sz="2800" dirty="0" smtClean="0">
                <a:latin typeface="Constantia" charset="0"/>
                <a:ea typeface="ＭＳ Ｐゴシック" charset="0"/>
                <a:cs typeface="ＭＳ Ｐゴシック" charset="0"/>
              </a:rPr>
              <a:t>Central </a:t>
            </a:r>
            <a:r>
              <a:rPr lang="en-US" sz="2800" dirty="0">
                <a:latin typeface="Constantia" charset="0"/>
                <a:ea typeface="ＭＳ Ｐゴシック" charset="0"/>
                <a:cs typeface="ＭＳ Ｐゴシック" charset="0"/>
              </a:rPr>
              <a:t>regions show enhanced ionization cone scattering from nuclear </a:t>
            </a:r>
            <a:r>
              <a:rPr lang="en-US" sz="2800" dirty="0" smtClean="0">
                <a:latin typeface="Constantia" charset="0"/>
                <a:ea typeface="ＭＳ Ｐゴシック" charset="0"/>
                <a:cs typeface="ＭＳ Ｐゴシック" charset="0"/>
              </a:rPr>
              <a:t>source</a:t>
            </a:r>
            <a:endParaRPr lang="en-US" sz="2800" dirty="0">
              <a:latin typeface="Constantia" charset="0"/>
              <a:ea typeface="ＭＳ Ｐゴシック" charset="0"/>
              <a:cs typeface="ＭＳ Ｐゴシック" charset="0"/>
            </a:endParaRPr>
          </a:p>
        </p:txBody>
      </p:sp>
      <p:pic>
        <p:nvPicPr>
          <p:cNvPr id="2355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91175" y="0"/>
            <a:ext cx="3552825"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91175" y="3898900"/>
            <a:ext cx="3552825"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781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995680" y="274638"/>
            <a:ext cx="7938008" cy="1143000"/>
          </a:xfrm>
        </p:spPr>
        <p:txBody>
          <a:bodyPr/>
          <a:lstStyle/>
          <a:p>
            <a:pPr marL="24161750" indent="-24161750"/>
            <a:r>
              <a:rPr lang="en-US" dirty="0">
                <a:latin typeface="Calibri" charset="0"/>
                <a:ea typeface="ＭＳ Ｐゴシック" charset="0"/>
                <a:cs typeface="ＭＳ Ｐゴシック" charset="0"/>
              </a:rPr>
              <a:t>Edge-on Galaxies</a:t>
            </a:r>
          </a:p>
        </p:txBody>
      </p:sp>
      <p:sp>
        <p:nvSpPr>
          <p:cNvPr id="24579" name="Content Placeholder 2"/>
          <p:cNvSpPr>
            <a:spLocks noGrp="1"/>
          </p:cNvSpPr>
          <p:nvPr>
            <p:ph idx="1"/>
          </p:nvPr>
        </p:nvSpPr>
        <p:spPr>
          <a:xfrm>
            <a:off x="995680" y="2087563"/>
            <a:ext cx="8148320" cy="4770437"/>
          </a:xfrm>
        </p:spPr>
        <p:txBody>
          <a:bodyPr>
            <a:normAutofit fontScale="92500" lnSpcReduction="20000"/>
          </a:bodyPr>
          <a:lstStyle/>
          <a:p>
            <a:r>
              <a:rPr lang="en-US" dirty="0">
                <a:latin typeface="Constantia" charset="0"/>
                <a:ea typeface="ＭＳ Ｐゴシック" charset="0"/>
                <a:cs typeface="ＭＳ Ｐゴシック" charset="0"/>
              </a:rPr>
              <a:t>Dusty spiral arms </a:t>
            </a:r>
            <a:r>
              <a:rPr lang="en-US" dirty="0" smtClean="0">
                <a:latin typeface="Constantia" charset="0"/>
                <a:ea typeface="ＭＳ Ｐゴシック" charset="0"/>
                <a:cs typeface="ＭＳ Ｐゴシック" charset="0"/>
              </a:rPr>
              <a:t/>
            </a:r>
            <a:br>
              <a:rPr lang="en-US" dirty="0" smtClean="0">
                <a:latin typeface="Constantia" charset="0"/>
                <a:ea typeface="ＭＳ Ｐゴシック" charset="0"/>
                <a:cs typeface="ＭＳ Ｐゴシック" charset="0"/>
              </a:rPr>
            </a:br>
            <a:r>
              <a:rPr lang="en-US" dirty="0" smtClean="0">
                <a:latin typeface="Constantia" charset="0"/>
                <a:ea typeface="ＭＳ Ｐゴシック" charset="0"/>
                <a:cs typeface="ＭＳ Ｐゴシック" charset="0"/>
              </a:rPr>
              <a:t>can bisect </a:t>
            </a:r>
            <a:r>
              <a:rPr lang="en-US" dirty="0">
                <a:latin typeface="Constantia" charset="0"/>
                <a:ea typeface="ＭＳ Ｐゴシック" charset="0"/>
                <a:cs typeface="ＭＳ Ｐゴシック" charset="0"/>
              </a:rPr>
              <a:t>galaxy</a:t>
            </a:r>
          </a:p>
          <a:p>
            <a:pPr lvl="1"/>
            <a:r>
              <a:rPr lang="en-US" dirty="0">
                <a:latin typeface="Constantia" charset="0"/>
                <a:ea typeface="ＭＳ Ｐゴシック" charset="0"/>
              </a:rPr>
              <a:t>Extinction and hence </a:t>
            </a:r>
            <a:r>
              <a:rPr lang="en-US" dirty="0" smtClean="0">
                <a:latin typeface="Constantia" charset="0"/>
                <a:ea typeface="ＭＳ Ｐゴシック" charset="0"/>
              </a:rPr>
              <a:t/>
            </a:r>
            <a:br>
              <a:rPr lang="en-US" dirty="0" smtClean="0">
                <a:latin typeface="Constantia" charset="0"/>
                <a:ea typeface="ＭＳ Ｐゴシック" charset="0"/>
              </a:rPr>
            </a:br>
            <a:r>
              <a:rPr lang="en-US" dirty="0" smtClean="0">
                <a:latin typeface="Constantia" charset="0"/>
                <a:ea typeface="ＭＳ Ｐゴシック" charset="0"/>
              </a:rPr>
              <a:t>degree </a:t>
            </a:r>
            <a:r>
              <a:rPr lang="en-US" dirty="0">
                <a:latin typeface="Constantia" charset="0"/>
                <a:ea typeface="ＭＳ Ｐゴシック" charset="0"/>
              </a:rPr>
              <a:t>of </a:t>
            </a:r>
            <a:r>
              <a:rPr lang="en-US" dirty="0" err="1">
                <a:latin typeface="Constantia" charset="0"/>
                <a:ea typeface="ＭＳ Ｐゴシック" charset="0"/>
              </a:rPr>
              <a:t>dichroism</a:t>
            </a:r>
            <a:r>
              <a:rPr lang="en-US" dirty="0">
                <a:latin typeface="Constantia" charset="0"/>
                <a:ea typeface="ＭＳ Ｐゴシック" charset="0"/>
              </a:rPr>
              <a:t> more </a:t>
            </a:r>
            <a:r>
              <a:rPr lang="en-US" dirty="0" smtClean="0">
                <a:latin typeface="Constantia" charset="0"/>
                <a:ea typeface="ＭＳ Ｐゴシック" charset="0"/>
              </a:rPr>
              <a:t>intense (</a:t>
            </a:r>
            <a:r>
              <a:rPr lang="en-US" dirty="0" err="1" smtClean="0">
                <a:latin typeface="Constantia" charset="0"/>
                <a:ea typeface="ＭＳ Ｐゴシック" charset="0"/>
              </a:rPr>
              <a:t>Scarrott</a:t>
            </a:r>
            <a:r>
              <a:rPr lang="en-US" dirty="0" smtClean="0">
                <a:latin typeface="Constantia" charset="0"/>
                <a:ea typeface="ＭＳ Ｐゴシック" charset="0"/>
              </a:rPr>
              <a:t> </a:t>
            </a:r>
            <a:r>
              <a:rPr lang="en-US" dirty="0">
                <a:latin typeface="Constantia" charset="0"/>
                <a:ea typeface="ＭＳ Ｐゴシック" charset="0"/>
              </a:rPr>
              <a:t>et al. </a:t>
            </a:r>
            <a:r>
              <a:rPr lang="en-US" dirty="0" smtClean="0">
                <a:latin typeface="Constantia" charset="0"/>
                <a:ea typeface="ＭＳ Ｐゴシック" charset="0"/>
              </a:rPr>
              <a:t>1996)</a:t>
            </a:r>
            <a:endParaRPr lang="en-US" dirty="0">
              <a:latin typeface="Constantia" charset="0"/>
              <a:ea typeface="ＭＳ Ｐゴシック" charset="0"/>
            </a:endParaRPr>
          </a:p>
          <a:p>
            <a:r>
              <a:rPr lang="en-US" dirty="0">
                <a:latin typeface="Constantia" charset="0"/>
                <a:ea typeface="ＭＳ Ｐゴシック" charset="0"/>
                <a:cs typeface="ＭＳ Ｐゴシック" charset="0"/>
              </a:rPr>
              <a:t>M104 shows P</a:t>
            </a:r>
            <a:r>
              <a:rPr lang="en-US" sz="2800" baseline="-25000" dirty="0">
                <a:latin typeface="Constantia" charset="0"/>
                <a:ea typeface="ＭＳ Ｐゴシック" charset="0"/>
                <a:cs typeface="ＭＳ Ｐゴシック" charset="0"/>
              </a:rPr>
              <a:t>v</a:t>
            </a:r>
            <a:r>
              <a:rPr lang="en-US" dirty="0">
                <a:latin typeface="Constantia" charset="0"/>
                <a:ea typeface="ＭＳ Ｐゴシック" charset="0"/>
                <a:cs typeface="ＭＳ Ｐゴシック" charset="0"/>
              </a:rPr>
              <a:t>~4%, and </a:t>
            </a:r>
            <a:r>
              <a:rPr lang="en-US" dirty="0">
                <a:latin typeface="Symbol" charset="0"/>
                <a:ea typeface="ＭＳ Ｐゴシック" charset="0"/>
                <a:cs typeface="Symbol" charset="0"/>
              </a:rPr>
              <a:t>l</a:t>
            </a:r>
            <a:r>
              <a:rPr lang="en-US" baseline="-25000" dirty="0">
                <a:latin typeface="Constantia" charset="0"/>
                <a:ea typeface="ＭＳ Ｐゴシック" charset="0"/>
                <a:cs typeface="ＭＳ Ｐゴシック" charset="0"/>
              </a:rPr>
              <a:t>max</a:t>
            </a:r>
            <a:r>
              <a:rPr lang="en-US" dirty="0">
                <a:latin typeface="Constantia" charset="0"/>
                <a:ea typeface="ＭＳ Ｐゴシック" charset="0"/>
                <a:cs typeface="ＭＳ Ｐゴシック" charset="0"/>
              </a:rPr>
              <a:t>~0.42µm</a:t>
            </a:r>
          </a:p>
          <a:p>
            <a:r>
              <a:rPr lang="en-US" dirty="0">
                <a:latin typeface="Constantia" charset="0"/>
                <a:ea typeface="ＭＳ Ｐゴシック" charset="0"/>
                <a:cs typeface="ＭＳ Ｐゴシック" charset="0"/>
              </a:rPr>
              <a:t>NGC5128 shows P</a:t>
            </a:r>
            <a:r>
              <a:rPr lang="en-US" baseline="-25000" dirty="0">
                <a:latin typeface="Constantia" charset="0"/>
                <a:ea typeface="ＭＳ Ｐゴシック" charset="0"/>
                <a:cs typeface="ＭＳ Ｐゴシック" charset="0"/>
              </a:rPr>
              <a:t>v</a:t>
            </a:r>
            <a:r>
              <a:rPr lang="en-US" dirty="0">
                <a:latin typeface="Constantia" charset="0"/>
                <a:ea typeface="ＭＳ Ｐゴシック" charset="0"/>
                <a:cs typeface="ＭＳ Ｐゴシック" charset="0"/>
              </a:rPr>
              <a:t>~5%, and </a:t>
            </a:r>
            <a:r>
              <a:rPr lang="en-US" dirty="0">
                <a:latin typeface="Symbol" charset="0"/>
                <a:ea typeface="ＭＳ Ｐゴシック" charset="0"/>
                <a:cs typeface="Symbol" charset="0"/>
              </a:rPr>
              <a:t>l</a:t>
            </a:r>
            <a:r>
              <a:rPr lang="en-US" baseline="-25000" dirty="0">
                <a:latin typeface="Constantia" charset="0"/>
                <a:ea typeface="ＭＳ Ｐゴシック" charset="0"/>
                <a:cs typeface="ＭＳ Ｐゴシック" charset="0"/>
              </a:rPr>
              <a:t>max</a:t>
            </a:r>
            <a:r>
              <a:rPr lang="en-US" dirty="0">
                <a:latin typeface="Constantia" charset="0"/>
                <a:ea typeface="ＭＳ Ｐゴシック" charset="0"/>
                <a:cs typeface="ＭＳ Ｐゴシック" charset="0"/>
              </a:rPr>
              <a:t>~0.46µm</a:t>
            </a:r>
          </a:p>
          <a:p>
            <a:pPr lvl="1"/>
            <a:r>
              <a:rPr lang="en-US" dirty="0">
                <a:latin typeface="Constantia" charset="0"/>
                <a:ea typeface="ＭＳ Ｐゴシック" charset="0"/>
              </a:rPr>
              <a:t>SN1985G also shows </a:t>
            </a:r>
            <a:r>
              <a:rPr lang="en-US" dirty="0">
                <a:latin typeface="Symbol" charset="0"/>
                <a:ea typeface="ＭＳ Ｐゴシック" charset="0"/>
                <a:cs typeface="Symbol" charset="0"/>
              </a:rPr>
              <a:t>l</a:t>
            </a:r>
            <a:r>
              <a:rPr lang="en-US" baseline="-25000" dirty="0">
                <a:latin typeface="Constantia" charset="0"/>
                <a:ea typeface="ＭＳ Ｐゴシック" charset="0"/>
              </a:rPr>
              <a:t>max</a:t>
            </a:r>
            <a:r>
              <a:rPr lang="en-US" dirty="0">
                <a:latin typeface="Constantia" charset="0"/>
                <a:ea typeface="ＭＳ Ｐゴシック" charset="0"/>
              </a:rPr>
              <a:t>0.43-0.46µm</a:t>
            </a:r>
          </a:p>
          <a:p>
            <a:r>
              <a:rPr lang="en-US" dirty="0">
                <a:latin typeface="Constantia" charset="0"/>
                <a:ea typeface="ＭＳ Ｐゴシック" charset="0"/>
                <a:cs typeface="ＭＳ Ｐゴシック" charset="0"/>
              </a:rPr>
              <a:t>NGC2146 shows P</a:t>
            </a:r>
            <a:r>
              <a:rPr lang="en-US" baseline="-25000" dirty="0">
                <a:latin typeface="Constantia" charset="0"/>
                <a:ea typeface="ＭＳ Ｐゴシック" charset="0"/>
                <a:cs typeface="ＭＳ Ｐゴシック" charset="0"/>
              </a:rPr>
              <a:t>v</a:t>
            </a:r>
            <a:r>
              <a:rPr lang="en-US" dirty="0">
                <a:latin typeface="Constantia" charset="0"/>
                <a:ea typeface="ＭＳ Ｐゴシック" charset="0"/>
                <a:cs typeface="ＭＳ Ｐゴシック" charset="0"/>
              </a:rPr>
              <a:t>~4-5%, and </a:t>
            </a:r>
            <a:r>
              <a:rPr lang="en-US" dirty="0">
                <a:latin typeface="Symbol" charset="0"/>
                <a:ea typeface="ＭＳ Ｐゴシック" charset="0"/>
                <a:cs typeface="Symbol" charset="0"/>
              </a:rPr>
              <a:t>l</a:t>
            </a:r>
            <a:r>
              <a:rPr lang="en-US" baseline="-25000" dirty="0">
                <a:latin typeface="Constantia" charset="0"/>
                <a:ea typeface="ＭＳ Ｐゴシック" charset="0"/>
                <a:cs typeface="ＭＳ Ｐゴシック" charset="0"/>
              </a:rPr>
              <a:t>max</a:t>
            </a:r>
            <a:r>
              <a:rPr lang="en-US" dirty="0">
                <a:latin typeface="Constantia" charset="0"/>
                <a:ea typeface="ＭＳ Ｐゴシック" charset="0"/>
                <a:cs typeface="ＭＳ Ｐゴシック" charset="0"/>
              </a:rPr>
              <a:t>~0.45µm</a:t>
            </a:r>
          </a:p>
          <a:p>
            <a:r>
              <a:rPr lang="en-US" dirty="0">
                <a:latin typeface="Symbol" charset="0"/>
                <a:ea typeface="ＭＳ Ｐゴシック" charset="0"/>
                <a:cs typeface="Symbol" charset="0"/>
              </a:rPr>
              <a:t>l</a:t>
            </a:r>
            <a:r>
              <a:rPr lang="en-US" baseline="-25000" dirty="0">
                <a:latin typeface="Constantia" charset="0"/>
                <a:ea typeface="ＭＳ Ｐゴシック" charset="0"/>
                <a:cs typeface="ＭＳ Ｐゴシック" charset="0"/>
              </a:rPr>
              <a:t>max</a:t>
            </a:r>
            <a:r>
              <a:rPr lang="en-US" dirty="0">
                <a:latin typeface="Constantia" charset="0"/>
                <a:ea typeface="ＭＳ Ｐゴシック" charset="0"/>
                <a:cs typeface="ＭＳ Ｐゴシック" charset="0"/>
              </a:rPr>
              <a:t>~0.45µm, distinct from our Galaxy</a:t>
            </a:r>
            <a:r>
              <a:rPr lang="ja-JP" altLang="en-US" dirty="0">
                <a:latin typeface="Constantia" charset="0"/>
                <a:ea typeface="ＭＳ Ｐゴシック" charset="0"/>
                <a:cs typeface="ＭＳ Ｐゴシック" charset="0"/>
              </a:rPr>
              <a:t>’</a:t>
            </a:r>
            <a:r>
              <a:rPr lang="en-US" dirty="0">
                <a:latin typeface="Constantia" charset="0"/>
                <a:ea typeface="ＭＳ Ｐゴシック" charset="0"/>
                <a:cs typeface="ＭＳ Ｐゴシック" charset="0"/>
              </a:rPr>
              <a:t>s </a:t>
            </a:r>
            <a:r>
              <a:rPr lang="en-US" dirty="0">
                <a:latin typeface="Symbol" charset="0"/>
                <a:ea typeface="ＭＳ Ｐゴシック" charset="0"/>
                <a:cs typeface="Symbol" charset="0"/>
              </a:rPr>
              <a:t>l</a:t>
            </a:r>
            <a:r>
              <a:rPr lang="en-US" baseline="-25000" dirty="0">
                <a:latin typeface="Constantia" charset="0"/>
                <a:ea typeface="ＭＳ Ｐゴシック" charset="0"/>
                <a:cs typeface="ＭＳ Ｐゴシック" charset="0"/>
              </a:rPr>
              <a:t>max</a:t>
            </a:r>
            <a:r>
              <a:rPr lang="en-US" dirty="0">
                <a:latin typeface="Constantia" charset="0"/>
                <a:ea typeface="ＭＳ Ｐゴシック" charset="0"/>
                <a:cs typeface="ＭＳ Ｐゴシック" charset="0"/>
              </a:rPr>
              <a:t>~</a:t>
            </a:r>
            <a:r>
              <a:rPr lang="en-US" dirty="0" smtClean="0">
                <a:latin typeface="Constantia" charset="0"/>
                <a:ea typeface="ＭＳ Ｐゴシック" charset="0"/>
                <a:cs typeface="ＭＳ Ｐゴシック" charset="0"/>
              </a:rPr>
              <a:t>0.55µm</a:t>
            </a:r>
            <a:endParaRPr lang="en-US" dirty="0">
              <a:latin typeface="Constantia" charset="0"/>
              <a:ea typeface="ＭＳ Ｐゴシック" charset="0"/>
              <a:cs typeface="ＭＳ Ｐゴシック" charset="0"/>
            </a:endParaRPr>
          </a:p>
        </p:txBody>
      </p:sp>
      <p:pic>
        <p:nvPicPr>
          <p:cNvPr id="2458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27600" y="0"/>
            <a:ext cx="4216400" cy="310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5374640" y="264478"/>
            <a:ext cx="3688080" cy="2214562"/>
            <a:chOff x="5374640" y="264478"/>
            <a:chExt cx="3688080" cy="2214562"/>
          </a:xfrm>
        </p:grpSpPr>
        <p:sp>
          <p:nvSpPr>
            <p:cNvPr id="2" name="Oval 1"/>
            <p:cNvSpPr/>
            <p:nvPr/>
          </p:nvSpPr>
          <p:spPr>
            <a:xfrm rot="19692197">
              <a:off x="6135696" y="902811"/>
              <a:ext cx="2082405" cy="686118"/>
            </a:xfrm>
            <a:prstGeom prst="ellipse">
              <a:avLst/>
            </a:prstGeom>
            <a:solidFill>
              <a:srgbClr val="3366FF">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Dichroism</a:t>
              </a:r>
              <a:endParaRPr lang="en-US" dirty="0"/>
            </a:p>
          </p:txBody>
        </p:sp>
        <p:sp>
          <p:nvSpPr>
            <p:cNvPr id="3" name="Oval 2"/>
            <p:cNvSpPr/>
            <p:nvPr/>
          </p:nvSpPr>
          <p:spPr>
            <a:xfrm>
              <a:off x="5374640" y="1828800"/>
              <a:ext cx="1056640" cy="650240"/>
            </a:xfrm>
            <a:prstGeom prst="ellipse">
              <a:avLst/>
            </a:pr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Scatter</a:t>
              </a:r>
              <a:endParaRPr lang="en-US" sz="1400" dirty="0"/>
            </a:p>
          </p:txBody>
        </p:sp>
        <p:sp>
          <p:nvSpPr>
            <p:cNvPr id="7" name="Oval 6"/>
            <p:cNvSpPr/>
            <p:nvPr/>
          </p:nvSpPr>
          <p:spPr>
            <a:xfrm>
              <a:off x="8006080" y="264478"/>
              <a:ext cx="1056640" cy="650240"/>
            </a:xfrm>
            <a:prstGeom prst="ellipse">
              <a:avLst/>
            </a:pr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Scatter</a:t>
              </a:r>
              <a:endParaRPr lang="en-US" sz="1400" dirty="0"/>
            </a:p>
          </p:txBody>
        </p:sp>
      </p:grpSp>
    </p:spTree>
    <p:extLst>
      <p:ext uri="{BB962C8B-B14F-4D97-AF65-F5344CB8AC3E}">
        <p14:creationId xmlns:p14="http://schemas.microsoft.com/office/powerpoint/2010/main" val="1016074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995680" y="274638"/>
            <a:ext cx="7938008" cy="1143000"/>
          </a:xfrm>
        </p:spPr>
        <p:txBody>
          <a:bodyPr/>
          <a:lstStyle/>
          <a:p>
            <a:pPr marL="24161750" indent="-24161750"/>
            <a:r>
              <a:rPr lang="en-US" dirty="0">
                <a:latin typeface="Calibri" charset="0"/>
                <a:ea typeface="ＭＳ Ｐゴシック" charset="0"/>
                <a:cs typeface="ＭＳ Ｐゴシック" charset="0"/>
              </a:rPr>
              <a:t>Edge-on Galaxies</a:t>
            </a:r>
          </a:p>
        </p:txBody>
      </p:sp>
      <p:sp>
        <p:nvSpPr>
          <p:cNvPr id="24579" name="Content Placeholder 2"/>
          <p:cNvSpPr>
            <a:spLocks noGrp="1"/>
          </p:cNvSpPr>
          <p:nvPr>
            <p:ph idx="1"/>
          </p:nvPr>
        </p:nvSpPr>
        <p:spPr>
          <a:xfrm>
            <a:off x="995680" y="2087563"/>
            <a:ext cx="8148320" cy="4770437"/>
          </a:xfrm>
        </p:spPr>
        <p:txBody>
          <a:bodyPr>
            <a:normAutofit fontScale="92500" lnSpcReduction="20000"/>
          </a:bodyPr>
          <a:lstStyle/>
          <a:p>
            <a:r>
              <a:rPr lang="en-US" dirty="0">
                <a:latin typeface="Constantia" charset="0"/>
                <a:ea typeface="ＭＳ Ｐゴシック" charset="0"/>
                <a:cs typeface="ＭＳ Ｐゴシック" charset="0"/>
              </a:rPr>
              <a:t>Dusty spiral arms </a:t>
            </a:r>
            <a:r>
              <a:rPr lang="en-US" dirty="0" smtClean="0">
                <a:latin typeface="Constantia" charset="0"/>
                <a:ea typeface="ＭＳ Ｐゴシック" charset="0"/>
                <a:cs typeface="ＭＳ Ｐゴシック" charset="0"/>
              </a:rPr>
              <a:t/>
            </a:r>
            <a:br>
              <a:rPr lang="en-US" dirty="0" smtClean="0">
                <a:latin typeface="Constantia" charset="0"/>
                <a:ea typeface="ＭＳ Ｐゴシック" charset="0"/>
                <a:cs typeface="ＭＳ Ｐゴシック" charset="0"/>
              </a:rPr>
            </a:br>
            <a:r>
              <a:rPr lang="en-US" dirty="0" smtClean="0">
                <a:latin typeface="Constantia" charset="0"/>
                <a:ea typeface="ＭＳ Ｐゴシック" charset="0"/>
                <a:cs typeface="ＭＳ Ｐゴシック" charset="0"/>
              </a:rPr>
              <a:t>can bisect </a:t>
            </a:r>
            <a:r>
              <a:rPr lang="en-US" dirty="0">
                <a:latin typeface="Constantia" charset="0"/>
                <a:ea typeface="ＭＳ Ｐゴシック" charset="0"/>
                <a:cs typeface="ＭＳ Ｐゴシック" charset="0"/>
              </a:rPr>
              <a:t>galaxy</a:t>
            </a:r>
          </a:p>
          <a:p>
            <a:pPr lvl="1"/>
            <a:r>
              <a:rPr lang="en-US" dirty="0">
                <a:latin typeface="Constantia" charset="0"/>
                <a:ea typeface="ＭＳ Ｐゴシック" charset="0"/>
              </a:rPr>
              <a:t>Extinction and hence </a:t>
            </a:r>
            <a:r>
              <a:rPr lang="en-US" dirty="0" smtClean="0">
                <a:latin typeface="Constantia" charset="0"/>
                <a:ea typeface="ＭＳ Ｐゴシック" charset="0"/>
              </a:rPr>
              <a:t/>
            </a:r>
            <a:br>
              <a:rPr lang="en-US" dirty="0" smtClean="0">
                <a:latin typeface="Constantia" charset="0"/>
                <a:ea typeface="ＭＳ Ｐゴシック" charset="0"/>
              </a:rPr>
            </a:br>
            <a:r>
              <a:rPr lang="en-US" dirty="0" smtClean="0">
                <a:latin typeface="Constantia" charset="0"/>
                <a:ea typeface="ＭＳ Ｐゴシック" charset="0"/>
              </a:rPr>
              <a:t>degree </a:t>
            </a:r>
            <a:r>
              <a:rPr lang="en-US" dirty="0">
                <a:latin typeface="Constantia" charset="0"/>
                <a:ea typeface="ＭＳ Ｐゴシック" charset="0"/>
              </a:rPr>
              <a:t>of </a:t>
            </a:r>
            <a:r>
              <a:rPr lang="en-US" dirty="0" err="1">
                <a:latin typeface="Constantia" charset="0"/>
                <a:ea typeface="ＭＳ Ｐゴシック" charset="0"/>
              </a:rPr>
              <a:t>dichroism</a:t>
            </a:r>
            <a:r>
              <a:rPr lang="en-US" dirty="0">
                <a:latin typeface="Constantia" charset="0"/>
                <a:ea typeface="ＭＳ Ｐゴシック" charset="0"/>
              </a:rPr>
              <a:t> more </a:t>
            </a:r>
            <a:r>
              <a:rPr lang="en-US" dirty="0" smtClean="0">
                <a:latin typeface="Constantia" charset="0"/>
                <a:ea typeface="ＭＳ Ｐゴシック" charset="0"/>
              </a:rPr>
              <a:t>intense (</a:t>
            </a:r>
            <a:r>
              <a:rPr lang="en-US" dirty="0" err="1" smtClean="0">
                <a:latin typeface="Constantia" charset="0"/>
                <a:ea typeface="ＭＳ Ｐゴシック" charset="0"/>
              </a:rPr>
              <a:t>Scarrott</a:t>
            </a:r>
            <a:r>
              <a:rPr lang="en-US" dirty="0" smtClean="0">
                <a:latin typeface="Constantia" charset="0"/>
                <a:ea typeface="ＭＳ Ｐゴシック" charset="0"/>
              </a:rPr>
              <a:t> </a:t>
            </a:r>
            <a:r>
              <a:rPr lang="en-US" dirty="0">
                <a:latin typeface="Constantia" charset="0"/>
                <a:ea typeface="ＭＳ Ｐゴシック" charset="0"/>
              </a:rPr>
              <a:t>et al. </a:t>
            </a:r>
            <a:r>
              <a:rPr lang="en-US" dirty="0" smtClean="0">
                <a:latin typeface="Constantia" charset="0"/>
                <a:ea typeface="ＭＳ Ｐゴシック" charset="0"/>
              </a:rPr>
              <a:t>1996)</a:t>
            </a:r>
            <a:endParaRPr lang="en-US" dirty="0">
              <a:latin typeface="Constantia" charset="0"/>
              <a:ea typeface="ＭＳ Ｐゴシック" charset="0"/>
            </a:endParaRPr>
          </a:p>
          <a:p>
            <a:r>
              <a:rPr lang="en-US" dirty="0">
                <a:latin typeface="Constantia" charset="0"/>
                <a:ea typeface="ＭＳ Ｐゴシック" charset="0"/>
                <a:cs typeface="ＭＳ Ｐゴシック" charset="0"/>
              </a:rPr>
              <a:t>M104 shows </a:t>
            </a:r>
            <a:r>
              <a:rPr lang="en-US" dirty="0">
                <a:solidFill>
                  <a:srgbClr val="FF0000"/>
                </a:solidFill>
                <a:latin typeface="Constantia" charset="0"/>
                <a:ea typeface="ＭＳ Ｐゴシック" charset="0"/>
                <a:cs typeface="ＭＳ Ｐゴシック" charset="0"/>
              </a:rPr>
              <a:t>P</a:t>
            </a:r>
            <a:r>
              <a:rPr lang="en-US" sz="2800" baseline="-25000" dirty="0">
                <a:solidFill>
                  <a:srgbClr val="FF0000"/>
                </a:solidFill>
                <a:latin typeface="Constantia" charset="0"/>
                <a:ea typeface="ＭＳ Ｐゴシック" charset="0"/>
                <a:cs typeface="ＭＳ Ｐゴシック" charset="0"/>
              </a:rPr>
              <a:t>v</a:t>
            </a:r>
            <a:r>
              <a:rPr lang="en-US" dirty="0">
                <a:solidFill>
                  <a:srgbClr val="FF0000"/>
                </a:solidFill>
                <a:latin typeface="Constantia" charset="0"/>
                <a:ea typeface="ＭＳ Ｐゴシック" charset="0"/>
                <a:cs typeface="ＭＳ Ｐゴシック" charset="0"/>
              </a:rPr>
              <a:t>~4%</a:t>
            </a:r>
            <a:r>
              <a:rPr lang="en-US" dirty="0">
                <a:latin typeface="Constantia" charset="0"/>
                <a:ea typeface="ＭＳ Ｐゴシック" charset="0"/>
                <a:cs typeface="ＭＳ Ｐゴシック" charset="0"/>
              </a:rPr>
              <a:t>, and </a:t>
            </a:r>
            <a:r>
              <a:rPr lang="en-US" dirty="0">
                <a:solidFill>
                  <a:srgbClr val="FF0000"/>
                </a:solidFill>
                <a:latin typeface="Symbol" charset="0"/>
                <a:ea typeface="ＭＳ Ｐゴシック" charset="0"/>
                <a:cs typeface="Symbol" charset="0"/>
              </a:rPr>
              <a:t>l</a:t>
            </a:r>
            <a:r>
              <a:rPr lang="en-US" baseline="-25000" dirty="0">
                <a:solidFill>
                  <a:srgbClr val="FF0000"/>
                </a:solidFill>
                <a:latin typeface="Constantia" charset="0"/>
                <a:ea typeface="ＭＳ Ｐゴシック" charset="0"/>
                <a:cs typeface="ＭＳ Ｐゴシック" charset="0"/>
              </a:rPr>
              <a:t>max</a:t>
            </a:r>
            <a:r>
              <a:rPr lang="en-US" dirty="0">
                <a:solidFill>
                  <a:srgbClr val="FF0000"/>
                </a:solidFill>
                <a:latin typeface="Constantia" charset="0"/>
                <a:ea typeface="ＭＳ Ｐゴシック" charset="0"/>
                <a:cs typeface="ＭＳ Ｐゴシック" charset="0"/>
              </a:rPr>
              <a:t>~0.42µm</a:t>
            </a:r>
          </a:p>
          <a:p>
            <a:r>
              <a:rPr lang="en-US" dirty="0">
                <a:latin typeface="Constantia" charset="0"/>
                <a:ea typeface="ＭＳ Ｐゴシック" charset="0"/>
                <a:cs typeface="ＭＳ Ｐゴシック" charset="0"/>
              </a:rPr>
              <a:t>NGC5128 shows </a:t>
            </a:r>
            <a:r>
              <a:rPr lang="en-US" dirty="0">
                <a:solidFill>
                  <a:srgbClr val="FF0000"/>
                </a:solidFill>
                <a:latin typeface="Constantia" charset="0"/>
                <a:ea typeface="ＭＳ Ｐゴシック" charset="0"/>
                <a:cs typeface="ＭＳ Ｐゴシック" charset="0"/>
              </a:rPr>
              <a:t>P</a:t>
            </a:r>
            <a:r>
              <a:rPr lang="en-US" baseline="-25000" dirty="0">
                <a:solidFill>
                  <a:srgbClr val="FF0000"/>
                </a:solidFill>
                <a:latin typeface="Constantia" charset="0"/>
                <a:ea typeface="ＭＳ Ｐゴシック" charset="0"/>
                <a:cs typeface="ＭＳ Ｐゴシック" charset="0"/>
              </a:rPr>
              <a:t>v</a:t>
            </a:r>
            <a:r>
              <a:rPr lang="en-US" dirty="0">
                <a:solidFill>
                  <a:srgbClr val="FF0000"/>
                </a:solidFill>
                <a:latin typeface="Constantia" charset="0"/>
                <a:ea typeface="ＭＳ Ｐゴシック" charset="0"/>
                <a:cs typeface="ＭＳ Ｐゴシック" charset="0"/>
              </a:rPr>
              <a:t>~5%</a:t>
            </a:r>
            <a:r>
              <a:rPr lang="en-US" dirty="0">
                <a:latin typeface="Constantia" charset="0"/>
                <a:ea typeface="ＭＳ Ｐゴシック" charset="0"/>
                <a:cs typeface="ＭＳ Ｐゴシック" charset="0"/>
              </a:rPr>
              <a:t>, and </a:t>
            </a:r>
            <a:r>
              <a:rPr lang="en-US" dirty="0">
                <a:solidFill>
                  <a:srgbClr val="FF0000"/>
                </a:solidFill>
                <a:latin typeface="Symbol" charset="0"/>
                <a:ea typeface="ＭＳ Ｐゴシック" charset="0"/>
                <a:cs typeface="Symbol" charset="0"/>
              </a:rPr>
              <a:t>l</a:t>
            </a:r>
            <a:r>
              <a:rPr lang="en-US" baseline="-25000" dirty="0">
                <a:solidFill>
                  <a:srgbClr val="FF0000"/>
                </a:solidFill>
                <a:latin typeface="Constantia" charset="0"/>
                <a:ea typeface="ＭＳ Ｐゴシック" charset="0"/>
                <a:cs typeface="ＭＳ Ｐゴシック" charset="0"/>
              </a:rPr>
              <a:t>max</a:t>
            </a:r>
            <a:r>
              <a:rPr lang="en-US" dirty="0">
                <a:solidFill>
                  <a:srgbClr val="FF0000"/>
                </a:solidFill>
                <a:latin typeface="Constantia" charset="0"/>
                <a:ea typeface="ＭＳ Ｐゴシック" charset="0"/>
                <a:cs typeface="ＭＳ Ｐゴシック" charset="0"/>
              </a:rPr>
              <a:t>~0.46µm</a:t>
            </a:r>
          </a:p>
          <a:p>
            <a:pPr lvl="1"/>
            <a:r>
              <a:rPr lang="en-US" dirty="0">
                <a:latin typeface="Constantia" charset="0"/>
                <a:ea typeface="ＭＳ Ｐゴシック" charset="0"/>
              </a:rPr>
              <a:t>SN1985G also shows </a:t>
            </a:r>
            <a:r>
              <a:rPr lang="en-US" dirty="0">
                <a:latin typeface="Symbol" charset="0"/>
                <a:ea typeface="ＭＳ Ｐゴシック" charset="0"/>
                <a:cs typeface="Symbol" charset="0"/>
              </a:rPr>
              <a:t>l</a:t>
            </a:r>
            <a:r>
              <a:rPr lang="en-US" baseline="-25000" dirty="0">
                <a:latin typeface="Constantia" charset="0"/>
                <a:ea typeface="ＭＳ Ｐゴシック" charset="0"/>
              </a:rPr>
              <a:t>max</a:t>
            </a:r>
            <a:r>
              <a:rPr lang="en-US" dirty="0">
                <a:latin typeface="Constantia" charset="0"/>
                <a:ea typeface="ＭＳ Ｐゴシック" charset="0"/>
              </a:rPr>
              <a:t>0.43-0.46µm</a:t>
            </a:r>
          </a:p>
          <a:p>
            <a:r>
              <a:rPr lang="en-US" dirty="0">
                <a:latin typeface="Constantia" charset="0"/>
                <a:ea typeface="ＭＳ Ｐゴシック" charset="0"/>
                <a:cs typeface="ＭＳ Ｐゴシック" charset="0"/>
              </a:rPr>
              <a:t>NGC2146 shows </a:t>
            </a:r>
            <a:r>
              <a:rPr lang="en-US" dirty="0">
                <a:solidFill>
                  <a:srgbClr val="FF0000"/>
                </a:solidFill>
                <a:latin typeface="Constantia" charset="0"/>
                <a:ea typeface="ＭＳ Ｐゴシック" charset="0"/>
                <a:cs typeface="ＭＳ Ｐゴシック" charset="0"/>
              </a:rPr>
              <a:t>P</a:t>
            </a:r>
            <a:r>
              <a:rPr lang="en-US" baseline="-25000" dirty="0">
                <a:solidFill>
                  <a:srgbClr val="FF0000"/>
                </a:solidFill>
                <a:latin typeface="Constantia" charset="0"/>
                <a:ea typeface="ＭＳ Ｐゴシック" charset="0"/>
                <a:cs typeface="ＭＳ Ｐゴシック" charset="0"/>
              </a:rPr>
              <a:t>v</a:t>
            </a:r>
            <a:r>
              <a:rPr lang="en-US" dirty="0">
                <a:solidFill>
                  <a:srgbClr val="FF0000"/>
                </a:solidFill>
                <a:latin typeface="Constantia" charset="0"/>
                <a:ea typeface="ＭＳ Ｐゴシック" charset="0"/>
                <a:cs typeface="ＭＳ Ｐゴシック" charset="0"/>
              </a:rPr>
              <a:t>~4-5%</a:t>
            </a:r>
            <a:r>
              <a:rPr lang="en-US" dirty="0">
                <a:latin typeface="Constantia" charset="0"/>
                <a:ea typeface="ＭＳ Ｐゴシック" charset="0"/>
                <a:cs typeface="ＭＳ Ｐゴシック" charset="0"/>
              </a:rPr>
              <a:t>, and </a:t>
            </a:r>
            <a:r>
              <a:rPr lang="en-US" dirty="0">
                <a:solidFill>
                  <a:srgbClr val="FF0000"/>
                </a:solidFill>
                <a:latin typeface="Symbol" charset="0"/>
                <a:ea typeface="ＭＳ Ｐゴシック" charset="0"/>
                <a:cs typeface="Symbol" charset="0"/>
              </a:rPr>
              <a:t>l</a:t>
            </a:r>
            <a:r>
              <a:rPr lang="en-US" baseline="-25000" dirty="0">
                <a:solidFill>
                  <a:srgbClr val="FF0000"/>
                </a:solidFill>
                <a:latin typeface="Constantia" charset="0"/>
                <a:ea typeface="ＭＳ Ｐゴシック" charset="0"/>
                <a:cs typeface="ＭＳ Ｐゴシック" charset="0"/>
              </a:rPr>
              <a:t>max</a:t>
            </a:r>
            <a:r>
              <a:rPr lang="en-US" dirty="0">
                <a:solidFill>
                  <a:srgbClr val="FF0000"/>
                </a:solidFill>
                <a:latin typeface="Constantia" charset="0"/>
                <a:ea typeface="ＭＳ Ｐゴシック" charset="0"/>
                <a:cs typeface="ＭＳ Ｐゴシック" charset="0"/>
              </a:rPr>
              <a:t>~0.45µm</a:t>
            </a:r>
          </a:p>
          <a:p>
            <a:r>
              <a:rPr lang="en-US" dirty="0">
                <a:latin typeface="Symbol" charset="0"/>
                <a:ea typeface="ＭＳ Ｐゴシック" charset="0"/>
                <a:cs typeface="Symbol" charset="0"/>
              </a:rPr>
              <a:t>l</a:t>
            </a:r>
            <a:r>
              <a:rPr lang="en-US" baseline="-25000" dirty="0">
                <a:latin typeface="Constantia" charset="0"/>
                <a:ea typeface="ＭＳ Ｐゴシック" charset="0"/>
                <a:cs typeface="ＭＳ Ｐゴシック" charset="0"/>
              </a:rPr>
              <a:t>max</a:t>
            </a:r>
            <a:r>
              <a:rPr lang="en-US" dirty="0">
                <a:latin typeface="Constantia" charset="0"/>
                <a:ea typeface="ＭＳ Ｐゴシック" charset="0"/>
                <a:cs typeface="ＭＳ Ｐゴシック" charset="0"/>
              </a:rPr>
              <a:t>~0.45µm, distinct from our Galaxy</a:t>
            </a:r>
            <a:r>
              <a:rPr lang="ja-JP" altLang="en-US" dirty="0">
                <a:latin typeface="Constantia" charset="0"/>
                <a:ea typeface="ＭＳ Ｐゴシック" charset="0"/>
                <a:cs typeface="ＭＳ Ｐゴシック" charset="0"/>
              </a:rPr>
              <a:t>’</a:t>
            </a:r>
            <a:r>
              <a:rPr lang="en-US" dirty="0">
                <a:latin typeface="Constantia" charset="0"/>
                <a:ea typeface="ＭＳ Ｐゴシック" charset="0"/>
                <a:cs typeface="ＭＳ Ｐゴシック" charset="0"/>
              </a:rPr>
              <a:t>s </a:t>
            </a:r>
            <a:r>
              <a:rPr lang="en-US" dirty="0">
                <a:solidFill>
                  <a:srgbClr val="FF0000"/>
                </a:solidFill>
                <a:latin typeface="Symbol" charset="0"/>
                <a:ea typeface="ＭＳ Ｐゴシック" charset="0"/>
                <a:cs typeface="Symbol" charset="0"/>
              </a:rPr>
              <a:t>l</a:t>
            </a:r>
            <a:r>
              <a:rPr lang="en-US" baseline="-25000" dirty="0">
                <a:solidFill>
                  <a:srgbClr val="FF0000"/>
                </a:solidFill>
                <a:latin typeface="Constantia" charset="0"/>
                <a:ea typeface="ＭＳ Ｐゴシック" charset="0"/>
                <a:cs typeface="ＭＳ Ｐゴシック" charset="0"/>
              </a:rPr>
              <a:t>max</a:t>
            </a:r>
            <a:r>
              <a:rPr lang="en-US" dirty="0">
                <a:solidFill>
                  <a:srgbClr val="FF0000"/>
                </a:solidFill>
                <a:latin typeface="Constantia" charset="0"/>
                <a:ea typeface="ＭＳ Ｐゴシック" charset="0"/>
                <a:cs typeface="ＭＳ Ｐゴシック" charset="0"/>
              </a:rPr>
              <a:t>~</a:t>
            </a:r>
            <a:r>
              <a:rPr lang="en-US" dirty="0" smtClean="0">
                <a:solidFill>
                  <a:srgbClr val="FF0000"/>
                </a:solidFill>
                <a:latin typeface="Constantia" charset="0"/>
                <a:ea typeface="ＭＳ Ｐゴシック" charset="0"/>
                <a:cs typeface="ＭＳ Ｐゴシック" charset="0"/>
              </a:rPr>
              <a:t>0.55µm</a:t>
            </a:r>
            <a:endParaRPr lang="en-US" dirty="0">
              <a:solidFill>
                <a:srgbClr val="FF0000"/>
              </a:solidFill>
              <a:latin typeface="Constantia" charset="0"/>
              <a:ea typeface="ＭＳ Ｐゴシック" charset="0"/>
              <a:cs typeface="ＭＳ Ｐゴシック" charset="0"/>
            </a:endParaRPr>
          </a:p>
        </p:txBody>
      </p:sp>
      <p:pic>
        <p:nvPicPr>
          <p:cNvPr id="2458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27600" y="0"/>
            <a:ext cx="4216400" cy="310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rot="19692197">
            <a:off x="6135696" y="902811"/>
            <a:ext cx="2082405" cy="686118"/>
          </a:xfrm>
          <a:prstGeom prst="ellipse">
            <a:avLst/>
          </a:prstGeom>
          <a:solidFill>
            <a:srgbClr val="3366FF">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Dichroism</a:t>
            </a:r>
            <a:endParaRPr lang="en-US" dirty="0"/>
          </a:p>
        </p:txBody>
      </p:sp>
      <p:sp>
        <p:nvSpPr>
          <p:cNvPr id="6" name="Oval 5"/>
          <p:cNvSpPr/>
          <p:nvPr/>
        </p:nvSpPr>
        <p:spPr>
          <a:xfrm>
            <a:off x="5374640" y="1828800"/>
            <a:ext cx="1056640" cy="650240"/>
          </a:xfrm>
          <a:prstGeom prst="ellipse">
            <a:avLst/>
          </a:pr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Scatter</a:t>
            </a:r>
            <a:endParaRPr lang="en-US" sz="1400" dirty="0"/>
          </a:p>
        </p:txBody>
      </p:sp>
      <p:sp>
        <p:nvSpPr>
          <p:cNvPr id="7" name="Oval 6"/>
          <p:cNvSpPr/>
          <p:nvPr/>
        </p:nvSpPr>
        <p:spPr>
          <a:xfrm>
            <a:off x="8006080" y="264478"/>
            <a:ext cx="1056640" cy="650240"/>
          </a:xfrm>
          <a:prstGeom prst="ellipse">
            <a:avLst/>
          </a:pr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Scatter</a:t>
            </a:r>
            <a:endParaRPr lang="en-US" sz="1400" dirty="0"/>
          </a:p>
        </p:txBody>
      </p:sp>
    </p:spTree>
    <p:extLst>
      <p:ext uri="{BB962C8B-B14F-4D97-AF65-F5344CB8AC3E}">
        <p14:creationId xmlns:p14="http://schemas.microsoft.com/office/powerpoint/2010/main" val="4169788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Dichroism</a:t>
            </a:r>
            <a:r>
              <a:rPr lang="en-US" dirty="0" smtClean="0"/>
              <a:t> in Our Own Galaxy</a:t>
            </a:r>
            <a:endParaRPr lang="en-US" dirty="0"/>
          </a:p>
        </p:txBody>
      </p:sp>
      <p:sp>
        <p:nvSpPr>
          <p:cNvPr id="3" name="Content Placeholder 2"/>
          <p:cNvSpPr>
            <a:spLocks noGrp="1"/>
          </p:cNvSpPr>
          <p:nvPr>
            <p:ph idx="1"/>
          </p:nvPr>
        </p:nvSpPr>
        <p:spPr/>
        <p:txBody>
          <a:bodyPr/>
          <a:lstStyle/>
          <a:p>
            <a:r>
              <a:rPr lang="en-US" dirty="0" smtClean="0"/>
              <a:t>Need to be careful when looking at objects in the plane of the Galaxy</a:t>
            </a:r>
            <a:endParaRPr lang="en-US" dirty="0"/>
          </a:p>
        </p:txBody>
      </p:sp>
      <p:pic>
        <p:nvPicPr>
          <p:cNvPr id="4" name="Picture 3"/>
          <p:cNvPicPr>
            <a:picLocks noChangeAspect="1"/>
          </p:cNvPicPr>
          <p:nvPr/>
        </p:nvPicPr>
        <p:blipFill>
          <a:blip r:embed="rId2"/>
          <a:stretch>
            <a:fillRect/>
          </a:stretch>
        </p:blipFill>
        <p:spPr>
          <a:xfrm>
            <a:off x="0" y="2672080"/>
            <a:ext cx="9144000" cy="4185920"/>
          </a:xfrm>
          <a:prstGeom prst="rect">
            <a:avLst/>
          </a:prstGeom>
        </p:spPr>
      </p:pic>
    </p:spTree>
    <p:extLst>
      <p:ext uri="{BB962C8B-B14F-4D97-AF65-F5344CB8AC3E}">
        <p14:creationId xmlns:p14="http://schemas.microsoft.com/office/powerpoint/2010/main" val="26527266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048" y="318"/>
            <a:ext cx="7498080" cy="812482"/>
          </a:xfrm>
        </p:spPr>
        <p:txBody>
          <a:bodyPr/>
          <a:lstStyle/>
          <a:p>
            <a:r>
              <a:rPr lang="en-US" dirty="0" smtClean="0"/>
              <a:t>AGN</a:t>
            </a:r>
            <a:endParaRPr lang="en-US" dirty="0"/>
          </a:p>
        </p:txBody>
      </p:sp>
      <p:sp>
        <p:nvSpPr>
          <p:cNvPr id="5" name="Content Placeholder 4"/>
          <p:cNvSpPr>
            <a:spLocks noGrp="1"/>
          </p:cNvSpPr>
          <p:nvPr>
            <p:ph idx="1"/>
          </p:nvPr>
        </p:nvSpPr>
        <p:spPr>
          <a:xfrm>
            <a:off x="1019048" y="721360"/>
            <a:ext cx="2394712" cy="6136640"/>
          </a:xfrm>
        </p:spPr>
        <p:txBody>
          <a:bodyPr>
            <a:noAutofit/>
          </a:bodyPr>
          <a:lstStyle/>
          <a:p>
            <a:r>
              <a:rPr lang="en-US" sz="2400" dirty="0" smtClean="0"/>
              <a:t>Perhaps the most famous use of polarimetry in the past ~30 years</a:t>
            </a:r>
          </a:p>
          <a:p>
            <a:r>
              <a:rPr lang="en-US" sz="2400" dirty="0" smtClean="0"/>
              <a:t>Scattered broad emission lines led to a AGN revolution</a:t>
            </a:r>
          </a:p>
          <a:p>
            <a:pPr lvl="1"/>
            <a:r>
              <a:rPr lang="en-US" sz="2400" dirty="0" err="1" smtClean="0"/>
              <a:t>Antonucci</a:t>
            </a:r>
            <a:r>
              <a:rPr lang="en-US" sz="2400" dirty="0" smtClean="0"/>
              <a:t> &amp; Miller, 1985</a:t>
            </a:r>
          </a:p>
          <a:p>
            <a:pPr lvl="1"/>
            <a:r>
              <a:rPr lang="en-US" sz="2400" dirty="0" smtClean="0"/>
              <a:t>1,243 citations and counting!</a:t>
            </a:r>
            <a:endParaRPr lang="en-US" sz="2400" dirty="0"/>
          </a:p>
        </p:txBody>
      </p:sp>
      <p:pic>
        <p:nvPicPr>
          <p:cNvPr id="6" name="Picture 5" descr="agn_up_model.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3760" y="-12149"/>
            <a:ext cx="5730240" cy="6870149"/>
          </a:xfrm>
          <a:prstGeom prst="rect">
            <a:avLst/>
          </a:prstGeom>
        </p:spPr>
      </p:pic>
    </p:spTree>
    <p:extLst>
      <p:ext uri="{BB962C8B-B14F-4D97-AF65-F5344CB8AC3E}">
        <p14:creationId xmlns:p14="http://schemas.microsoft.com/office/powerpoint/2010/main" val="31919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p:nvPr>
        </p:nvSpPr>
        <p:spPr/>
        <p:txBody>
          <a:bodyPr/>
          <a:lstStyle/>
          <a:p>
            <a:r>
              <a:rPr lang="en-US"/>
              <a:t>Active Galactic Nuclei</a:t>
            </a:r>
          </a:p>
        </p:txBody>
      </p:sp>
      <p:sp>
        <p:nvSpPr>
          <p:cNvPr id="40963" name="Rectangle 3"/>
          <p:cNvSpPr>
            <a:spLocks noGrp="1" noChangeArrowheads="1"/>
          </p:cNvSpPr>
          <p:nvPr>
            <p:ph idx="1"/>
          </p:nvPr>
        </p:nvSpPr>
        <p:spPr>
          <a:xfrm>
            <a:off x="1046480" y="1600200"/>
            <a:ext cx="8097520" cy="5257800"/>
          </a:xfrm>
        </p:spPr>
        <p:txBody>
          <a:bodyPr>
            <a:normAutofit/>
          </a:bodyPr>
          <a:lstStyle/>
          <a:p>
            <a:pPr>
              <a:lnSpc>
                <a:spcPct val="80000"/>
              </a:lnSpc>
            </a:pPr>
            <a:r>
              <a:rPr lang="en-US" dirty="0"/>
              <a:t>MIR observations hold the promise to probe the geometrically and optically thick </a:t>
            </a:r>
            <a:r>
              <a:rPr lang="en-US" dirty="0" smtClean="0"/>
              <a:t>dusty torus</a:t>
            </a:r>
            <a:endParaRPr lang="en-US" dirty="0"/>
          </a:p>
          <a:p>
            <a:pPr lvl="1">
              <a:lnSpc>
                <a:spcPct val="80000"/>
              </a:lnSpc>
            </a:pPr>
            <a:r>
              <a:rPr lang="en-US" dirty="0"/>
              <a:t>Fundamental to unified theories of AGN, but never directly imaged</a:t>
            </a:r>
          </a:p>
          <a:p>
            <a:pPr>
              <a:lnSpc>
                <a:spcPct val="80000"/>
              </a:lnSpc>
            </a:pPr>
            <a:r>
              <a:rPr lang="en-US" dirty="0"/>
              <a:t>Torus will re-emit absorbed radiation at </a:t>
            </a:r>
            <a:r>
              <a:rPr lang="en-US" dirty="0" smtClean="0"/>
              <a:t>MIR</a:t>
            </a:r>
            <a:endParaRPr lang="en-US" dirty="0">
              <a:latin typeface="Symbol" charset="0"/>
            </a:endParaRPr>
          </a:p>
          <a:p>
            <a:pPr lvl="1">
              <a:lnSpc>
                <a:spcPct val="80000"/>
              </a:lnSpc>
            </a:pPr>
            <a:r>
              <a:rPr lang="en-US" dirty="0"/>
              <a:t>Contamination at optical/NIR </a:t>
            </a:r>
            <a:r>
              <a:rPr lang="en-US" dirty="0">
                <a:latin typeface="Symbol" charset="0"/>
              </a:rPr>
              <a:t>l</a:t>
            </a:r>
            <a:r>
              <a:rPr lang="en-US" dirty="0"/>
              <a:t> frustrated previous observations</a:t>
            </a:r>
          </a:p>
          <a:p>
            <a:pPr>
              <a:lnSpc>
                <a:spcPct val="80000"/>
              </a:lnSpc>
            </a:pPr>
            <a:r>
              <a:rPr lang="en-US" dirty="0" smtClean="0"/>
              <a:t>Dust </a:t>
            </a:r>
            <a:r>
              <a:rPr lang="en-US" dirty="0"/>
              <a:t>in torus likely aligned (B field from central engine or radiation pressure)</a:t>
            </a:r>
          </a:p>
          <a:p>
            <a:pPr lvl="1">
              <a:lnSpc>
                <a:spcPct val="80000"/>
              </a:lnSpc>
            </a:pPr>
            <a:r>
              <a:rPr lang="en-US" dirty="0" smtClean="0"/>
              <a:t>Polarimetry </a:t>
            </a:r>
            <a:r>
              <a:rPr lang="en-US" dirty="0"/>
              <a:t>provides simple way to discriminate between galactic and torus related emission</a:t>
            </a:r>
          </a:p>
        </p:txBody>
      </p:sp>
    </p:spTree>
    <p:extLst>
      <p:ext uri="{BB962C8B-B14F-4D97-AF65-F5344CB8AC3E}">
        <p14:creationId xmlns:p14="http://schemas.microsoft.com/office/powerpoint/2010/main" val="364847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1435608" y="1447800"/>
            <a:ext cx="7708392" cy="5410200"/>
          </a:xfrm>
        </p:spPr>
        <p:txBody>
          <a:bodyPr>
            <a:normAutofit/>
          </a:bodyPr>
          <a:lstStyle/>
          <a:p>
            <a:pPr marL="365760" lvl="1" indent="-283464">
              <a:spcBef>
                <a:spcPts val="600"/>
              </a:spcBef>
              <a:buSzPct val="80000"/>
              <a:buFont typeface="Wingdings 2"/>
              <a:buChar char=""/>
            </a:pPr>
            <a:r>
              <a:rPr lang="en-US" dirty="0" smtClean="0"/>
              <a:t>IR </a:t>
            </a:r>
            <a:r>
              <a:rPr lang="en-US" dirty="0"/>
              <a:t>(1-</a:t>
            </a:r>
            <a:r>
              <a:rPr lang="en-US" dirty="0" smtClean="0"/>
              <a:t>40</a:t>
            </a:r>
            <a:r>
              <a:rPr lang="en-US" dirty="0" smtClean="0">
                <a:latin typeface="Symbol" charset="2"/>
                <a:cs typeface="Symbol" charset="2"/>
              </a:rPr>
              <a:t>m</a:t>
            </a:r>
            <a:r>
              <a:rPr lang="en-US" dirty="0" smtClean="0"/>
              <a:t>m) Polarimetric Science</a:t>
            </a:r>
          </a:p>
          <a:p>
            <a:pPr lvl="1"/>
            <a:r>
              <a:rPr lang="en-US" dirty="0" smtClean="0"/>
              <a:t>Mechanisms</a:t>
            </a:r>
          </a:p>
          <a:p>
            <a:pPr lvl="1"/>
            <a:r>
              <a:rPr lang="en-US" dirty="0" smtClean="0"/>
              <a:t>Science Apps</a:t>
            </a:r>
          </a:p>
          <a:p>
            <a:r>
              <a:rPr lang="en-US" dirty="0" smtClean="0"/>
              <a:t>IR </a:t>
            </a:r>
            <a:r>
              <a:rPr lang="en-US" dirty="0" err="1" smtClean="0"/>
              <a:t>Polarimeters</a:t>
            </a:r>
            <a:endParaRPr lang="en-US" dirty="0" smtClean="0"/>
          </a:p>
          <a:p>
            <a:pPr lvl="1"/>
            <a:r>
              <a:rPr lang="en-US" dirty="0" smtClean="0"/>
              <a:t>CanariCam-POL, MMT-POL</a:t>
            </a:r>
          </a:p>
          <a:p>
            <a:pPr lvl="1"/>
            <a:r>
              <a:rPr lang="en-US" dirty="0" smtClean="0"/>
              <a:t>Polarization gratings</a:t>
            </a:r>
          </a:p>
          <a:p>
            <a:r>
              <a:rPr lang="en-US" dirty="0" smtClean="0"/>
              <a:t>Brief Personal Comments on Polarimetry</a:t>
            </a:r>
          </a:p>
          <a:p>
            <a:r>
              <a:rPr lang="en-US" i="1" dirty="0" smtClean="0"/>
              <a:t>Sub-mm Polarization</a:t>
            </a:r>
          </a:p>
          <a:p>
            <a:r>
              <a:rPr lang="en-US" dirty="0" smtClean="0"/>
              <a:t>The Future &amp; Conclusions</a:t>
            </a:r>
          </a:p>
        </p:txBody>
      </p:sp>
    </p:spTree>
    <p:extLst>
      <p:ext uri="{BB962C8B-B14F-4D97-AF65-F5344CB8AC3E}">
        <p14:creationId xmlns:p14="http://schemas.microsoft.com/office/powerpoint/2010/main" val="210400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ULIRGS &amp; ISO</a:t>
            </a:r>
            <a:endParaRPr lang="en-US" dirty="0"/>
          </a:p>
        </p:txBody>
      </p:sp>
      <p:sp>
        <p:nvSpPr>
          <p:cNvPr id="3" name="Content Placeholder 2"/>
          <p:cNvSpPr>
            <a:spLocks noGrp="1"/>
          </p:cNvSpPr>
          <p:nvPr>
            <p:ph idx="1"/>
          </p:nvPr>
        </p:nvSpPr>
        <p:spPr>
          <a:xfrm>
            <a:off x="1435608" y="1447800"/>
            <a:ext cx="7708392" cy="5410200"/>
          </a:xfrm>
        </p:spPr>
        <p:txBody>
          <a:bodyPr>
            <a:normAutofit fontScale="92500"/>
          </a:bodyPr>
          <a:lstStyle/>
          <a:p>
            <a:r>
              <a:rPr lang="en-US" dirty="0" smtClean="0"/>
              <a:t>ULIRG observations of 4 objects made in polarimetry mode by ISO</a:t>
            </a:r>
          </a:p>
          <a:p>
            <a:pPr lvl="1"/>
            <a:r>
              <a:rPr lang="en-US" dirty="0" err="1" smtClean="0"/>
              <a:t>Siembenmorgen</a:t>
            </a:r>
            <a:r>
              <a:rPr lang="en-US" dirty="0" smtClean="0"/>
              <a:t> &amp; </a:t>
            </a:r>
            <a:r>
              <a:rPr lang="en-US" dirty="0" err="1" smtClean="0"/>
              <a:t>Efstathiou</a:t>
            </a:r>
            <a:r>
              <a:rPr lang="en-US" dirty="0" smtClean="0"/>
              <a:t> 2001</a:t>
            </a:r>
          </a:p>
          <a:p>
            <a:r>
              <a:rPr lang="en-US" dirty="0" smtClean="0"/>
              <a:t>Observations clearly show higher polarization where AGN thought to be most dominant</a:t>
            </a:r>
          </a:p>
          <a:p>
            <a:pPr lvl="1"/>
            <a:r>
              <a:rPr lang="en-US" dirty="0" smtClean="0"/>
              <a:t>Polarization most attributable to dichroic emission</a:t>
            </a:r>
          </a:p>
          <a:p>
            <a:r>
              <a:rPr lang="en-US" dirty="0" smtClean="0"/>
              <a:t>Consistent with the idea that a torus requires a magnetic field for its creation/longevity</a:t>
            </a:r>
          </a:p>
          <a:p>
            <a:r>
              <a:rPr lang="en-US" dirty="0" smtClean="0"/>
              <a:t>Polarized flux from the torus, not the surrounding diffuse emission</a:t>
            </a:r>
          </a:p>
          <a:p>
            <a:pPr lvl="1"/>
            <a:r>
              <a:rPr lang="en-US" dirty="0" smtClean="0"/>
              <a:t>More ‘pure’ torus SED</a:t>
            </a:r>
          </a:p>
        </p:txBody>
      </p:sp>
    </p:spTree>
    <p:extLst>
      <p:ext uri="{BB962C8B-B14F-4D97-AF65-F5344CB8AC3E}">
        <p14:creationId xmlns:p14="http://schemas.microsoft.com/office/powerpoint/2010/main" val="66695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859530" y="1066800"/>
            <a:ext cx="5284470" cy="5791200"/>
          </a:xfrm>
          <a:prstGeom prst="rect">
            <a:avLst/>
          </a:prstGeom>
        </p:spPr>
      </p:pic>
      <p:graphicFrame>
        <p:nvGraphicFramePr>
          <p:cNvPr id="5" name="Chart 4"/>
          <p:cNvGraphicFramePr/>
          <p:nvPr/>
        </p:nvGraphicFramePr>
        <p:xfrm>
          <a:off x="0" y="1066800"/>
          <a:ext cx="9144000" cy="5791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ext uri="{D42A27DB-BD31-4B8C-83A1-F6EECF244321}">
                <p14:modId xmlns:p14="http://schemas.microsoft.com/office/powerpoint/2010/main" val="1971430712"/>
              </p:ext>
            </p:extLst>
          </p:nvPr>
        </p:nvGraphicFramePr>
        <p:xfrm>
          <a:off x="0" y="1066800"/>
          <a:ext cx="8686800" cy="57729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6795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8"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Rot="1" noChangeArrowheads="1"/>
          </p:cNvSpPr>
          <p:nvPr>
            <p:ph type="title"/>
          </p:nvPr>
        </p:nvSpPr>
        <p:spPr/>
        <p:txBody>
          <a:bodyPr/>
          <a:lstStyle/>
          <a:p>
            <a:r>
              <a:rPr lang="en-US"/>
              <a:t>Polarimetry of NGC1068</a:t>
            </a:r>
          </a:p>
        </p:txBody>
      </p:sp>
      <p:sp>
        <p:nvSpPr>
          <p:cNvPr id="365571" name="Rectangle 3"/>
          <p:cNvSpPr>
            <a:spLocks noGrp="1" noChangeArrowheads="1"/>
          </p:cNvSpPr>
          <p:nvPr>
            <p:ph idx="1"/>
          </p:nvPr>
        </p:nvSpPr>
        <p:spPr>
          <a:xfrm>
            <a:off x="1435608" y="2057400"/>
            <a:ext cx="7251192" cy="4800600"/>
          </a:xfrm>
        </p:spPr>
        <p:txBody>
          <a:bodyPr/>
          <a:lstStyle/>
          <a:p>
            <a:r>
              <a:rPr lang="en-US" dirty="0"/>
              <a:t>Optical reveals nucleus completely obscured</a:t>
            </a:r>
          </a:p>
          <a:p>
            <a:pPr lvl="1"/>
            <a:r>
              <a:rPr lang="en-US" dirty="0"/>
              <a:t>But scattered (polarized) broad emission lines detected</a:t>
            </a:r>
          </a:p>
          <a:p>
            <a:r>
              <a:rPr lang="en-US" dirty="0"/>
              <a:t>NIR consistent with dichroic absorption from ‘torus edge</a:t>
            </a:r>
            <a:r>
              <a:rPr lang="en-US" dirty="0" smtClean="0"/>
              <a:t>’</a:t>
            </a:r>
          </a:p>
          <a:p>
            <a:r>
              <a:rPr lang="en-US" dirty="0" smtClean="0"/>
              <a:t>Silicate absorption from Mason et al. show dust extending 1” south of nucleus</a:t>
            </a:r>
            <a:endParaRPr lang="en-US" dirty="0"/>
          </a:p>
        </p:txBody>
      </p:sp>
    </p:spTree>
    <p:extLst>
      <p:ext uri="{BB962C8B-B14F-4D97-AF65-F5344CB8AC3E}">
        <p14:creationId xmlns:p14="http://schemas.microsoft.com/office/powerpoint/2010/main" val="149103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2"/>
          <p:cNvPicPr>
            <a:picLocks noChangeAspect="1" noChangeArrowheads="1"/>
          </p:cNvPicPr>
          <p:nvPr/>
        </p:nvPicPr>
        <p:blipFill>
          <a:blip r:embed="rId3"/>
          <a:srcRect/>
          <a:stretch>
            <a:fillRect/>
          </a:stretch>
        </p:blipFill>
        <p:spPr bwMode="auto">
          <a:xfrm>
            <a:off x="0" y="2362200"/>
            <a:ext cx="3427413" cy="2209800"/>
          </a:xfrm>
          <a:prstGeom prst="rect">
            <a:avLst/>
          </a:prstGeom>
          <a:noFill/>
          <a:ln w="9525">
            <a:noFill/>
            <a:miter lim="800000"/>
            <a:headEnd/>
            <a:tailEnd/>
          </a:ln>
          <a:effectLst/>
        </p:spPr>
      </p:pic>
      <p:sp>
        <p:nvSpPr>
          <p:cNvPr id="369667" name="Rectangle 3"/>
          <p:cNvSpPr>
            <a:spLocks noGrp="1" noRot="1" noChangeArrowheads="1"/>
          </p:cNvSpPr>
          <p:nvPr>
            <p:ph type="title"/>
          </p:nvPr>
        </p:nvSpPr>
        <p:spPr>
          <a:xfrm>
            <a:off x="3505200" y="76200"/>
            <a:ext cx="5562600" cy="1143000"/>
          </a:xfrm>
        </p:spPr>
        <p:txBody>
          <a:bodyPr/>
          <a:lstStyle/>
          <a:p>
            <a:r>
              <a:rPr lang="en-US" sz="4000"/>
              <a:t>Previous IR Polarimetry</a:t>
            </a:r>
            <a:endParaRPr lang="en-US" sz="2400"/>
          </a:p>
        </p:txBody>
      </p:sp>
      <p:pic>
        <p:nvPicPr>
          <p:cNvPr id="369668" name="Picture 4"/>
          <p:cNvPicPr>
            <a:picLocks noChangeAspect="1" noChangeArrowheads="1"/>
          </p:cNvPicPr>
          <p:nvPr/>
        </p:nvPicPr>
        <p:blipFill>
          <a:blip r:embed="rId4"/>
          <a:srcRect/>
          <a:stretch>
            <a:fillRect/>
          </a:stretch>
        </p:blipFill>
        <p:spPr bwMode="auto">
          <a:xfrm>
            <a:off x="4572000" y="1219200"/>
            <a:ext cx="4572000" cy="4524375"/>
          </a:xfrm>
          <a:prstGeom prst="rect">
            <a:avLst/>
          </a:prstGeom>
          <a:noFill/>
          <a:ln w="9525">
            <a:noFill/>
            <a:miter lim="800000"/>
            <a:headEnd/>
            <a:tailEnd/>
          </a:ln>
          <a:effectLst/>
        </p:spPr>
      </p:pic>
      <p:pic>
        <p:nvPicPr>
          <p:cNvPr id="369669" name="Picture 5"/>
          <p:cNvPicPr>
            <a:picLocks noChangeAspect="1" noChangeArrowheads="1"/>
          </p:cNvPicPr>
          <p:nvPr/>
        </p:nvPicPr>
        <p:blipFill>
          <a:blip r:embed="rId5"/>
          <a:srcRect/>
          <a:stretch>
            <a:fillRect/>
          </a:stretch>
        </p:blipFill>
        <p:spPr bwMode="auto">
          <a:xfrm>
            <a:off x="0" y="4765675"/>
            <a:ext cx="3427413" cy="2092325"/>
          </a:xfrm>
          <a:prstGeom prst="rect">
            <a:avLst/>
          </a:prstGeom>
          <a:noFill/>
          <a:ln w="9525">
            <a:noFill/>
            <a:miter lim="800000"/>
            <a:headEnd/>
            <a:tailEnd/>
          </a:ln>
          <a:effectLst/>
        </p:spPr>
      </p:pic>
      <p:pic>
        <p:nvPicPr>
          <p:cNvPr id="369670" name="Picture 6"/>
          <p:cNvPicPr>
            <a:picLocks noChangeAspect="1" noChangeArrowheads="1"/>
          </p:cNvPicPr>
          <p:nvPr/>
        </p:nvPicPr>
        <p:blipFill>
          <a:blip r:embed="rId6"/>
          <a:srcRect/>
          <a:stretch>
            <a:fillRect/>
          </a:stretch>
        </p:blipFill>
        <p:spPr bwMode="auto">
          <a:xfrm>
            <a:off x="0" y="0"/>
            <a:ext cx="3427413" cy="2212975"/>
          </a:xfrm>
          <a:prstGeom prst="rect">
            <a:avLst/>
          </a:prstGeom>
          <a:noFill/>
          <a:ln w="9525">
            <a:noFill/>
            <a:miter lim="800000"/>
            <a:headEnd/>
            <a:tailEnd/>
          </a:ln>
          <a:effectLst/>
        </p:spPr>
      </p:pic>
      <p:sp>
        <p:nvSpPr>
          <p:cNvPr id="369671" name="Text Box 7"/>
          <p:cNvSpPr txBox="1">
            <a:spLocks noChangeArrowheads="1"/>
          </p:cNvSpPr>
          <p:nvPr/>
        </p:nvSpPr>
        <p:spPr bwMode="auto">
          <a:xfrm>
            <a:off x="8077200" y="5257800"/>
            <a:ext cx="1066800" cy="457200"/>
          </a:xfrm>
          <a:prstGeom prst="rect">
            <a:avLst/>
          </a:prstGeom>
          <a:solidFill>
            <a:schemeClr val="accent1"/>
          </a:solidFill>
          <a:ln w="9525">
            <a:noFill/>
            <a:miter lim="800000"/>
            <a:headEnd/>
            <a:tailEnd/>
          </a:ln>
          <a:effectLst/>
        </p:spPr>
        <p:txBody>
          <a:bodyPr>
            <a:prstTxWarp prst="textNoShape">
              <a:avLst/>
            </a:prstTxWarp>
            <a:spAutoFit/>
          </a:bodyPr>
          <a:lstStyle/>
          <a:p>
            <a:pPr algn="l">
              <a:spcBef>
                <a:spcPct val="50000"/>
              </a:spcBef>
            </a:pPr>
            <a:r>
              <a:rPr lang="en-US" sz="2400">
                <a:solidFill>
                  <a:srgbClr val="CC0000"/>
                </a:solidFill>
              </a:rPr>
              <a:t>10</a:t>
            </a:r>
            <a:r>
              <a:rPr lang="en-US" sz="2400">
                <a:solidFill>
                  <a:srgbClr val="CC0000"/>
                </a:solidFill>
                <a:latin typeface="Symbol" pitchFamily="-65" charset="2"/>
              </a:rPr>
              <a:t>m</a:t>
            </a:r>
            <a:r>
              <a:rPr lang="en-US" sz="2400">
                <a:solidFill>
                  <a:srgbClr val="CC0000"/>
                </a:solidFill>
              </a:rPr>
              <a:t>m</a:t>
            </a:r>
          </a:p>
        </p:txBody>
      </p:sp>
      <p:sp>
        <p:nvSpPr>
          <p:cNvPr id="369672" name="Text Box 8"/>
          <p:cNvSpPr txBox="1">
            <a:spLocks noChangeArrowheads="1"/>
          </p:cNvSpPr>
          <p:nvPr/>
        </p:nvSpPr>
        <p:spPr bwMode="auto">
          <a:xfrm>
            <a:off x="2362200" y="1828800"/>
            <a:ext cx="1066800" cy="396875"/>
          </a:xfrm>
          <a:prstGeom prst="rect">
            <a:avLst/>
          </a:prstGeom>
          <a:solidFill>
            <a:schemeClr val="accent1"/>
          </a:solidFill>
          <a:ln w="9525">
            <a:noFill/>
            <a:miter lim="800000"/>
            <a:headEnd/>
            <a:tailEnd/>
          </a:ln>
          <a:effectLst/>
        </p:spPr>
        <p:txBody>
          <a:bodyPr>
            <a:prstTxWarp prst="textNoShape">
              <a:avLst/>
            </a:prstTxWarp>
            <a:spAutoFit/>
          </a:bodyPr>
          <a:lstStyle/>
          <a:p>
            <a:pPr algn="l">
              <a:spcBef>
                <a:spcPct val="50000"/>
              </a:spcBef>
            </a:pPr>
            <a:r>
              <a:rPr lang="en-US" sz="2000">
                <a:solidFill>
                  <a:srgbClr val="CC0000"/>
                </a:solidFill>
              </a:rPr>
              <a:t>1.2</a:t>
            </a:r>
            <a:r>
              <a:rPr lang="en-US" sz="2000">
                <a:solidFill>
                  <a:srgbClr val="CC0000"/>
                </a:solidFill>
                <a:latin typeface="Symbol" pitchFamily="-65" charset="2"/>
              </a:rPr>
              <a:t>m</a:t>
            </a:r>
            <a:r>
              <a:rPr lang="en-US" sz="2000">
                <a:solidFill>
                  <a:srgbClr val="CC0000"/>
                </a:solidFill>
              </a:rPr>
              <a:t>m</a:t>
            </a:r>
          </a:p>
        </p:txBody>
      </p:sp>
      <p:sp>
        <p:nvSpPr>
          <p:cNvPr id="369673" name="Text Box 9"/>
          <p:cNvSpPr txBox="1">
            <a:spLocks noChangeArrowheads="1"/>
          </p:cNvSpPr>
          <p:nvPr/>
        </p:nvSpPr>
        <p:spPr bwMode="auto">
          <a:xfrm>
            <a:off x="2362200" y="4191000"/>
            <a:ext cx="1066800" cy="396875"/>
          </a:xfrm>
          <a:prstGeom prst="rect">
            <a:avLst/>
          </a:prstGeom>
          <a:solidFill>
            <a:schemeClr val="accent1"/>
          </a:solidFill>
          <a:ln w="9525">
            <a:noFill/>
            <a:miter lim="800000"/>
            <a:headEnd/>
            <a:tailEnd/>
          </a:ln>
          <a:effectLst/>
        </p:spPr>
        <p:txBody>
          <a:bodyPr>
            <a:prstTxWarp prst="textNoShape">
              <a:avLst/>
            </a:prstTxWarp>
            <a:spAutoFit/>
          </a:bodyPr>
          <a:lstStyle/>
          <a:p>
            <a:pPr algn="l">
              <a:spcBef>
                <a:spcPct val="50000"/>
              </a:spcBef>
            </a:pPr>
            <a:r>
              <a:rPr lang="en-US" sz="2000">
                <a:solidFill>
                  <a:srgbClr val="CC0000"/>
                </a:solidFill>
              </a:rPr>
              <a:t>1.6</a:t>
            </a:r>
            <a:r>
              <a:rPr lang="en-US" sz="2000">
                <a:solidFill>
                  <a:srgbClr val="CC0000"/>
                </a:solidFill>
                <a:latin typeface="Symbol" pitchFamily="-65" charset="2"/>
              </a:rPr>
              <a:t>m</a:t>
            </a:r>
            <a:r>
              <a:rPr lang="en-US" sz="2000">
                <a:solidFill>
                  <a:srgbClr val="CC0000"/>
                </a:solidFill>
              </a:rPr>
              <a:t>m</a:t>
            </a:r>
          </a:p>
        </p:txBody>
      </p:sp>
      <p:sp>
        <p:nvSpPr>
          <p:cNvPr id="369674" name="Text Box 10"/>
          <p:cNvSpPr txBox="1">
            <a:spLocks noChangeArrowheads="1"/>
          </p:cNvSpPr>
          <p:nvPr/>
        </p:nvSpPr>
        <p:spPr bwMode="auto">
          <a:xfrm>
            <a:off x="2362200" y="6461125"/>
            <a:ext cx="1066800" cy="396875"/>
          </a:xfrm>
          <a:prstGeom prst="rect">
            <a:avLst/>
          </a:prstGeom>
          <a:solidFill>
            <a:schemeClr val="accent1"/>
          </a:solidFill>
          <a:ln w="9525">
            <a:noFill/>
            <a:miter lim="800000"/>
            <a:headEnd/>
            <a:tailEnd/>
          </a:ln>
          <a:effectLst/>
        </p:spPr>
        <p:txBody>
          <a:bodyPr>
            <a:prstTxWarp prst="textNoShape">
              <a:avLst/>
            </a:prstTxWarp>
            <a:spAutoFit/>
          </a:bodyPr>
          <a:lstStyle/>
          <a:p>
            <a:pPr algn="l">
              <a:spcBef>
                <a:spcPct val="50000"/>
              </a:spcBef>
            </a:pPr>
            <a:r>
              <a:rPr lang="en-US" sz="2000">
                <a:solidFill>
                  <a:srgbClr val="CC0000"/>
                </a:solidFill>
              </a:rPr>
              <a:t>2.2</a:t>
            </a:r>
            <a:r>
              <a:rPr lang="en-US" sz="2000">
                <a:solidFill>
                  <a:srgbClr val="CC0000"/>
                </a:solidFill>
                <a:latin typeface="Symbol" pitchFamily="-65" charset="2"/>
              </a:rPr>
              <a:t>m</a:t>
            </a:r>
            <a:r>
              <a:rPr lang="en-US" sz="2000">
                <a:solidFill>
                  <a:srgbClr val="CC0000"/>
                </a:solidFill>
              </a:rPr>
              <a:t>m</a:t>
            </a:r>
          </a:p>
        </p:txBody>
      </p:sp>
      <p:grpSp>
        <p:nvGrpSpPr>
          <p:cNvPr id="2" name="Group 11"/>
          <p:cNvGrpSpPr>
            <a:grpSpLocks/>
          </p:cNvGrpSpPr>
          <p:nvPr/>
        </p:nvGrpSpPr>
        <p:grpSpPr bwMode="auto">
          <a:xfrm>
            <a:off x="1828800" y="1371600"/>
            <a:ext cx="5334000" cy="3886200"/>
            <a:chOff x="1152" y="864"/>
            <a:chExt cx="3360" cy="2448"/>
          </a:xfrm>
        </p:grpSpPr>
        <p:sp>
          <p:nvSpPr>
            <p:cNvPr id="369676" name="Line 12"/>
            <p:cNvSpPr>
              <a:spLocks noChangeShapeType="1"/>
            </p:cNvSpPr>
            <p:nvPr/>
          </p:nvSpPr>
          <p:spPr bwMode="auto">
            <a:xfrm>
              <a:off x="1152" y="2592"/>
              <a:ext cx="3360" cy="720"/>
            </a:xfrm>
            <a:prstGeom prst="line">
              <a:avLst/>
            </a:prstGeom>
            <a:noFill/>
            <a:ln w="38100">
              <a:solidFill>
                <a:srgbClr val="FF3300"/>
              </a:solidFill>
              <a:prstDash val="dash"/>
              <a:round/>
              <a:headEnd/>
              <a:tailEnd type="stealth" w="lg" len="lg"/>
            </a:ln>
            <a:effectLst/>
          </p:spPr>
          <p:txBody>
            <a:bodyPr>
              <a:prstTxWarp prst="textNoShape">
                <a:avLst/>
              </a:prstTxWarp>
            </a:bodyPr>
            <a:lstStyle/>
            <a:p>
              <a:endParaRPr lang="en-US"/>
            </a:p>
          </p:txBody>
        </p:sp>
        <p:sp>
          <p:nvSpPr>
            <p:cNvPr id="369677" name="Line 13"/>
            <p:cNvSpPr>
              <a:spLocks noChangeShapeType="1"/>
            </p:cNvSpPr>
            <p:nvPr/>
          </p:nvSpPr>
          <p:spPr bwMode="auto">
            <a:xfrm flipV="1">
              <a:off x="1152" y="864"/>
              <a:ext cx="3360" cy="816"/>
            </a:xfrm>
            <a:prstGeom prst="line">
              <a:avLst/>
            </a:prstGeom>
            <a:noFill/>
            <a:ln w="38100">
              <a:solidFill>
                <a:srgbClr val="FF3300"/>
              </a:solidFill>
              <a:prstDash val="dash"/>
              <a:round/>
              <a:headEnd/>
              <a:tailEnd type="stealth" w="lg" len="lg"/>
            </a:ln>
            <a:effectLst/>
          </p:spPr>
          <p:txBody>
            <a:bodyPr>
              <a:prstTxWarp prst="textNoShape">
                <a:avLst/>
              </a:prstTxWarp>
            </a:bodyPr>
            <a:lstStyle/>
            <a:p>
              <a:endParaRPr lang="en-US"/>
            </a:p>
          </p:txBody>
        </p:sp>
      </p:grpSp>
      <p:sp>
        <p:nvSpPr>
          <p:cNvPr id="369678" name="Rectangle 14"/>
          <p:cNvSpPr>
            <a:spLocks noChangeArrowheads="1"/>
          </p:cNvSpPr>
          <p:nvPr/>
        </p:nvSpPr>
        <p:spPr bwMode="auto">
          <a:xfrm>
            <a:off x="4572000" y="5743575"/>
            <a:ext cx="4300538" cy="946150"/>
          </a:xfrm>
          <a:prstGeom prst="rect">
            <a:avLst/>
          </a:prstGeom>
          <a:noFill/>
          <a:ln w="9525">
            <a:noFill/>
            <a:miter lim="800000"/>
            <a:headEnd/>
            <a:tailEnd/>
          </a:ln>
          <a:effectLst/>
        </p:spPr>
        <p:txBody>
          <a:bodyPr wrap="none">
            <a:prstTxWarp prst="textNoShape">
              <a:avLst/>
            </a:prstTxWarp>
            <a:spAutoFit/>
          </a:bodyPr>
          <a:lstStyle/>
          <a:p>
            <a:pPr algn="l"/>
            <a:r>
              <a:rPr lang="en-US" sz="2800" b="1">
                <a:solidFill>
                  <a:schemeClr val="hlink"/>
                </a:solidFill>
                <a:effectLst>
                  <a:outerShdw blurRad="38100" dist="38100" dir="2700000" algn="tl">
                    <a:srgbClr val="000000"/>
                  </a:outerShdw>
                </a:effectLst>
              </a:rPr>
              <a:t>NIR: Packham et al. (1997)</a:t>
            </a:r>
            <a:br>
              <a:rPr lang="en-US" sz="2800" b="1">
                <a:solidFill>
                  <a:schemeClr val="hlink"/>
                </a:solidFill>
                <a:effectLst>
                  <a:outerShdw blurRad="38100" dist="38100" dir="2700000" algn="tl">
                    <a:srgbClr val="000000"/>
                  </a:outerShdw>
                </a:effectLst>
              </a:rPr>
            </a:br>
            <a:r>
              <a:rPr lang="en-US" sz="2800" b="1">
                <a:solidFill>
                  <a:schemeClr val="hlink"/>
                </a:solidFill>
                <a:effectLst>
                  <a:outerShdw blurRad="38100" dist="38100" dir="2700000" algn="tl">
                    <a:srgbClr val="000000"/>
                  </a:outerShdw>
                </a:effectLst>
              </a:rPr>
              <a:t>MIR: Lumsden et al. (1999)</a:t>
            </a:r>
          </a:p>
        </p:txBody>
      </p:sp>
    </p:spTree>
    <p:extLst>
      <p:ext uri="{BB962C8B-B14F-4D97-AF65-F5344CB8AC3E}">
        <p14:creationId xmlns:p14="http://schemas.microsoft.com/office/powerpoint/2010/main" val="395552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p:cNvPicPr>
            <a:picLocks noChangeAspect="1" noChangeArrowheads="1"/>
          </p:cNvPicPr>
          <p:nvPr/>
        </p:nvPicPr>
        <p:blipFill>
          <a:blip r:embed="rId3"/>
          <a:srcRect l="6993" t="2017" r="2112" b="1176"/>
          <a:stretch>
            <a:fillRect/>
          </a:stretch>
        </p:blipFill>
        <p:spPr bwMode="auto">
          <a:xfrm>
            <a:off x="5181600" y="1905000"/>
            <a:ext cx="3962400" cy="3657600"/>
          </a:xfrm>
          <a:prstGeom prst="rect">
            <a:avLst/>
          </a:prstGeom>
          <a:noFill/>
          <a:ln w="9525">
            <a:noFill/>
            <a:miter lim="800000"/>
            <a:headEnd/>
            <a:tailEnd/>
          </a:ln>
          <a:effectLst/>
        </p:spPr>
      </p:pic>
      <p:pic>
        <p:nvPicPr>
          <p:cNvPr id="371716" name="Picture 4"/>
          <p:cNvPicPr>
            <a:picLocks noChangeAspect="1" noChangeArrowheads="1"/>
          </p:cNvPicPr>
          <p:nvPr/>
        </p:nvPicPr>
        <p:blipFill>
          <a:blip r:embed="rId4"/>
          <a:srcRect/>
          <a:stretch>
            <a:fillRect/>
          </a:stretch>
        </p:blipFill>
        <p:spPr bwMode="auto">
          <a:xfrm>
            <a:off x="0" y="1447800"/>
            <a:ext cx="4572000" cy="4524375"/>
          </a:xfrm>
          <a:prstGeom prst="rect">
            <a:avLst/>
          </a:prstGeom>
          <a:noFill/>
          <a:ln w="9525">
            <a:noFill/>
            <a:miter lim="800000"/>
            <a:headEnd/>
            <a:tailEnd/>
          </a:ln>
          <a:effectLst/>
        </p:spPr>
      </p:pic>
      <p:sp>
        <p:nvSpPr>
          <p:cNvPr id="371717" name="Line 5"/>
          <p:cNvSpPr>
            <a:spLocks noChangeShapeType="1"/>
          </p:cNvSpPr>
          <p:nvPr/>
        </p:nvSpPr>
        <p:spPr bwMode="auto">
          <a:xfrm>
            <a:off x="3505200" y="3886200"/>
            <a:ext cx="0" cy="304800"/>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2" name="Group 6"/>
          <p:cNvGrpSpPr>
            <a:grpSpLocks/>
          </p:cNvGrpSpPr>
          <p:nvPr/>
        </p:nvGrpSpPr>
        <p:grpSpPr bwMode="auto">
          <a:xfrm>
            <a:off x="2590800" y="2514600"/>
            <a:ext cx="4419600" cy="2362200"/>
            <a:chOff x="1632" y="1584"/>
            <a:chExt cx="2784" cy="1488"/>
          </a:xfrm>
        </p:grpSpPr>
        <p:sp>
          <p:nvSpPr>
            <p:cNvPr id="371719" name="Line 7"/>
            <p:cNvSpPr>
              <a:spLocks noChangeShapeType="1"/>
            </p:cNvSpPr>
            <p:nvPr/>
          </p:nvSpPr>
          <p:spPr bwMode="auto">
            <a:xfrm flipV="1">
              <a:off x="1632" y="1584"/>
              <a:ext cx="2784" cy="432"/>
            </a:xfrm>
            <a:prstGeom prst="line">
              <a:avLst/>
            </a:prstGeom>
            <a:noFill/>
            <a:ln w="38100">
              <a:solidFill>
                <a:srgbClr val="FF3300"/>
              </a:solidFill>
              <a:prstDash val="dash"/>
              <a:round/>
              <a:headEnd/>
              <a:tailEnd type="stealth" w="lg" len="lg"/>
            </a:ln>
            <a:effectLst/>
          </p:spPr>
          <p:txBody>
            <a:bodyPr>
              <a:prstTxWarp prst="textNoShape">
                <a:avLst/>
              </a:prstTxWarp>
            </a:bodyPr>
            <a:lstStyle/>
            <a:p>
              <a:endParaRPr lang="en-US"/>
            </a:p>
          </p:txBody>
        </p:sp>
        <p:sp>
          <p:nvSpPr>
            <p:cNvPr id="371720" name="Line 8"/>
            <p:cNvSpPr>
              <a:spLocks noChangeShapeType="1"/>
            </p:cNvSpPr>
            <p:nvPr/>
          </p:nvSpPr>
          <p:spPr bwMode="auto">
            <a:xfrm>
              <a:off x="1632" y="2448"/>
              <a:ext cx="2784" cy="624"/>
            </a:xfrm>
            <a:prstGeom prst="line">
              <a:avLst/>
            </a:prstGeom>
            <a:noFill/>
            <a:ln w="38100">
              <a:solidFill>
                <a:srgbClr val="FF3300"/>
              </a:solidFill>
              <a:prstDash val="dash"/>
              <a:round/>
              <a:headEnd/>
              <a:tailEnd type="stealth" w="lg" len="lg"/>
            </a:ln>
            <a:effectLst/>
          </p:spPr>
          <p:txBody>
            <a:bodyPr>
              <a:prstTxWarp prst="textNoShape">
                <a:avLst/>
              </a:prstTxWarp>
            </a:bodyPr>
            <a:lstStyle/>
            <a:p>
              <a:endParaRPr lang="en-US"/>
            </a:p>
          </p:txBody>
        </p:sp>
      </p:grpSp>
      <p:sp>
        <p:nvSpPr>
          <p:cNvPr id="371721" name="Text Box 9"/>
          <p:cNvSpPr txBox="1">
            <a:spLocks noChangeArrowheads="1"/>
          </p:cNvSpPr>
          <p:nvPr/>
        </p:nvSpPr>
        <p:spPr bwMode="auto">
          <a:xfrm>
            <a:off x="3505200" y="5486400"/>
            <a:ext cx="1066800" cy="457200"/>
          </a:xfrm>
          <a:prstGeom prst="rect">
            <a:avLst/>
          </a:prstGeom>
          <a:solidFill>
            <a:schemeClr val="accent1"/>
          </a:solidFill>
          <a:ln w="9525">
            <a:noFill/>
            <a:miter lim="800000"/>
            <a:headEnd/>
            <a:tailEnd/>
          </a:ln>
          <a:effectLst/>
        </p:spPr>
        <p:txBody>
          <a:bodyPr>
            <a:prstTxWarp prst="textNoShape">
              <a:avLst/>
            </a:prstTxWarp>
            <a:spAutoFit/>
          </a:bodyPr>
          <a:lstStyle/>
          <a:p>
            <a:pPr algn="l">
              <a:spcBef>
                <a:spcPct val="50000"/>
              </a:spcBef>
            </a:pPr>
            <a:r>
              <a:rPr lang="en-US" sz="2400">
                <a:solidFill>
                  <a:srgbClr val="CC0000"/>
                </a:solidFill>
              </a:rPr>
              <a:t>10</a:t>
            </a:r>
            <a:r>
              <a:rPr lang="en-US" sz="2400">
                <a:solidFill>
                  <a:srgbClr val="CC0000"/>
                </a:solidFill>
                <a:latin typeface="Symbol" pitchFamily="-65" charset="2"/>
              </a:rPr>
              <a:t>m</a:t>
            </a:r>
            <a:r>
              <a:rPr lang="en-US" sz="2400">
                <a:solidFill>
                  <a:srgbClr val="CC0000"/>
                </a:solidFill>
              </a:rPr>
              <a:t>m</a:t>
            </a:r>
          </a:p>
        </p:txBody>
      </p:sp>
      <p:sp>
        <p:nvSpPr>
          <p:cNvPr id="371722" name="Text Box 10"/>
          <p:cNvSpPr txBox="1">
            <a:spLocks noChangeArrowheads="1"/>
          </p:cNvSpPr>
          <p:nvPr/>
        </p:nvSpPr>
        <p:spPr bwMode="auto">
          <a:xfrm>
            <a:off x="8077200" y="5105400"/>
            <a:ext cx="1066800" cy="457200"/>
          </a:xfrm>
          <a:prstGeom prst="rect">
            <a:avLst/>
          </a:prstGeom>
          <a:solidFill>
            <a:schemeClr val="accent1"/>
          </a:solidFill>
          <a:ln w="9525">
            <a:noFill/>
            <a:miter lim="800000"/>
            <a:headEnd/>
            <a:tailEnd/>
          </a:ln>
          <a:effectLst/>
        </p:spPr>
        <p:txBody>
          <a:bodyPr>
            <a:prstTxWarp prst="textNoShape">
              <a:avLst/>
            </a:prstTxWarp>
            <a:spAutoFit/>
          </a:bodyPr>
          <a:lstStyle/>
          <a:p>
            <a:pPr algn="l">
              <a:spcBef>
                <a:spcPct val="50000"/>
              </a:spcBef>
            </a:pPr>
            <a:r>
              <a:rPr lang="en-US" sz="2400">
                <a:solidFill>
                  <a:srgbClr val="CC0000"/>
                </a:solidFill>
              </a:rPr>
              <a:t>9.7</a:t>
            </a:r>
            <a:r>
              <a:rPr lang="en-US" sz="2400">
                <a:solidFill>
                  <a:srgbClr val="CC0000"/>
                </a:solidFill>
                <a:latin typeface="Symbol" pitchFamily="-65" charset="2"/>
              </a:rPr>
              <a:t>m</a:t>
            </a:r>
            <a:r>
              <a:rPr lang="en-US" sz="2400">
                <a:solidFill>
                  <a:srgbClr val="CC0000"/>
                </a:solidFill>
              </a:rPr>
              <a:t>m</a:t>
            </a:r>
          </a:p>
        </p:txBody>
      </p:sp>
      <p:sp>
        <p:nvSpPr>
          <p:cNvPr id="371723" name="Rectangle 11"/>
          <p:cNvSpPr>
            <a:spLocks noChangeArrowheads="1"/>
          </p:cNvSpPr>
          <p:nvPr/>
        </p:nvSpPr>
        <p:spPr bwMode="auto">
          <a:xfrm>
            <a:off x="0" y="533400"/>
            <a:ext cx="3405188" cy="884238"/>
          </a:xfrm>
          <a:prstGeom prst="rect">
            <a:avLst/>
          </a:prstGeom>
          <a:noFill/>
          <a:ln w="9525">
            <a:noFill/>
            <a:miter lim="800000"/>
            <a:headEnd/>
            <a:tailEnd/>
          </a:ln>
          <a:effectLst/>
        </p:spPr>
        <p:txBody>
          <a:bodyPr wrap="none">
            <a:prstTxWarp prst="textNoShape">
              <a:avLst/>
            </a:prstTxWarp>
            <a:spAutoFit/>
          </a:bodyPr>
          <a:lstStyle/>
          <a:p>
            <a:pPr algn="l"/>
            <a:r>
              <a:rPr lang="en-US" sz="2800" dirty="0" err="1">
                <a:solidFill>
                  <a:schemeClr val="tx2"/>
                </a:solidFill>
                <a:effectLst>
                  <a:outerShdw blurRad="38100" dist="38100" dir="2700000" algn="tl">
                    <a:srgbClr val="000000"/>
                  </a:outerShdw>
                </a:effectLst>
              </a:rPr>
              <a:t>Lumsden</a:t>
            </a:r>
            <a:r>
              <a:rPr lang="en-US" sz="2800" dirty="0">
                <a:solidFill>
                  <a:schemeClr val="tx2"/>
                </a:solidFill>
                <a:effectLst>
                  <a:outerShdw blurRad="38100" dist="38100" dir="2700000" algn="tl">
                    <a:srgbClr val="000000"/>
                  </a:outerShdw>
                </a:effectLst>
              </a:rPr>
              <a:t> et al. (1999)</a:t>
            </a:r>
          </a:p>
          <a:p>
            <a:pPr algn="l"/>
            <a:r>
              <a:rPr lang="en-US" sz="2400" dirty="0">
                <a:solidFill>
                  <a:schemeClr val="tx2"/>
                </a:solidFill>
                <a:effectLst>
                  <a:outerShdw blurRad="38100" dist="38100" dir="2700000" algn="tl">
                    <a:srgbClr val="000000"/>
                  </a:outerShdw>
                </a:effectLst>
              </a:rPr>
              <a:t>7 hours on-source</a:t>
            </a:r>
          </a:p>
        </p:txBody>
      </p:sp>
      <p:sp>
        <p:nvSpPr>
          <p:cNvPr id="371724" name="Rectangle 12"/>
          <p:cNvSpPr>
            <a:spLocks noChangeArrowheads="1"/>
          </p:cNvSpPr>
          <p:nvPr/>
        </p:nvSpPr>
        <p:spPr bwMode="auto">
          <a:xfrm>
            <a:off x="5029200" y="533400"/>
            <a:ext cx="4114800" cy="892552"/>
          </a:xfrm>
          <a:prstGeom prst="rect">
            <a:avLst/>
          </a:prstGeom>
          <a:noFill/>
          <a:ln w="9525">
            <a:noFill/>
            <a:miter lim="800000"/>
            <a:headEnd/>
            <a:tailEnd/>
          </a:ln>
          <a:effectLst/>
        </p:spPr>
        <p:txBody>
          <a:bodyPr wrap="square">
            <a:prstTxWarp prst="textNoShape">
              <a:avLst/>
            </a:prstTxWarp>
            <a:spAutoFit/>
          </a:bodyPr>
          <a:lstStyle/>
          <a:p>
            <a:pPr algn="r"/>
            <a:r>
              <a:rPr lang="en-US" sz="2800" dirty="0">
                <a:solidFill>
                  <a:schemeClr val="tx2"/>
                </a:solidFill>
                <a:effectLst>
                  <a:outerShdw blurRad="38100" dist="38100" dir="2700000" algn="tl">
                    <a:srgbClr val="000000"/>
                  </a:outerShdw>
                </a:effectLst>
              </a:rPr>
              <a:t>Packham et al. (2007)</a:t>
            </a:r>
          </a:p>
          <a:p>
            <a:pPr algn="r"/>
            <a:r>
              <a:rPr lang="en-US" sz="2400" dirty="0">
                <a:solidFill>
                  <a:schemeClr val="tx2"/>
                </a:solidFill>
                <a:effectLst>
                  <a:outerShdw blurRad="38100" dist="38100" dir="2700000" algn="tl">
                    <a:srgbClr val="000000"/>
                  </a:outerShdw>
                </a:effectLst>
              </a:rPr>
              <a:t>148 seconds on-source</a:t>
            </a:r>
          </a:p>
        </p:txBody>
      </p:sp>
    </p:spTree>
    <p:extLst>
      <p:ext uri="{BB962C8B-B14F-4D97-AF65-F5344CB8AC3E}">
        <p14:creationId xmlns:p14="http://schemas.microsoft.com/office/powerpoint/2010/main" val="105151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2" name="Picture 2"/>
          <p:cNvPicPr>
            <a:picLocks noChangeAspect="1" noChangeArrowheads="1"/>
          </p:cNvPicPr>
          <p:nvPr/>
        </p:nvPicPr>
        <p:blipFill>
          <a:blip r:embed="rId3"/>
          <a:srcRect l="6993" t="2017" r="2112" b="1176"/>
          <a:stretch>
            <a:fillRect/>
          </a:stretch>
        </p:blipFill>
        <p:spPr bwMode="auto">
          <a:xfrm>
            <a:off x="5181600" y="1905000"/>
            <a:ext cx="3962400" cy="3657600"/>
          </a:xfrm>
          <a:prstGeom prst="rect">
            <a:avLst/>
          </a:prstGeom>
          <a:noFill/>
          <a:ln w="9525">
            <a:noFill/>
            <a:miter lim="800000"/>
            <a:headEnd/>
            <a:tailEnd/>
          </a:ln>
          <a:effectLst/>
        </p:spPr>
      </p:pic>
      <p:pic>
        <p:nvPicPr>
          <p:cNvPr id="373763" name="Picture 3"/>
          <p:cNvPicPr>
            <a:picLocks noChangeAspect="1" noChangeArrowheads="1"/>
          </p:cNvPicPr>
          <p:nvPr/>
        </p:nvPicPr>
        <p:blipFill>
          <a:blip r:embed="rId4"/>
          <a:srcRect/>
          <a:stretch>
            <a:fillRect/>
          </a:stretch>
        </p:blipFill>
        <p:spPr bwMode="auto">
          <a:xfrm>
            <a:off x="0" y="1905000"/>
            <a:ext cx="4648200" cy="2840038"/>
          </a:xfrm>
          <a:prstGeom prst="rect">
            <a:avLst/>
          </a:prstGeom>
          <a:noFill/>
          <a:ln w="9525">
            <a:noFill/>
            <a:miter lim="800000"/>
            <a:headEnd/>
            <a:tailEnd/>
          </a:ln>
          <a:effectLst/>
        </p:spPr>
      </p:pic>
      <p:sp>
        <p:nvSpPr>
          <p:cNvPr id="373764" name="Rectangle 4"/>
          <p:cNvSpPr>
            <a:spLocks noGrp="1" noRot="1" noChangeArrowheads="1"/>
          </p:cNvSpPr>
          <p:nvPr>
            <p:ph type="title"/>
          </p:nvPr>
        </p:nvSpPr>
        <p:spPr/>
        <p:txBody>
          <a:bodyPr/>
          <a:lstStyle/>
          <a:p>
            <a:r>
              <a:rPr lang="en-US"/>
              <a:t>Polarizing Components</a:t>
            </a:r>
          </a:p>
        </p:txBody>
      </p:sp>
      <p:sp>
        <p:nvSpPr>
          <p:cNvPr id="373766" name="Line 6"/>
          <p:cNvSpPr>
            <a:spLocks noChangeShapeType="1"/>
          </p:cNvSpPr>
          <p:nvPr/>
        </p:nvSpPr>
        <p:spPr bwMode="auto">
          <a:xfrm>
            <a:off x="3505200" y="3886200"/>
            <a:ext cx="0" cy="304800"/>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2" name="Group 7"/>
          <p:cNvGrpSpPr>
            <a:grpSpLocks/>
          </p:cNvGrpSpPr>
          <p:nvPr/>
        </p:nvGrpSpPr>
        <p:grpSpPr bwMode="auto">
          <a:xfrm>
            <a:off x="2514600" y="2514600"/>
            <a:ext cx="4495800" cy="2362200"/>
            <a:chOff x="1584" y="1584"/>
            <a:chExt cx="2832" cy="1488"/>
          </a:xfrm>
        </p:grpSpPr>
        <p:sp>
          <p:nvSpPr>
            <p:cNvPr id="373768" name="Line 8"/>
            <p:cNvSpPr>
              <a:spLocks noChangeShapeType="1"/>
            </p:cNvSpPr>
            <p:nvPr/>
          </p:nvSpPr>
          <p:spPr bwMode="auto">
            <a:xfrm flipV="1">
              <a:off x="1584" y="1584"/>
              <a:ext cx="2832" cy="576"/>
            </a:xfrm>
            <a:prstGeom prst="line">
              <a:avLst/>
            </a:prstGeom>
            <a:noFill/>
            <a:ln w="38100">
              <a:solidFill>
                <a:srgbClr val="FF3300"/>
              </a:solidFill>
              <a:prstDash val="dash"/>
              <a:round/>
              <a:headEnd/>
              <a:tailEnd type="stealth" w="lg" len="lg"/>
            </a:ln>
            <a:effectLst/>
          </p:spPr>
          <p:txBody>
            <a:bodyPr>
              <a:prstTxWarp prst="textNoShape">
                <a:avLst/>
              </a:prstTxWarp>
            </a:bodyPr>
            <a:lstStyle/>
            <a:p>
              <a:endParaRPr lang="en-US"/>
            </a:p>
          </p:txBody>
        </p:sp>
        <p:sp>
          <p:nvSpPr>
            <p:cNvPr id="373769" name="Line 9"/>
            <p:cNvSpPr>
              <a:spLocks noChangeShapeType="1"/>
            </p:cNvSpPr>
            <p:nvPr/>
          </p:nvSpPr>
          <p:spPr bwMode="auto">
            <a:xfrm>
              <a:off x="1584" y="2352"/>
              <a:ext cx="2832" cy="720"/>
            </a:xfrm>
            <a:prstGeom prst="line">
              <a:avLst/>
            </a:prstGeom>
            <a:noFill/>
            <a:ln w="38100">
              <a:solidFill>
                <a:srgbClr val="FF3300"/>
              </a:solidFill>
              <a:prstDash val="dash"/>
              <a:round/>
              <a:headEnd/>
              <a:tailEnd type="stealth" w="lg" len="lg"/>
            </a:ln>
            <a:effectLst/>
          </p:spPr>
          <p:txBody>
            <a:bodyPr>
              <a:prstTxWarp prst="textNoShape">
                <a:avLst/>
              </a:prstTxWarp>
            </a:bodyPr>
            <a:lstStyle/>
            <a:p>
              <a:endParaRPr lang="en-US"/>
            </a:p>
          </p:txBody>
        </p:sp>
      </p:grpSp>
      <p:sp>
        <p:nvSpPr>
          <p:cNvPr id="373770" name="Text Box 10"/>
          <p:cNvSpPr txBox="1">
            <a:spLocks noChangeArrowheads="1"/>
          </p:cNvSpPr>
          <p:nvPr/>
        </p:nvSpPr>
        <p:spPr bwMode="auto">
          <a:xfrm>
            <a:off x="3581400" y="4343400"/>
            <a:ext cx="1066800" cy="396875"/>
          </a:xfrm>
          <a:prstGeom prst="rect">
            <a:avLst/>
          </a:prstGeom>
          <a:solidFill>
            <a:schemeClr val="accent1"/>
          </a:solidFill>
          <a:ln w="9525">
            <a:noFill/>
            <a:miter lim="800000"/>
            <a:headEnd/>
            <a:tailEnd/>
          </a:ln>
          <a:effectLst/>
        </p:spPr>
        <p:txBody>
          <a:bodyPr>
            <a:prstTxWarp prst="textNoShape">
              <a:avLst/>
            </a:prstTxWarp>
            <a:spAutoFit/>
          </a:bodyPr>
          <a:lstStyle/>
          <a:p>
            <a:pPr algn="l">
              <a:spcBef>
                <a:spcPct val="50000"/>
              </a:spcBef>
            </a:pPr>
            <a:r>
              <a:rPr lang="en-US" sz="2000">
                <a:solidFill>
                  <a:srgbClr val="CC0000"/>
                </a:solidFill>
              </a:rPr>
              <a:t>2.2</a:t>
            </a:r>
            <a:r>
              <a:rPr lang="en-US" sz="2000">
                <a:solidFill>
                  <a:srgbClr val="CC0000"/>
                </a:solidFill>
                <a:latin typeface="Symbol" pitchFamily="-65" charset="2"/>
              </a:rPr>
              <a:t>m</a:t>
            </a:r>
            <a:r>
              <a:rPr lang="en-US" sz="2000">
                <a:solidFill>
                  <a:srgbClr val="CC0000"/>
                </a:solidFill>
              </a:rPr>
              <a:t>m</a:t>
            </a:r>
          </a:p>
        </p:txBody>
      </p:sp>
      <p:sp>
        <p:nvSpPr>
          <p:cNvPr id="373771" name="Text Box 11"/>
          <p:cNvSpPr txBox="1">
            <a:spLocks noChangeArrowheads="1"/>
          </p:cNvSpPr>
          <p:nvPr/>
        </p:nvSpPr>
        <p:spPr bwMode="auto">
          <a:xfrm>
            <a:off x="8077200" y="5105400"/>
            <a:ext cx="1066800" cy="457200"/>
          </a:xfrm>
          <a:prstGeom prst="rect">
            <a:avLst/>
          </a:prstGeom>
          <a:solidFill>
            <a:schemeClr val="accent1"/>
          </a:solidFill>
          <a:ln w="9525">
            <a:noFill/>
            <a:miter lim="800000"/>
            <a:headEnd/>
            <a:tailEnd/>
          </a:ln>
          <a:effectLst/>
        </p:spPr>
        <p:txBody>
          <a:bodyPr>
            <a:prstTxWarp prst="textNoShape">
              <a:avLst/>
            </a:prstTxWarp>
            <a:spAutoFit/>
          </a:bodyPr>
          <a:lstStyle/>
          <a:p>
            <a:pPr algn="l">
              <a:spcBef>
                <a:spcPct val="50000"/>
              </a:spcBef>
            </a:pPr>
            <a:r>
              <a:rPr lang="en-US" sz="2400">
                <a:solidFill>
                  <a:srgbClr val="CC0000"/>
                </a:solidFill>
              </a:rPr>
              <a:t>9.7</a:t>
            </a:r>
            <a:r>
              <a:rPr lang="en-US" sz="2400">
                <a:solidFill>
                  <a:srgbClr val="CC0000"/>
                </a:solidFill>
                <a:latin typeface="Symbol" pitchFamily="-65" charset="2"/>
              </a:rPr>
              <a:t>m</a:t>
            </a:r>
            <a:r>
              <a:rPr lang="en-US" sz="2400">
                <a:solidFill>
                  <a:srgbClr val="CC0000"/>
                </a:solidFill>
              </a:rPr>
              <a:t>m</a:t>
            </a:r>
          </a:p>
        </p:txBody>
      </p:sp>
      <p:sp>
        <p:nvSpPr>
          <p:cNvPr id="16" name="Left-Right Arrow 15"/>
          <p:cNvSpPr/>
          <p:nvPr/>
        </p:nvSpPr>
        <p:spPr>
          <a:xfrm rot="19885246">
            <a:off x="1066800" y="3429000"/>
            <a:ext cx="2895600" cy="3810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Polarization PA</a:t>
            </a:r>
            <a:endParaRPr lang="en-US" dirty="0"/>
          </a:p>
        </p:txBody>
      </p:sp>
      <p:sp>
        <p:nvSpPr>
          <p:cNvPr id="17" name="Left-Right Arrow 16"/>
          <p:cNvSpPr/>
          <p:nvPr/>
        </p:nvSpPr>
        <p:spPr>
          <a:xfrm rot="3000000">
            <a:off x="5562599" y="3695700"/>
            <a:ext cx="2895600" cy="381000"/>
          </a:xfrm>
          <a:prstGeom prst="leftRightArrow">
            <a:avLst/>
          </a:prstGeom>
          <a:ln>
            <a:solidFill>
              <a:schemeClr val="accent1">
                <a:shade val="50000"/>
                <a:satMod val="103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Polarization PA</a:t>
            </a:r>
            <a:endParaRPr lang="en-US" dirty="0"/>
          </a:p>
        </p:txBody>
      </p:sp>
    </p:spTree>
    <p:extLst>
      <p:ext uri="{BB962C8B-B14F-4D97-AF65-F5344CB8AC3E}">
        <p14:creationId xmlns:p14="http://schemas.microsoft.com/office/powerpoint/2010/main" val="257033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2" name="Picture 2"/>
          <p:cNvPicPr>
            <a:picLocks noChangeAspect="1" noChangeArrowheads="1"/>
          </p:cNvPicPr>
          <p:nvPr/>
        </p:nvPicPr>
        <p:blipFill>
          <a:blip r:embed="rId3"/>
          <a:srcRect l="6993" t="2017" r="2112" b="1176"/>
          <a:stretch>
            <a:fillRect/>
          </a:stretch>
        </p:blipFill>
        <p:spPr bwMode="auto">
          <a:xfrm>
            <a:off x="5181600" y="1905000"/>
            <a:ext cx="3962400" cy="3657600"/>
          </a:xfrm>
          <a:prstGeom prst="rect">
            <a:avLst/>
          </a:prstGeom>
          <a:noFill/>
          <a:ln w="9525">
            <a:noFill/>
            <a:miter lim="800000"/>
            <a:headEnd/>
            <a:tailEnd/>
          </a:ln>
          <a:effectLst/>
        </p:spPr>
      </p:pic>
      <p:pic>
        <p:nvPicPr>
          <p:cNvPr id="373763" name="Picture 3"/>
          <p:cNvPicPr>
            <a:picLocks noChangeAspect="1" noChangeArrowheads="1"/>
          </p:cNvPicPr>
          <p:nvPr/>
        </p:nvPicPr>
        <p:blipFill>
          <a:blip r:embed="rId4"/>
          <a:srcRect/>
          <a:stretch>
            <a:fillRect/>
          </a:stretch>
        </p:blipFill>
        <p:spPr bwMode="auto">
          <a:xfrm>
            <a:off x="0" y="1905000"/>
            <a:ext cx="4648200" cy="2840038"/>
          </a:xfrm>
          <a:prstGeom prst="rect">
            <a:avLst/>
          </a:prstGeom>
          <a:noFill/>
          <a:ln w="9525">
            <a:noFill/>
            <a:miter lim="800000"/>
            <a:headEnd/>
            <a:tailEnd/>
          </a:ln>
          <a:effectLst/>
        </p:spPr>
      </p:pic>
      <p:sp>
        <p:nvSpPr>
          <p:cNvPr id="373764" name="Rectangle 4"/>
          <p:cNvSpPr>
            <a:spLocks noGrp="1" noRot="1" noChangeArrowheads="1"/>
          </p:cNvSpPr>
          <p:nvPr>
            <p:ph type="title"/>
          </p:nvPr>
        </p:nvSpPr>
        <p:spPr/>
        <p:txBody>
          <a:bodyPr/>
          <a:lstStyle/>
          <a:p>
            <a:r>
              <a:rPr lang="en-US"/>
              <a:t>Polarizing Components</a:t>
            </a:r>
          </a:p>
        </p:txBody>
      </p:sp>
      <p:sp>
        <p:nvSpPr>
          <p:cNvPr id="373765" name="Rectangle 5"/>
          <p:cNvSpPr>
            <a:spLocks noGrp="1" noChangeArrowheads="1"/>
          </p:cNvSpPr>
          <p:nvPr>
            <p:ph idx="1"/>
          </p:nvPr>
        </p:nvSpPr>
        <p:spPr>
          <a:xfrm>
            <a:off x="0" y="5257800"/>
            <a:ext cx="8686800" cy="1600200"/>
          </a:xfrm>
        </p:spPr>
        <p:txBody>
          <a:bodyPr/>
          <a:lstStyle/>
          <a:p>
            <a:pPr>
              <a:lnSpc>
                <a:spcPct val="80000"/>
              </a:lnSpc>
            </a:pPr>
            <a:r>
              <a:rPr lang="en-US" sz="2000" dirty="0">
                <a:solidFill>
                  <a:schemeClr val="accent1">
                    <a:lumMod val="75000"/>
                  </a:schemeClr>
                </a:solidFill>
              </a:rPr>
              <a:t>Dichroic emission from galactic dust near torus</a:t>
            </a:r>
          </a:p>
          <a:p>
            <a:pPr>
              <a:lnSpc>
                <a:spcPct val="80000"/>
              </a:lnSpc>
            </a:pPr>
            <a:r>
              <a:rPr lang="en-US" sz="2000" dirty="0">
                <a:solidFill>
                  <a:srgbClr val="008000"/>
                </a:solidFill>
              </a:rPr>
              <a:t>Dichroic emission in NLR through interaction with jet</a:t>
            </a:r>
          </a:p>
          <a:p>
            <a:pPr>
              <a:lnSpc>
                <a:spcPct val="80000"/>
              </a:lnSpc>
            </a:pPr>
            <a:r>
              <a:rPr lang="en-US" sz="2000" dirty="0">
                <a:solidFill>
                  <a:srgbClr val="FF3300"/>
                </a:solidFill>
              </a:rPr>
              <a:t>Central un-polarized source or polarized source at PA ~orthogonal to surrounding emission</a:t>
            </a:r>
          </a:p>
          <a:p>
            <a:pPr lvl="1">
              <a:lnSpc>
                <a:spcPct val="80000"/>
              </a:lnSpc>
            </a:pPr>
            <a:r>
              <a:rPr lang="en-US" sz="1800" dirty="0">
                <a:solidFill>
                  <a:srgbClr val="FF3300"/>
                </a:solidFill>
              </a:rPr>
              <a:t>Source is &lt;22pc, consistent with MIR spectroscopic torus size</a:t>
            </a:r>
          </a:p>
        </p:txBody>
      </p:sp>
      <p:sp>
        <p:nvSpPr>
          <p:cNvPr id="373766" name="Line 6"/>
          <p:cNvSpPr>
            <a:spLocks noChangeShapeType="1"/>
          </p:cNvSpPr>
          <p:nvPr/>
        </p:nvSpPr>
        <p:spPr bwMode="auto">
          <a:xfrm>
            <a:off x="3505200" y="3886200"/>
            <a:ext cx="0" cy="304800"/>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2" name="Group 7"/>
          <p:cNvGrpSpPr>
            <a:grpSpLocks/>
          </p:cNvGrpSpPr>
          <p:nvPr/>
        </p:nvGrpSpPr>
        <p:grpSpPr bwMode="auto">
          <a:xfrm>
            <a:off x="2514600" y="2514600"/>
            <a:ext cx="4495800" cy="2362200"/>
            <a:chOff x="1584" y="1584"/>
            <a:chExt cx="2832" cy="1488"/>
          </a:xfrm>
        </p:grpSpPr>
        <p:sp>
          <p:nvSpPr>
            <p:cNvPr id="373768" name="Line 8"/>
            <p:cNvSpPr>
              <a:spLocks noChangeShapeType="1"/>
            </p:cNvSpPr>
            <p:nvPr/>
          </p:nvSpPr>
          <p:spPr bwMode="auto">
            <a:xfrm flipV="1">
              <a:off x="1584" y="1584"/>
              <a:ext cx="2832" cy="576"/>
            </a:xfrm>
            <a:prstGeom prst="line">
              <a:avLst/>
            </a:prstGeom>
            <a:noFill/>
            <a:ln w="38100">
              <a:solidFill>
                <a:srgbClr val="FF3300"/>
              </a:solidFill>
              <a:prstDash val="dash"/>
              <a:round/>
              <a:headEnd/>
              <a:tailEnd type="stealth" w="lg" len="lg"/>
            </a:ln>
            <a:effectLst/>
          </p:spPr>
          <p:txBody>
            <a:bodyPr>
              <a:prstTxWarp prst="textNoShape">
                <a:avLst/>
              </a:prstTxWarp>
            </a:bodyPr>
            <a:lstStyle/>
            <a:p>
              <a:endParaRPr lang="en-US"/>
            </a:p>
          </p:txBody>
        </p:sp>
        <p:sp>
          <p:nvSpPr>
            <p:cNvPr id="373769" name="Line 9"/>
            <p:cNvSpPr>
              <a:spLocks noChangeShapeType="1"/>
            </p:cNvSpPr>
            <p:nvPr/>
          </p:nvSpPr>
          <p:spPr bwMode="auto">
            <a:xfrm>
              <a:off x="1584" y="2352"/>
              <a:ext cx="2832" cy="720"/>
            </a:xfrm>
            <a:prstGeom prst="line">
              <a:avLst/>
            </a:prstGeom>
            <a:noFill/>
            <a:ln w="38100">
              <a:solidFill>
                <a:srgbClr val="FF3300"/>
              </a:solidFill>
              <a:prstDash val="dash"/>
              <a:round/>
              <a:headEnd/>
              <a:tailEnd type="stealth" w="lg" len="lg"/>
            </a:ln>
            <a:effectLst/>
          </p:spPr>
          <p:txBody>
            <a:bodyPr>
              <a:prstTxWarp prst="textNoShape">
                <a:avLst/>
              </a:prstTxWarp>
            </a:bodyPr>
            <a:lstStyle/>
            <a:p>
              <a:endParaRPr lang="en-US"/>
            </a:p>
          </p:txBody>
        </p:sp>
      </p:grpSp>
      <p:sp>
        <p:nvSpPr>
          <p:cNvPr id="373770" name="Text Box 10"/>
          <p:cNvSpPr txBox="1">
            <a:spLocks noChangeArrowheads="1"/>
          </p:cNvSpPr>
          <p:nvPr/>
        </p:nvSpPr>
        <p:spPr bwMode="auto">
          <a:xfrm>
            <a:off x="3581400" y="4343400"/>
            <a:ext cx="1066800" cy="396875"/>
          </a:xfrm>
          <a:prstGeom prst="rect">
            <a:avLst/>
          </a:prstGeom>
          <a:solidFill>
            <a:schemeClr val="accent1"/>
          </a:solidFill>
          <a:ln w="9525">
            <a:noFill/>
            <a:miter lim="800000"/>
            <a:headEnd/>
            <a:tailEnd/>
          </a:ln>
          <a:effectLst/>
        </p:spPr>
        <p:txBody>
          <a:bodyPr>
            <a:prstTxWarp prst="textNoShape">
              <a:avLst/>
            </a:prstTxWarp>
            <a:spAutoFit/>
          </a:bodyPr>
          <a:lstStyle/>
          <a:p>
            <a:pPr algn="l">
              <a:spcBef>
                <a:spcPct val="50000"/>
              </a:spcBef>
            </a:pPr>
            <a:r>
              <a:rPr lang="en-US" sz="2000">
                <a:solidFill>
                  <a:srgbClr val="CC0000"/>
                </a:solidFill>
              </a:rPr>
              <a:t>2.2</a:t>
            </a:r>
            <a:r>
              <a:rPr lang="en-US" sz="2000">
                <a:solidFill>
                  <a:srgbClr val="CC0000"/>
                </a:solidFill>
                <a:latin typeface="Symbol" pitchFamily="-65" charset="2"/>
              </a:rPr>
              <a:t>m</a:t>
            </a:r>
            <a:r>
              <a:rPr lang="en-US" sz="2000">
                <a:solidFill>
                  <a:srgbClr val="CC0000"/>
                </a:solidFill>
              </a:rPr>
              <a:t>m</a:t>
            </a:r>
          </a:p>
        </p:txBody>
      </p:sp>
      <p:sp>
        <p:nvSpPr>
          <p:cNvPr id="373771" name="Text Box 11"/>
          <p:cNvSpPr txBox="1">
            <a:spLocks noChangeArrowheads="1"/>
          </p:cNvSpPr>
          <p:nvPr/>
        </p:nvSpPr>
        <p:spPr bwMode="auto">
          <a:xfrm>
            <a:off x="8077200" y="5105400"/>
            <a:ext cx="1066800" cy="457200"/>
          </a:xfrm>
          <a:prstGeom prst="rect">
            <a:avLst/>
          </a:prstGeom>
          <a:solidFill>
            <a:schemeClr val="accent1"/>
          </a:solidFill>
          <a:ln w="9525">
            <a:noFill/>
            <a:miter lim="800000"/>
            <a:headEnd/>
            <a:tailEnd/>
          </a:ln>
          <a:effectLst/>
        </p:spPr>
        <p:txBody>
          <a:bodyPr>
            <a:prstTxWarp prst="textNoShape">
              <a:avLst/>
            </a:prstTxWarp>
            <a:spAutoFit/>
          </a:bodyPr>
          <a:lstStyle/>
          <a:p>
            <a:pPr algn="l">
              <a:spcBef>
                <a:spcPct val="50000"/>
              </a:spcBef>
            </a:pPr>
            <a:r>
              <a:rPr lang="en-US" sz="2400">
                <a:solidFill>
                  <a:srgbClr val="CC0000"/>
                </a:solidFill>
              </a:rPr>
              <a:t>9.7</a:t>
            </a:r>
            <a:r>
              <a:rPr lang="en-US" sz="2400">
                <a:solidFill>
                  <a:srgbClr val="CC0000"/>
                </a:solidFill>
                <a:latin typeface="Symbol" pitchFamily="-65" charset="2"/>
              </a:rPr>
              <a:t>m</a:t>
            </a:r>
            <a:r>
              <a:rPr lang="en-US" sz="2400">
                <a:solidFill>
                  <a:srgbClr val="CC0000"/>
                </a:solidFill>
              </a:rPr>
              <a:t>m</a:t>
            </a:r>
          </a:p>
        </p:txBody>
      </p:sp>
      <p:sp>
        <p:nvSpPr>
          <p:cNvPr id="373772" name="Freeform 12"/>
          <p:cNvSpPr>
            <a:spLocks/>
          </p:cNvSpPr>
          <p:nvPr/>
        </p:nvSpPr>
        <p:spPr bwMode="auto">
          <a:xfrm>
            <a:off x="6248400" y="3124200"/>
            <a:ext cx="1600200" cy="1600200"/>
          </a:xfrm>
          <a:custGeom>
            <a:avLst/>
            <a:gdLst/>
            <a:ahLst/>
            <a:cxnLst>
              <a:cxn ang="0">
                <a:pos x="240" y="240"/>
              </a:cxn>
              <a:cxn ang="0">
                <a:pos x="480" y="624"/>
              </a:cxn>
              <a:cxn ang="0">
                <a:pos x="720" y="528"/>
              </a:cxn>
              <a:cxn ang="0">
                <a:pos x="720" y="48"/>
              </a:cxn>
              <a:cxn ang="0">
                <a:pos x="1008" y="0"/>
              </a:cxn>
              <a:cxn ang="0">
                <a:pos x="864" y="864"/>
              </a:cxn>
              <a:cxn ang="0">
                <a:pos x="432" y="1008"/>
              </a:cxn>
              <a:cxn ang="0">
                <a:pos x="0" y="336"/>
              </a:cxn>
              <a:cxn ang="0">
                <a:pos x="192" y="240"/>
              </a:cxn>
              <a:cxn ang="0">
                <a:pos x="240" y="240"/>
              </a:cxn>
            </a:cxnLst>
            <a:rect l="0" t="0" r="r" b="b"/>
            <a:pathLst>
              <a:path w="1008" h="1008">
                <a:moveTo>
                  <a:pt x="240" y="240"/>
                </a:moveTo>
                <a:lnTo>
                  <a:pt x="480" y="624"/>
                </a:lnTo>
                <a:lnTo>
                  <a:pt x="720" y="528"/>
                </a:lnTo>
                <a:lnTo>
                  <a:pt x="720" y="48"/>
                </a:lnTo>
                <a:lnTo>
                  <a:pt x="1008" y="0"/>
                </a:lnTo>
                <a:lnTo>
                  <a:pt x="864" y="864"/>
                </a:lnTo>
                <a:lnTo>
                  <a:pt x="432" y="1008"/>
                </a:lnTo>
                <a:lnTo>
                  <a:pt x="0" y="336"/>
                </a:lnTo>
                <a:lnTo>
                  <a:pt x="192" y="240"/>
                </a:lnTo>
                <a:lnTo>
                  <a:pt x="240" y="240"/>
                </a:lnTo>
                <a:close/>
              </a:path>
            </a:pathLst>
          </a:custGeom>
          <a:solidFill>
            <a:schemeClr val="accent1">
              <a:alpha val="64999"/>
            </a:schemeClr>
          </a:solidFill>
          <a:ln w="9525">
            <a:noFill/>
            <a:round/>
            <a:headEnd/>
            <a:tailEnd/>
          </a:ln>
          <a:effectLst/>
        </p:spPr>
        <p:txBody>
          <a:bodyPr>
            <a:prstTxWarp prst="textNoShape">
              <a:avLst/>
            </a:prstTxWarp>
          </a:bodyPr>
          <a:lstStyle/>
          <a:p>
            <a:endParaRPr lang="en-US"/>
          </a:p>
        </p:txBody>
      </p:sp>
      <p:sp>
        <p:nvSpPr>
          <p:cNvPr id="373773" name="Freeform 13"/>
          <p:cNvSpPr>
            <a:spLocks/>
          </p:cNvSpPr>
          <p:nvPr/>
        </p:nvSpPr>
        <p:spPr bwMode="auto">
          <a:xfrm>
            <a:off x="6781800" y="2895600"/>
            <a:ext cx="533400" cy="762000"/>
          </a:xfrm>
          <a:custGeom>
            <a:avLst/>
            <a:gdLst/>
            <a:ahLst/>
            <a:cxnLst>
              <a:cxn ang="0">
                <a:pos x="0" y="48"/>
              </a:cxn>
              <a:cxn ang="0">
                <a:pos x="48" y="528"/>
              </a:cxn>
              <a:cxn ang="0">
                <a:pos x="336" y="528"/>
              </a:cxn>
              <a:cxn ang="0">
                <a:pos x="240" y="0"/>
              </a:cxn>
              <a:cxn ang="0">
                <a:pos x="0" y="48"/>
              </a:cxn>
            </a:cxnLst>
            <a:rect l="0" t="0" r="r" b="b"/>
            <a:pathLst>
              <a:path w="336" h="528">
                <a:moveTo>
                  <a:pt x="0" y="48"/>
                </a:moveTo>
                <a:lnTo>
                  <a:pt x="48" y="528"/>
                </a:lnTo>
                <a:lnTo>
                  <a:pt x="336" y="528"/>
                </a:lnTo>
                <a:lnTo>
                  <a:pt x="240" y="0"/>
                </a:lnTo>
                <a:lnTo>
                  <a:pt x="0" y="48"/>
                </a:lnTo>
                <a:close/>
              </a:path>
            </a:pathLst>
          </a:custGeom>
          <a:solidFill>
            <a:srgbClr val="00FF00">
              <a:alpha val="64999"/>
            </a:srgbClr>
          </a:solidFill>
          <a:ln w="9525">
            <a:noFill/>
            <a:round/>
            <a:headEnd/>
            <a:tailEnd/>
          </a:ln>
          <a:effectLst/>
        </p:spPr>
        <p:txBody>
          <a:bodyPr>
            <a:prstTxWarp prst="textNoShape">
              <a:avLst/>
            </a:prstTxWarp>
          </a:bodyPr>
          <a:lstStyle/>
          <a:p>
            <a:endParaRPr lang="en-US"/>
          </a:p>
        </p:txBody>
      </p:sp>
      <p:sp>
        <p:nvSpPr>
          <p:cNvPr id="373774" name="Oval 14"/>
          <p:cNvSpPr>
            <a:spLocks noChangeArrowheads="1"/>
          </p:cNvSpPr>
          <p:nvPr/>
        </p:nvSpPr>
        <p:spPr bwMode="auto">
          <a:xfrm>
            <a:off x="7010400" y="3733800"/>
            <a:ext cx="304800" cy="304800"/>
          </a:xfrm>
          <a:prstGeom prst="ellipse">
            <a:avLst/>
          </a:prstGeom>
          <a:solidFill>
            <a:srgbClr val="CC0000">
              <a:alpha val="64999"/>
            </a:srgbClr>
          </a:solidFill>
          <a:ln w="9525">
            <a:noFill/>
            <a:round/>
            <a:headEnd/>
            <a:tailEnd/>
          </a:ln>
          <a:effectLst/>
        </p:spPr>
        <p:txBody>
          <a:bodyPr wrap="none" anchor="ctr">
            <a:prstTxWarp prst="textNoShape">
              <a:avLst/>
            </a:prstTxWarp>
          </a:bodyPr>
          <a:lstStyle/>
          <a:p>
            <a:endParaRPr lang="en-US"/>
          </a:p>
        </p:txBody>
      </p:sp>
    </p:spTree>
    <p:extLst>
      <p:ext uri="{BB962C8B-B14F-4D97-AF65-F5344CB8AC3E}">
        <p14:creationId xmlns:p14="http://schemas.microsoft.com/office/powerpoint/2010/main" val="346175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73772"/>
                                        </p:tgtEl>
                                        <p:attrNameLst>
                                          <p:attrName>style.visibility</p:attrName>
                                        </p:attrNameLst>
                                      </p:cBhvr>
                                      <p:to>
                                        <p:strVal val="visible"/>
                                      </p:to>
                                    </p:set>
                                    <p:animEffect transition="in" filter="box(in)">
                                      <p:cBhvr>
                                        <p:cTn id="7" dur="500"/>
                                        <p:tgtEl>
                                          <p:spTgt spid="37377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73765">
                                            <p:txEl>
                                              <p:pRg st="0" end="0"/>
                                            </p:txEl>
                                          </p:spTgt>
                                        </p:tgtEl>
                                        <p:attrNameLst>
                                          <p:attrName>style.visibility</p:attrName>
                                        </p:attrNameLst>
                                      </p:cBhvr>
                                      <p:to>
                                        <p:strVal val="visible"/>
                                      </p:to>
                                    </p:set>
                                    <p:animEffect transition="in" filter="box(in)">
                                      <p:cBhvr>
                                        <p:cTn id="12" dur="500"/>
                                        <p:tgtEl>
                                          <p:spTgt spid="37376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73773"/>
                                        </p:tgtEl>
                                        <p:attrNameLst>
                                          <p:attrName>style.visibility</p:attrName>
                                        </p:attrNameLst>
                                      </p:cBhvr>
                                      <p:to>
                                        <p:strVal val="visible"/>
                                      </p:to>
                                    </p:set>
                                    <p:animEffect transition="in" filter="box(in)">
                                      <p:cBhvr>
                                        <p:cTn id="17" dur="500"/>
                                        <p:tgtEl>
                                          <p:spTgt spid="37377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73765">
                                            <p:txEl>
                                              <p:pRg st="1" end="1"/>
                                            </p:txEl>
                                          </p:spTgt>
                                        </p:tgtEl>
                                        <p:attrNameLst>
                                          <p:attrName>style.visibility</p:attrName>
                                        </p:attrNameLst>
                                      </p:cBhvr>
                                      <p:to>
                                        <p:strVal val="visible"/>
                                      </p:to>
                                    </p:set>
                                    <p:animEffect transition="in" filter="box(in)">
                                      <p:cBhvr>
                                        <p:cTn id="22" dur="500"/>
                                        <p:tgtEl>
                                          <p:spTgt spid="37376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73774"/>
                                        </p:tgtEl>
                                        <p:attrNameLst>
                                          <p:attrName>style.visibility</p:attrName>
                                        </p:attrNameLst>
                                      </p:cBhvr>
                                      <p:to>
                                        <p:strVal val="visible"/>
                                      </p:to>
                                    </p:set>
                                    <p:animEffect transition="in" filter="box(in)">
                                      <p:cBhvr>
                                        <p:cTn id="27" dur="500"/>
                                        <p:tgtEl>
                                          <p:spTgt spid="37377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73765">
                                            <p:txEl>
                                              <p:pRg st="2" end="2"/>
                                            </p:txEl>
                                          </p:spTgt>
                                        </p:tgtEl>
                                        <p:attrNameLst>
                                          <p:attrName>style.visibility</p:attrName>
                                        </p:attrNameLst>
                                      </p:cBhvr>
                                      <p:to>
                                        <p:strVal val="visible"/>
                                      </p:to>
                                    </p:set>
                                    <p:animEffect transition="in" filter="box(in)">
                                      <p:cBhvr>
                                        <p:cTn id="32" dur="500"/>
                                        <p:tgtEl>
                                          <p:spTgt spid="37376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73765">
                                            <p:txEl>
                                              <p:pRg st="3" end="3"/>
                                            </p:txEl>
                                          </p:spTgt>
                                        </p:tgtEl>
                                        <p:attrNameLst>
                                          <p:attrName>style.visibility</p:attrName>
                                        </p:attrNameLst>
                                      </p:cBhvr>
                                      <p:to>
                                        <p:strVal val="visible"/>
                                      </p:to>
                                    </p:set>
                                    <p:animEffect transition="in" filter="box(in)">
                                      <p:cBhvr>
                                        <p:cTn id="37" dur="500"/>
                                        <p:tgtEl>
                                          <p:spTgt spid="37376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772" grpId="0" animBg="1"/>
      <p:bldP spid="373773" grpId="0" animBg="1"/>
      <p:bldP spid="37377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Rot="1" noChangeArrowheads="1"/>
          </p:cNvSpPr>
          <p:nvPr>
            <p:ph type="title"/>
          </p:nvPr>
        </p:nvSpPr>
        <p:spPr/>
        <p:txBody>
          <a:bodyPr/>
          <a:lstStyle/>
          <a:p>
            <a:r>
              <a:rPr lang="en-US" dirty="0"/>
              <a:t>Interpretation</a:t>
            </a:r>
          </a:p>
        </p:txBody>
      </p:sp>
      <p:sp>
        <p:nvSpPr>
          <p:cNvPr id="377859" name="Rectangle 3"/>
          <p:cNvSpPr>
            <a:spLocks noGrp="1" noChangeArrowheads="1"/>
          </p:cNvSpPr>
          <p:nvPr>
            <p:ph idx="1"/>
          </p:nvPr>
        </p:nvSpPr>
        <p:spPr>
          <a:xfrm>
            <a:off x="1435608" y="2057400"/>
            <a:ext cx="7708392" cy="4800600"/>
          </a:xfrm>
        </p:spPr>
        <p:txBody>
          <a:bodyPr>
            <a:normAutofit fontScale="92500"/>
          </a:bodyPr>
          <a:lstStyle/>
          <a:p>
            <a:pPr>
              <a:lnSpc>
                <a:spcPct val="90000"/>
              </a:lnSpc>
            </a:pPr>
            <a:r>
              <a:rPr lang="en-US" sz="2800" dirty="0"/>
              <a:t>MIR polarization traces dust/gas in nuclear environments</a:t>
            </a:r>
            <a:endParaRPr lang="en-US" sz="2800" dirty="0" smtClean="0"/>
          </a:p>
          <a:p>
            <a:pPr lvl="1">
              <a:lnSpc>
                <a:spcPct val="90000"/>
              </a:lnSpc>
            </a:pPr>
            <a:r>
              <a:rPr lang="en-US" sz="2400" dirty="0" smtClean="0"/>
              <a:t>Best </a:t>
            </a:r>
            <a:r>
              <a:rPr lang="en-US" sz="2400" dirty="0"/>
              <a:t>explained by </a:t>
            </a:r>
            <a:r>
              <a:rPr lang="en-US" sz="2400" dirty="0">
                <a:effectLst/>
              </a:rPr>
              <a:t>warm aligned dust grains being channeled from the host galaxy toward the torus</a:t>
            </a:r>
          </a:p>
          <a:p>
            <a:pPr>
              <a:lnSpc>
                <a:spcPct val="90000"/>
              </a:lnSpc>
            </a:pPr>
            <a:r>
              <a:rPr lang="en-US" sz="2800" dirty="0">
                <a:effectLst/>
              </a:rPr>
              <a:t>To reconcile a compact torus with these and other observations we suggest the compact, geometrically and optically thick torus is surrounded by a large diffuse structure, associated with the dusty central regions of the host galaxy</a:t>
            </a:r>
          </a:p>
          <a:p>
            <a:pPr lvl="1">
              <a:lnSpc>
                <a:spcPct val="90000"/>
              </a:lnSpc>
            </a:pPr>
            <a:r>
              <a:rPr lang="en-US" b="1" i="1" dirty="0">
                <a:solidFill>
                  <a:srgbClr val="FF3300"/>
                </a:solidFill>
              </a:rPr>
              <a:t>Where the torus ends and the host galaxy dust structure starts may be more of a question of semantics rather than a true physical boundary</a:t>
            </a:r>
          </a:p>
        </p:txBody>
      </p:sp>
    </p:spTree>
    <p:extLst>
      <p:ext uri="{BB962C8B-B14F-4D97-AF65-F5344CB8AC3E}">
        <p14:creationId xmlns:p14="http://schemas.microsoft.com/office/powerpoint/2010/main" val="157450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620"/>
            <a:ext cx="9144000" cy="6858000"/>
          </a:xfrm>
          <a:prstGeom prst="rect">
            <a:avLst/>
          </a:prstGeom>
        </p:spPr>
      </p:pic>
      <p:sp>
        <p:nvSpPr>
          <p:cNvPr id="2050" name="Rectangle 2"/>
          <p:cNvSpPr>
            <a:spLocks/>
          </p:cNvSpPr>
          <p:nvPr/>
        </p:nvSpPr>
        <p:spPr bwMode="auto">
          <a:xfrm>
            <a:off x="3810727" y="65006"/>
            <a:ext cx="34368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800" dirty="0">
                <a:solidFill>
                  <a:schemeClr val="tx1"/>
                </a:solidFill>
                <a:latin typeface="Cochin"/>
                <a:ea typeface="ＭＳ Ｐゴシック" charset="0"/>
                <a:cs typeface="Cochin"/>
                <a:sym typeface="Gill Sans" charset="0"/>
              </a:rPr>
              <a:t>Cygnus A Morphology</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3350" y="624847"/>
            <a:ext cx="6824620" cy="5756229"/>
          </a:xfrm>
          <a:prstGeom prst="rect">
            <a:avLst/>
          </a:prstGeom>
          <a:noFill/>
          <a:ln w="12700"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52" name="Rectangle 4"/>
          <p:cNvSpPr>
            <a:spLocks/>
          </p:cNvSpPr>
          <p:nvPr/>
        </p:nvSpPr>
        <p:spPr bwMode="auto">
          <a:xfrm>
            <a:off x="4055935" y="5474822"/>
            <a:ext cx="1125141"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1700" dirty="0">
                <a:solidFill>
                  <a:srgbClr val="F3EB00"/>
                </a:solidFill>
                <a:latin typeface="Arial"/>
                <a:ea typeface="ＭＳ Ｐゴシック" charset="0"/>
                <a:cs typeface="Arial"/>
              </a:rPr>
              <a:t>Si2[8.7 </a:t>
            </a:r>
            <a:r>
              <a:rPr lang="en-US" sz="1700" dirty="0" err="1">
                <a:solidFill>
                  <a:srgbClr val="F3EB00"/>
                </a:solidFill>
                <a:latin typeface="Arial"/>
                <a:ea typeface="ＭＳ Ｐゴシック" charset="0"/>
                <a:cs typeface="Arial"/>
              </a:rPr>
              <a:t>μm</a:t>
            </a:r>
            <a:r>
              <a:rPr lang="en-US" sz="1700" dirty="0">
                <a:solidFill>
                  <a:srgbClr val="F3EB00"/>
                </a:solidFill>
                <a:latin typeface="Arial"/>
                <a:ea typeface="ＭＳ Ｐゴシック" charset="0"/>
                <a:cs typeface="Arial"/>
              </a:rPr>
              <a:t>]</a:t>
            </a:r>
          </a:p>
        </p:txBody>
      </p:sp>
      <p:sp>
        <p:nvSpPr>
          <p:cNvPr id="2053" name="Rectangle 5"/>
          <p:cNvSpPr>
            <a:spLocks/>
          </p:cNvSpPr>
          <p:nvPr/>
        </p:nvSpPr>
        <p:spPr bwMode="auto">
          <a:xfrm>
            <a:off x="103108" y="1521115"/>
            <a:ext cx="1732359"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300" dirty="0" err="1">
                <a:latin typeface="Arial"/>
                <a:ea typeface="ＭＳ Ｐゴシック" charset="0"/>
                <a:cs typeface="Arial"/>
              </a:rPr>
              <a:t>Radomski</a:t>
            </a:r>
            <a:r>
              <a:rPr lang="en-US" sz="1300" dirty="0">
                <a:latin typeface="Arial"/>
                <a:ea typeface="ＭＳ Ｐゴシック" charset="0"/>
                <a:cs typeface="Arial"/>
              </a:rPr>
              <a:t> et al. (2002)</a:t>
            </a:r>
          </a:p>
        </p:txBody>
      </p:sp>
      <p:sp>
        <p:nvSpPr>
          <p:cNvPr id="2054" name="Rectangle 6"/>
          <p:cNvSpPr>
            <a:spLocks/>
          </p:cNvSpPr>
          <p:nvPr/>
        </p:nvSpPr>
        <p:spPr bwMode="auto">
          <a:xfrm>
            <a:off x="6672333" y="5430174"/>
            <a:ext cx="1196578" cy="33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1700">
                <a:solidFill>
                  <a:srgbClr val="F3EB00"/>
                </a:solidFill>
                <a:latin typeface="Arial"/>
                <a:ea typeface="ＭＳ Ｐゴシック" charset="0"/>
                <a:cs typeface="Arial"/>
              </a:rPr>
              <a:t>Si5[11.6 μm]</a:t>
            </a:r>
          </a:p>
        </p:txBody>
      </p:sp>
      <p:sp>
        <p:nvSpPr>
          <p:cNvPr id="2" name="TextBox 1"/>
          <p:cNvSpPr txBox="1"/>
          <p:nvPr/>
        </p:nvSpPr>
        <p:spPr>
          <a:xfrm>
            <a:off x="3448719" y="780224"/>
            <a:ext cx="1082698" cy="307777"/>
          </a:xfrm>
          <a:prstGeom prst="rect">
            <a:avLst/>
          </a:prstGeom>
          <a:noFill/>
        </p:spPr>
        <p:txBody>
          <a:bodyPr wrap="none" rtlCol="0">
            <a:spAutoFit/>
          </a:bodyPr>
          <a:lstStyle/>
          <a:p>
            <a:r>
              <a:rPr lang="en-US" sz="1400" dirty="0" smtClean="0">
                <a:latin typeface="Arial"/>
                <a:cs typeface="Arial"/>
              </a:rPr>
              <a:t>Raw image</a:t>
            </a:r>
            <a:endParaRPr lang="en-US" sz="1400" dirty="0">
              <a:latin typeface="Arial"/>
              <a:cs typeface="Arial"/>
            </a:endParaRPr>
          </a:p>
        </p:txBody>
      </p:sp>
      <p:sp>
        <p:nvSpPr>
          <p:cNvPr id="10" name="TextBox 9"/>
          <p:cNvSpPr txBox="1"/>
          <p:nvPr/>
        </p:nvSpPr>
        <p:spPr>
          <a:xfrm>
            <a:off x="434356" y="813229"/>
            <a:ext cx="1043876" cy="707886"/>
          </a:xfrm>
          <a:prstGeom prst="rect">
            <a:avLst/>
          </a:prstGeom>
          <a:noFill/>
        </p:spPr>
        <p:txBody>
          <a:bodyPr wrap="none" rtlCol="0">
            <a:spAutoFit/>
          </a:bodyPr>
          <a:lstStyle/>
          <a:p>
            <a:r>
              <a:rPr lang="en-US" sz="2000" dirty="0" smtClean="0">
                <a:latin typeface="Arial"/>
                <a:cs typeface="Arial"/>
              </a:rPr>
              <a:t>OSCIR </a:t>
            </a:r>
          </a:p>
          <a:p>
            <a:r>
              <a:rPr lang="en-US" sz="2000" dirty="0" smtClean="0">
                <a:latin typeface="Arial"/>
                <a:cs typeface="Arial"/>
              </a:rPr>
              <a:t>at Keck</a:t>
            </a:r>
          </a:p>
        </p:txBody>
      </p:sp>
      <p:sp>
        <p:nvSpPr>
          <p:cNvPr id="11" name="TextBox 10"/>
          <p:cNvSpPr txBox="1"/>
          <p:nvPr/>
        </p:nvSpPr>
        <p:spPr>
          <a:xfrm>
            <a:off x="6471729" y="768117"/>
            <a:ext cx="1541971" cy="307777"/>
          </a:xfrm>
          <a:prstGeom prst="rect">
            <a:avLst/>
          </a:prstGeom>
          <a:noFill/>
        </p:spPr>
        <p:txBody>
          <a:bodyPr wrap="none" rtlCol="0">
            <a:spAutoFit/>
          </a:bodyPr>
          <a:lstStyle/>
          <a:p>
            <a:r>
              <a:rPr lang="en-US" sz="1400" dirty="0" smtClean="0">
                <a:latin typeface="Arial"/>
                <a:cs typeface="Arial"/>
              </a:rPr>
              <a:t>Smoothed image</a:t>
            </a:r>
            <a:endParaRPr lang="en-US" sz="1400" dirty="0">
              <a:latin typeface="Arial"/>
              <a:cs typeface="Arial"/>
            </a:endParaRPr>
          </a:p>
        </p:txBody>
      </p:sp>
      <p:sp>
        <p:nvSpPr>
          <p:cNvPr id="12" name="TextBox 11"/>
          <p:cNvSpPr txBox="1"/>
          <p:nvPr/>
        </p:nvSpPr>
        <p:spPr>
          <a:xfrm>
            <a:off x="204796" y="3506824"/>
            <a:ext cx="1481721" cy="400110"/>
          </a:xfrm>
          <a:prstGeom prst="rect">
            <a:avLst/>
          </a:prstGeom>
          <a:noFill/>
        </p:spPr>
        <p:txBody>
          <a:bodyPr wrap="none" rtlCol="0">
            <a:spAutoFit/>
          </a:bodyPr>
          <a:lstStyle/>
          <a:p>
            <a:r>
              <a:rPr lang="en-US" sz="2000" dirty="0" smtClean="0">
                <a:latin typeface="Arial"/>
                <a:cs typeface="Arial"/>
              </a:rPr>
              <a:t>CanariCam</a:t>
            </a:r>
          </a:p>
        </p:txBody>
      </p:sp>
      <p:sp>
        <p:nvSpPr>
          <p:cNvPr id="13" name="Rectangle 5"/>
          <p:cNvSpPr>
            <a:spLocks/>
          </p:cNvSpPr>
          <p:nvPr/>
        </p:nvSpPr>
        <p:spPr bwMode="auto">
          <a:xfrm>
            <a:off x="170132" y="3834199"/>
            <a:ext cx="1732359"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1300" dirty="0" smtClean="0">
                <a:latin typeface="Arial"/>
                <a:ea typeface="ＭＳ Ｐゴシック" charset="0"/>
                <a:cs typeface="Arial"/>
              </a:rPr>
              <a:t>Lopez </a:t>
            </a:r>
            <a:r>
              <a:rPr lang="en-US" sz="1300" dirty="0">
                <a:latin typeface="Arial"/>
                <a:ea typeface="ＭＳ Ｐゴシック" charset="0"/>
                <a:cs typeface="Arial"/>
              </a:rPr>
              <a:t>et al. </a:t>
            </a:r>
            <a:r>
              <a:rPr lang="en-US" sz="1300" dirty="0" smtClean="0">
                <a:latin typeface="Arial"/>
                <a:ea typeface="ＭＳ Ｐゴシック" charset="0"/>
                <a:cs typeface="Arial"/>
              </a:rPr>
              <a:t>(in prep.)</a:t>
            </a:r>
            <a:endParaRPr lang="en-US" sz="1300" dirty="0">
              <a:latin typeface="Arial"/>
              <a:ea typeface="ＭＳ Ｐゴシック" charset="0"/>
              <a:cs typeface="Arial"/>
            </a:endParaRPr>
          </a:p>
        </p:txBody>
      </p:sp>
    </p:spTree>
    <p:extLst>
      <p:ext uri="{BB962C8B-B14F-4D97-AF65-F5344CB8AC3E}">
        <p14:creationId xmlns:p14="http://schemas.microsoft.com/office/powerpoint/2010/main" val="409395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58000"/>
          </a:xfrm>
          <a:prstGeom prst="rect">
            <a:avLst/>
          </a:prstGeom>
        </p:spPr>
      </p:pic>
      <p:sp>
        <p:nvSpPr>
          <p:cNvPr id="3074" name="Rectangle 2"/>
          <p:cNvSpPr>
            <a:spLocks/>
          </p:cNvSpPr>
          <p:nvPr/>
        </p:nvSpPr>
        <p:spPr bwMode="auto">
          <a:xfrm>
            <a:off x="2833969" y="400072"/>
            <a:ext cx="333825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800" dirty="0">
                <a:solidFill>
                  <a:schemeClr val="tx1"/>
                </a:solidFill>
                <a:latin typeface="Cochin"/>
                <a:ea typeface="ＭＳ Ｐゴシック" charset="0"/>
                <a:cs typeface="Cochin"/>
                <a:sym typeface="Gill Sans" charset="0"/>
              </a:rPr>
              <a:t>Cygnus A Polarimetry</a:t>
            </a:r>
          </a:p>
        </p:txBody>
      </p:sp>
      <p:sp>
        <p:nvSpPr>
          <p:cNvPr id="3075" name="Rectangle 3"/>
          <p:cNvSpPr>
            <a:spLocks/>
          </p:cNvSpPr>
          <p:nvPr/>
        </p:nvSpPr>
        <p:spPr bwMode="auto">
          <a:xfrm>
            <a:off x="1767270" y="5813278"/>
            <a:ext cx="6150546" cy="38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2300" dirty="0">
                <a:latin typeface="Arial"/>
                <a:ea typeface="ＭＳ Ｐゴシック" charset="0"/>
                <a:cs typeface="Arial"/>
              </a:rPr>
              <a:t>Polarization measured in a 0.38</a:t>
            </a:r>
            <a:r>
              <a:rPr lang="ja-JP" altLang="en-US" sz="2300" dirty="0">
                <a:latin typeface="Arial"/>
                <a:ea typeface="ＭＳ Ｐゴシック" charset="0"/>
                <a:cs typeface="Arial"/>
              </a:rPr>
              <a:t>”</a:t>
            </a:r>
            <a:r>
              <a:rPr lang="en-US" sz="2300" dirty="0">
                <a:latin typeface="Arial"/>
                <a:ea typeface="ＭＳ Ｐゴシック" charset="0"/>
                <a:cs typeface="Arial"/>
              </a:rPr>
              <a:t> aperture </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l="4419" t="21077" r="5049" b="22385"/>
          <a:stretch>
            <a:fillRect/>
          </a:stretch>
        </p:blipFill>
        <p:spPr bwMode="auto">
          <a:xfrm>
            <a:off x="232172" y="1154894"/>
            <a:ext cx="8679656" cy="4188023"/>
          </a:xfrm>
          <a:prstGeom prst="rect">
            <a:avLst/>
          </a:prstGeom>
          <a:noFill/>
          <a:ln w="12700"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77" name="Rectangle 5"/>
          <p:cNvSpPr>
            <a:spLocks/>
          </p:cNvSpPr>
          <p:nvPr/>
        </p:nvSpPr>
        <p:spPr bwMode="auto">
          <a:xfrm>
            <a:off x="2384227" y="1361777"/>
            <a:ext cx="1285875"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1700">
                <a:solidFill>
                  <a:srgbClr val="F3EB00"/>
                </a:solidFill>
                <a:latin typeface="Gill Sans" charset="0"/>
                <a:ea typeface="ＭＳ Ｐゴシック" charset="0"/>
                <a:cs typeface="Gill Sans" charset="0"/>
                <a:sym typeface="Gill Sans" charset="0"/>
              </a:rPr>
              <a:t>P = 11 ± 3%</a:t>
            </a:r>
          </a:p>
        </p:txBody>
      </p:sp>
      <p:sp>
        <p:nvSpPr>
          <p:cNvPr id="3078" name="Rectangle 6"/>
          <p:cNvSpPr>
            <a:spLocks/>
          </p:cNvSpPr>
          <p:nvPr/>
        </p:nvSpPr>
        <p:spPr bwMode="auto">
          <a:xfrm>
            <a:off x="6599039" y="1366242"/>
            <a:ext cx="1285875"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1700">
                <a:solidFill>
                  <a:srgbClr val="F3EB00"/>
                </a:solidFill>
                <a:latin typeface="Gill Sans" charset="0"/>
                <a:ea typeface="ＭＳ Ｐゴシック" charset="0"/>
                <a:cs typeface="Gill Sans" charset="0"/>
                <a:sym typeface="Gill Sans" charset="0"/>
              </a:rPr>
              <a:t>P = 12 ± 3%</a:t>
            </a:r>
          </a:p>
        </p:txBody>
      </p:sp>
    </p:spTree>
    <p:extLst>
      <p:ext uri="{BB962C8B-B14F-4D97-AF65-F5344CB8AC3E}">
        <p14:creationId xmlns:p14="http://schemas.microsoft.com/office/powerpoint/2010/main" val="178864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p:txBody>
          <a:bodyPr>
            <a:noAutofit/>
          </a:bodyPr>
          <a:lstStyle/>
          <a:p>
            <a:r>
              <a:rPr lang="en-US" sz="3600" dirty="0" smtClean="0"/>
              <a:t>IR </a:t>
            </a:r>
            <a:r>
              <a:rPr lang="en-US" sz="3600" dirty="0"/>
              <a:t>Polarizing </a:t>
            </a:r>
            <a:r>
              <a:rPr lang="en-US" sz="3600" dirty="0" smtClean="0"/>
              <a:t>Mechanisms: Scattering</a:t>
            </a:r>
            <a:endParaRPr lang="en-US" sz="3600" dirty="0"/>
          </a:p>
        </p:txBody>
      </p:sp>
      <p:sp>
        <p:nvSpPr>
          <p:cNvPr id="21507" name="Rectangle 3"/>
          <p:cNvSpPr>
            <a:spLocks noGrp="1" noChangeArrowheads="1"/>
          </p:cNvSpPr>
          <p:nvPr>
            <p:ph idx="1"/>
          </p:nvPr>
        </p:nvSpPr>
        <p:spPr>
          <a:xfrm>
            <a:off x="1435608" y="1188721"/>
            <a:ext cx="7708392" cy="5669278"/>
          </a:xfrm>
        </p:spPr>
        <p:txBody>
          <a:bodyPr>
            <a:normAutofit/>
          </a:bodyPr>
          <a:lstStyle/>
          <a:p>
            <a:pPr>
              <a:lnSpc>
                <a:spcPct val="80000"/>
              </a:lnSpc>
            </a:pPr>
            <a:r>
              <a:rPr lang="en-US" sz="3200" dirty="0" smtClean="0"/>
              <a:t>Scattering </a:t>
            </a:r>
            <a:r>
              <a:rPr lang="en-US" sz="3200" dirty="0"/>
              <a:t>of radiation polarizes light perpendicular to the photon’s last direction of </a:t>
            </a:r>
            <a:r>
              <a:rPr lang="en-US" sz="3200" dirty="0" smtClean="0"/>
              <a:t>flight</a:t>
            </a:r>
          </a:p>
          <a:p>
            <a:pPr lvl="1">
              <a:lnSpc>
                <a:spcPct val="80000"/>
              </a:lnSpc>
            </a:pPr>
            <a:r>
              <a:rPr lang="en-US" dirty="0" smtClean="0"/>
              <a:t>Can </a:t>
            </a:r>
            <a:r>
              <a:rPr lang="en-US" dirty="0"/>
              <a:t>scatter from dust</a:t>
            </a:r>
            <a:r>
              <a:rPr lang="en-US" dirty="0" smtClean="0"/>
              <a:t>…</a:t>
            </a:r>
          </a:p>
          <a:p>
            <a:pPr lvl="1">
              <a:lnSpc>
                <a:spcPct val="80000"/>
              </a:lnSpc>
            </a:pPr>
            <a:r>
              <a:rPr lang="en-US" dirty="0" err="1" smtClean="0"/>
              <a:t>P</a:t>
            </a:r>
            <a:r>
              <a:rPr lang="en-US" baseline="-25000" dirty="0" err="1" smtClean="0"/>
              <a:t>eff</a:t>
            </a:r>
            <a:r>
              <a:rPr lang="en-US" baseline="-25000" dirty="0"/>
              <a:t> </a:t>
            </a:r>
            <a:r>
              <a:rPr lang="en-US" dirty="0" smtClean="0">
                <a:latin typeface="Symbol" charset="2"/>
                <a:cs typeface="Symbol" charset="2"/>
              </a:rPr>
              <a:t>a l</a:t>
            </a:r>
            <a:r>
              <a:rPr lang="en-US" baseline="30000" dirty="0" smtClean="0"/>
              <a:t>-4</a:t>
            </a:r>
            <a:r>
              <a:rPr lang="en-US" dirty="0"/>
              <a:t> </a:t>
            </a:r>
            <a:r>
              <a:rPr lang="en-US" dirty="0" smtClean="0"/>
              <a:t>to </a:t>
            </a:r>
            <a:r>
              <a:rPr lang="en-US" dirty="0">
                <a:latin typeface="Symbol" charset="2"/>
                <a:cs typeface="Symbol" charset="2"/>
              </a:rPr>
              <a:t>l</a:t>
            </a:r>
            <a:r>
              <a:rPr lang="en-US" baseline="30000" dirty="0" smtClean="0"/>
              <a:t>-1</a:t>
            </a:r>
            <a:endParaRPr lang="en-US" dirty="0" smtClean="0"/>
          </a:p>
          <a:p>
            <a:pPr lvl="2">
              <a:lnSpc>
                <a:spcPct val="80000"/>
              </a:lnSpc>
            </a:pPr>
            <a:r>
              <a:rPr lang="en-US" dirty="0" smtClean="0"/>
              <a:t>Strong </a:t>
            </a:r>
            <a:r>
              <a:rPr lang="en-US" dirty="0"/>
              <a:t>color – very blue and hence minimal at </a:t>
            </a:r>
            <a:r>
              <a:rPr lang="en-US" dirty="0">
                <a:latin typeface="Symbol" charset="0"/>
              </a:rPr>
              <a:t>l</a:t>
            </a:r>
            <a:r>
              <a:rPr lang="en-US" dirty="0" smtClean="0"/>
              <a:t>&gt;~5</a:t>
            </a:r>
            <a:r>
              <a:rPr lang="en-US" dirty="0" smtClean="0">
                <a:latin typeface="Symbol" charset="0"/>
              </a:rPr>
              <a:t>m</a:t>
            </a:r>
            <a:r>
              <a:rPr lang="en-US" dirty="0" smtClean="0"/>
              <a:t>m</a:t>
            </a:r>
          </a:p>
          <a:p>
            <a:pPr lvl="3">
              <a:lnSpc>
                <a:spcPct val="80000"/>
              </a:lnSpc>
            </a:pPr>
            <a:r>
              <a:rPr lang="en-US" sz="2400" dirty="0" smtClean="0"/>
              <a:t>But </a:t>
            </a:r>
            <a:r>
              <a:rPr lang="en-US" sz="2400" dirty="0"/>
              <a:t>large </a:t>
            </a:r>
            <a:r>
              <a:rPr lang="en-US" sz="2400" dirty="0" smtClean="0"/>
              <a:t>dust grains </a:t>
            </a:r>
            <a:r>
              <a:rPr lang="en-US" sz="2400" dirty="0"/>
              <a:t>could modify this </a:t>
            </a:r>
            <a:r>
              <a:rPr lang="en-US" sz="2400" dirty="0" smtClean="0"/>
              <a:t>statement</a:t>
            </a:r>
          </a:p>
          <a:p>
            <a:pPr lvl="1">
              <a:lnSpc>
                <a:spcPct val="80000"/>
              </a:lnSpc>
            </a:pPr>
            <a:r>
              <a:rPr lang="en-US" sz="3200" dirty="0"/>
              <a:t>…or electrons</a:t>
            </a:r>
          </a:p>
          <a:p>
            <a:pPr lvl="2">
              <a:lnSpc>
                <a:spcPct val="80000"/>
              </a:lnSpc>
            </a:pPr>
            <a:r>
              <a:rPr lang="en-US" dirty="0" smtClean="0"/>
              <a:t>Wavelength invariant (</a:t>
            </a:r>
            <a:r>
              <a:rPr lang="en-US" dirty="0" err="1" smtClean="0"/>
              <a:t>P</a:t>
            </a:r>
            <a:r>
              <a:rPr lang="en-US" baseline="-25000" dirty="0" err="1" smtClean="0"/>
              <a:t>eff</a:t>
            </a:r>
            <a:r>
              <a:rPr lang="en-US" baseline="-25000" dirty="0" smtClean="0"/>
              <a:t> </a:t>
            </a:r>
            <a:r>
              <a:rPr lang="en-US" dirty="0">
                <a:latin typeface="Symbol" charset="2"/>
                <a:cs typeface="Symbol" charset="2"/>
              </a:rPr>
              <a:t>a </a:t>
            </a:r>
            <a:r>
              <a:rPr lang="en-US" dirty="0" smtClean="0">
                <a:latin typeface="Symbol" charset="2"/>
                <a:cs typeface="Symbol" charset="2"/>
              </a:rPr>
              <a:t>l</a:t>
            </a:r>
            <a:r>
              <a:rPr lang="en-US" baseline="30000" dirty="0" smtClean="0"/>
              <a:t>0</a:t>
            </a:r>
            <a:r>
              <a:rPr lang="en-US" dirty="0" smtClean="0"/>
              <a:t>)</a:t>
            </a:r>
          </a:p>
          <a:p>
            <a:pPr>
              <a:lnSpc>
                <a:spcPct val="80000"/>
              </a:lnSpc>
            </a:pPr>
            <a:r>
              <a:rPr lang="en-US" dirty="0" smtClean="0"/>
              <a:t>Scattering pattern can be </a:t>
            </a:r>
            <a:r>
              <a:rPr lang="en-US" dirty="0" err="1" smtClean="0"/>
              <a:t>centro</a:t>
            </a:r>
            <a:r>
              <a:rPr lang="en-US" dirty="0" smtClean="0"/>
              <a:t>-symmetric</a:t>
            </a:r>
            <a:endParaRPr lang="en-US" dirty="0"/>
          </a:p>
          <a:p>
            <a:pPr lvl="1">
              <a:lnSpc>
                <a:spcPct val="80000"/>
              </a:lnSpc>
            </a:pPr>
            <a:r>
              <a:rPr lang="en-US" dirty="0" smtClean="0"/>
              <a:t>Rotate the PA of polarization by 90 degrees to point to the TRUE source</a:t>
            </a:r>
          </a:p>
        </p:txBody>
      </p:sp>
    </p:spTree>
    <p:extLst>
      <p:ext uri="{BB962C8B-B14F-4D97-AF65-F5344CB8AC3E}">
        <p14:creationId xmlns:p14="http://schemas.microsoft.com/office/powerpoint/2010/main" val="63023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fade">
                                      <p:cBhvr>
                                        <p:cTn id="12" dur="500"/>
                                        <p:tgtEl>
                                          <p:spTgt spid="21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fade">
                                      <p:cBhvr>
                                        <p:cTn id="17" dur="500"/>
                                        <p:tgtEl>
                                          <p:spTgt spid="21507">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507">
                                            <p:txEl>
                                              <p:pRg st="3" end="3"/>
                                            </p:txEl>
                                          </p:spTgt>
                                        </p:tgtEl>
                                        <p:attrNameLst>
                                          <p:attrName>style.visibility</p:attrName>
                                        </p:attrNameLst>
                                      </p:cBhvr>
                                      <p:to>
                                        <p:strVal val="visible"/>
                                      </p:to>
                                    </p:set>
                                    <p:animEffect transition="in" filter="fade">
                                      <p:cBhvr>
                                        <p:cTn id="20" dur="500"/>
                                        <p:tgtEl>
                                          <p:spTgt spid="21507">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507">
                                            <p:txEl>
                                              <p:pRg st="4" end="4"/>
                                            </p:txEl>
                                          </p:spTgt>
                                        </p:tgtEl>
                                        <p:attrNameLst>
                                          <p:attrName>style.visibility</p:attrName>
                                        </p:attrNameLst>
                                      </p:cBhvr>
                                      <p:to>
                                        <p:strVal val="visible"/>
                                      </p:to>
                                    </p:set>
                                    <p:animEffect transition="in" filter="fade">
                                      <p:cBhvr>
                                        <p:cTn id="23" dur="500"/>
                                        <p:tgtEl>
                                          <p:spTgt spid="21507">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507">
                                            <p:txEl>
                                              <p:pRg st="5" end="5"/>
                                            </p:txEl>
                                          </p:spTgt>
                                        </p:tgtEl>
                                        <p:attrNameLst>
                                          <p:attrName>style.visibility</p:attrName>
                                        </p:attrNameLst>
                                      </p:cBhvr>
                                      <p:to>
                                        <p:strVal val="visible"/>
                                      </p:to>
                                    </p:set>
                                    <p:animEffect transition="in" filter="fade">
                                      <p:cBhvr>
                                        <p:cTn id="28" dur="500"/>
                                        <p:tgtEl>
                                          <p:spTgt spid="21507">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507">
                                            <p:txEl>
                                              <p:pRg st="6" end="6"/>
                                            </p:txEl>
                                          </p:spTgt>
                                        </p:tgtEl>
                                        <p:attrNameLst>
                                          <p:attrName>style.visibility</p:attrName>
                                        </p:attrNameLst>
                                      </p:cBhvr>
                                      <p:to>
                                        <p:strVal val="visible"/>
                                      </p:to>
                                    </p:set>
                                    <p:animEffect transition="in" filter="fade">
                                      <p:cBhvr>
                                        <p:cTn id="31" dur="500"/>
                                        <p:tgtEl>
                                          <p:spTgt spid="21507">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507">
                                            <p:txEl>
                                              <p:pRg st="7" end="7"/>
                                            </p:txEl>
                                          </p:spTgt>
                                        </p:tgtEl>
                                        <p:attrNameLst>
                                          <p:attrName>style.visibility</p:attrName>
                                        </p:attrNameLst>
                                      </p:cBhvr>
                                      <p:to>
                                        <p:strVal val="visible"/>
                                      </p:to>
                                    </p:set>
                                    <p:animEffect transition="in" filter="fade">
                                      <p:cBhvr>
                                        <p:cTn id="36" dur="500"/>
                                        <p:tgtEl>
                                          <p:spTgt spid="21507">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1507">
                                            <p:txEl>
                                              <p:pRg st="8" end="8"/>
                                            </p:txEl>
                                          </p:spTgt>
                                        </p:tgtEl>
                                        <p:attrNameLst>
                                          <p:attrName>style.visibility</p:attrName>
                                        </p:attrNameLst>
                                      </p:cBhvr>
                                      <p:to>
                                        <p:strVal val="visible"/>
                                      </p:to>
                                    </p:set>
                                    <p:animEffect transition="in" filter="fade">
                                      <p:cBhvr>
                                        <p:cTn id="41" dur="500"/>
                                        <p:tgtEl>
                                          <p:spTgt spid="2150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bldLvl="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58000"/>
          </a:xfrm>
          <a:prstGeom prst="rect">
            <a:avLst/>
          </a:prstGeom>
        </p:spPr>
      </p:pic>
      <p:sp>
        <p:nvSpPr>
          <p:cNvPr id="3074" name="Rectangle 2"/>
          <p:cNvSpPr>
            <a:spLocks/>
          </p:cNvSpPr>
          <p:nvPr/>
        </p:nvSpPr>
        <p:spPr bwMode="auto">
          <a:xfrm>
            <a:off x="2833969" y="400072"/>
            <a:ext cx="333825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800" dirty="0">
                <a:solidFill>
                  <a:schemeClr val="tx1"/>
                </a:solidFill>
                <a:latin typeface="Cochin"/>
                <a:ea typeface="ＭＳ Ｐゴシック" charset="0"/>
                <a:cs typeface="Cochin"/>
                <a:sym typeface="Gill Sans" charset="0"/>
              </a:rPr>
              <a:t>Cygnus A Polarimetry</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l="4419" t="21077" r="5049" b="22385"/>
          <a:stretch>
            <a:fillRect/>
          </a:stretch>
        </p:blipFill>
        <p:spPr bwMode="auto">
          <a:xfrm>
            <a:off x="232172" y="1154894"/>
            <a:ext cx="8679656" cy="4188023"/>
          </a:xfrm>
          <a:prstGeom prst="rect">
            <a:avLst/>
          </a:prstGeom>
          <a:noFill/>
          <a:ln w="12700"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77" name="Rectangle 5"/>
          <p:cNvSpPr>
            <a:spLocks/>
          </p:cNvSpPr>
          <p:nvPr/>
        </p:nvSpPr>
        <p:spPr bwMode="auto">
          <a:xfrm>
            <a:off x="2384227" y="1361777"/>
            <a:ext cx="1285875"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1700">
                <a:solidFill>
                  <a:srgbClr val="F3EB00"/>
                </a:solidFill>
                <a:latin typeface="Gill Sans" charset="0"/>
                <a:ea typeface="ＭＳ Ｐゴシック" charset="0"/>
                <a:cs typeface="Gill Sans" charset="0"/>
                <a:sym typeface="Gill Sans" charset="0"/>
              </a:rPr>
              <a:t>P = 11 ± 3%</a:t>
            </a:r>
          </a:p>
        </p:txBody>
      </p:sp>
      <p:sp>
        <p:nvSpPr>
          <p:cNvPr id="3078" name="Rectangle 6"/>
          <p:cNvSpPr>
            <a:spLocks/>
          </p:cNvSpPr>
          <p:nvPr/>
        </p:nvSpPr>
        <p:spPr bwMode="auto">
          <a:xfrm>
            <a:off x="6599039" y="1366242"/>
            <a:ext cx="1285875"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1700">
                <a:solidFill>
                  <a:srgbClr val="F3EB00"/>
                </a:solidFill>
                <a:latin typeface="Gill Sans" charset="0"/>
                <a:ea typeface="ＭＳ Ｐゴシック" charset="0"/>
                <a:cs typeface="Gill Sans" charset="0"/>
                <a:sym typeface="Gill Sans" charset="0"/>
              </a:rPr>
              <a:t>P = 12 ± 3%</a:t>
            </a:r>
          </a:p>
        </p:txBody>
      </p:sp>
      <p:sp>
        <p:nvSpPr>
          <p:cNvPr id="8" name="Rectangle 3"/>
          <p:cNvSpPr>
            <a:spLocks/>
          </p:cNvSpPr>
          <p:nvPr/>
        </p:nvSpPr>
        <p:spPr bwMode="auto">
          <a:xfrm>
            <a:off x="232172" y="5506720"/>
            <a:ext cx="8679656" cy="130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2300" dirty="0" smtClean="0">
                <a:latin typeface="Arial"/>
                <a:ea typeface="ＭＳ Ｐゴシック" charset="0"/>
                <a:cs typeface="Arial"/>
              </a:rPr>
              <a:t>Such a high degree of polarization implies:</a:t>
            </a:r>
          </a:p>
          <a:p>
            <a:pPr algn="l"/>
            <a:r>
              <a:rPr lang="en-US" sz="2300" dirty="0">
                <a:latin typeface="Arial"/>
                <a:ea typeface="ＭＳ Ｐゴシック" charset="0"/>
                <a:cs typeface="Arial"/>
              </a:rPr>
              <a:t>	</a:t>
            </a:r>
            <a:r>
              <a:rPr lang="en-US" sz="2300" dirty="0" smtClean="0">
                <a:latin typeface="Arial"/>
                <a:ea typeface="ＭＳ Ｐゴシック" charset="0"/>
                <a:cs typeface="Arial"/>
              </a:rPr>
              <a:t>Synchrotron radio at base of radio jet</a:t>
            </a:r>
          </a:p>
          <a:p>
            <a:pPr algn="l"/>
            <a:r>
              <a:rPr lang="en-US" sz="2300" dirty="0">
                <a:latin typeface="Arial"/>
                <a:ea typeface="ＭＳ Ｐゴシック" charset="0"/>
                <a:cs typeface="Arial"/>
              </a:rPr>
              <a:t>	</a:t>
            </a:r>
            <a:r>
              <a:rPr lang="en-US" sz="2300" dirty="0" smtClean="0">
                <a:latin typeface="Arial"/>
                <a:ea typeface="ＭＳ Ｐゴシック" charset="0"/>
                <a:cs typeface="Arial"/>
              </a:rPr>
              <a:t>Electron scattering </a:t>
            </a:r>
          </a:p>
          <a:p>
            <a:pPr algn="l"/>
            <a:r>
              <a:rPr lang="en-US" sz="2300" dirty="0" smtClean="0">
                <a:latin typeface="Arial"/>
                <a:ea typeface="ＭＳ Ｐゴシック" charset="0"/>
                <a:cs typeface="Arial"/>
              </a:rPr>
              <a:t>	Very high efficiency alignment of dichroic emission (unlikely)</a:t>
            </a:r>
            <a:endParaRPr lang="en-US" sz="2300" dirty="0">
              <a:latin typeface="Arial"/>
              <a:ea typeface="ＭＳ Ｐゴシック" charset="0"/>
              <a:cs typeface="Arial"/>
            </a:endParaRPr>
          </a:p>
        </p:txBody>
      </p:sp>
    </p:spTree>
    <p:extLst>
      <p:ext uri="{BB962C8B-B14F-4D97-AF65-F5344CB8AC3E}">
        <p14:creationId xmlns:p14="http://schemas.microsoft.com/office/powerpoint/2010/main" val="266042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agn_up_model.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3760" y="-12149"/>
            <a:ext cx="5730240" cy="6870149"/>
          </a:xfrm>
          <a:prstGeom prst="rect">
            <a:avLst/>
          </a:prstGeom>
        </p:spPr>
      </p:pic>
    </p:spTree>
    <p:extLst>
      <p:ext uri="{BB962C8B-B14F-4D97-AF65-F5344CB8AC3E}">
        <p14:creationId xmlns:p14="http://schemas.microsoft.com/office/powerpoint/2010/main" val="113055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NIR Polarimetry and the </a:t>
            </a:r>
            <a:br>
              <a:rPr lang="en-US" dirty="0" smtClean="0"/>
            </a:br>
            <a:r>
              <a:rPr lang="en-US" dirty="0" smtClean="0"/>
              <a:t>Homogenous Torus Model</a:t>
            </a:r>
            <a:endParaRPr lang="en-US" dirty="0"/>
          </a:p>
        </p:txBody>
      </p:sp>
      <p:sp>
        <p:nvSpPr>
          <p:cNvPr id="4" name="7-Point Star 3"/>
          <p:cNvSpPr/>
          <p:nvPr/>
        </p:nvSpPr>
        <p:spPr>
          <a:xfrm>
            <a:off x="1312031" y="3432828"/>
            <a:ext cx="1299655" cy="1158628"/>
          </a:xfrm>
          <a:prstGeom prst="star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AGN</a:t>
            </a:r>
            <a:endParaRPr lang="en-US" dirty="0"/>
          </a:p>
        </p:txBody>
      </p:sp>
      <p:sp>
        <p:nvSpPr>
          <p:cNvPr id="5" name="Rounded Rectangle 4"/>
          <p:cNvSpPr/>
          <p:nvPr/>
        </p:nvSpPr>
        <p:spPr>
          <a:xfrm>
            <a:off x="3376626" y="3432828"/>
            <a:ext cx="4329707" cy="1292316"/>
          </a:xfrm>
          <a:prstGeom prst="roundRect">
            <a:avLst/>
          </a:prstGeom>
          <a:gradFill flip="none" rotWithShape="1">
            <a:gsLst>
              <a:gs pos="0">
                <a:srgbClr val="FF0000"/>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999184" y="3722542"/>
            <a:ext cx="1002433" cy="646331"/>
          </a:xfrm>
          <a:prstGeom prst="rect">
            <a:avLst/>
          </a:prstGeom>
          <a:noFill/>
        </p:spPr>
        <p:txBody>
          <a:bodyPr wrap="square" rtlCol="0">
            <a:spAutoFit/>
          </a:bodyPr>
          <a:lstStyle/>
          <a:p>
            <a:r>
              <a:rPr lang="en-US" dirty="0" smtClean="0"/>
              <a:t>MIR emission</a:t>
            </a:r>
            <a:endParaRPr lang="en-US" dirty="0"/>
          </a:p>
        </p:txBody>
      </p:sp>
      <p:sp>
        <p:nvSpPr>
          <p:cNvPr id="7" name="TextBox 6"/>
          <p:cNvSpPr txBox="1"/>
          <p:nvPr/>
        </p:nvSpPr>
        <p:spPr>
          <a:xfrm>
            <a:off x="6632878" y="3722542"/>
            <a:ext cx="1002433" cy="646331"/>
          </a:xfrm>
          <a:prstGeom prst="rect">
            <a:avLst/>
          </a:prstGeom>
          <a:noFill/>
        </p:spPr>
        <p:txBody>
          <a:bodyPr wrap="square" rtlCol="0">
            <a:spAutoFit/>
          </a:bodyPr>
          <a:lstStyle/>
          <a:p>
            <a:r>
              <a:rPr lang="en-US" dirty="0" smtClean="0"/>
              <a:t>FIR emission</a:t>
            </a:r>
            <a:endParaRPr lang="en-US" dirty="0"/>
          </a:p>
        </p:txBody>
      </p:sp>
      <p:grpSp>
        <p:nvGrpSpPr>
          <p:cNvPr id="3" name="Group 2"/>
          <p:cNvGrpSpPr/>
          <p:nvPr/>
        </p:nvGrpSpPr>
        <p:grpSpPr>
          <a:xfrm>
            <a:off x="3267534" y="2269321"/>
            <a:ext cx="5912979" cy="1762205"/>
            <a:chOff x="3267534" y="2269321"/>
            <a:chExt cx="5912979" cy="1762205"/>
          </a:xfrm>
        </p:grpSpPr>
        <p:sp>
          <p:nvSpPr>
            <p:cNvPr id="11" name="TextBox 10"/>
            <p:cNvSpPr txBox="1"/>
            <p:nvPr/>
          </p:nvSpPr>
          <p:spPr>
            <a:xfrm>
              <a:off x="6156177" y="2269321"/>
              <a:ext cx="3024336" cy="1015663"/>
            </a:xfrm>
            <a:prstGeom prst="rect">
              <a:avLst/>
            </a:prstGeom>
            <a:noFill/>
          </p:spPr>
          <p:txBody>
            <a:bodyPr wrap="square" rtlCol="0">
              <a:spAutoFit/>
            </a:bodyPr>
            <a:lstStyle/>
            <a:p>
              <a:r>
                <a:rPr lang="en-US" sz="2000" dirty="0" err="1" smtClean="0"/>
                <a:t>Dichoric</a:t>
              </a:r>
              <a:r>
                <a:rPr lang="en-US" sz="2000" dirty="0" smtClean="0"/>
                <a:t> absorption in the torus leading to observed polarization, especially at K</a:t>
              </a:r>
              <a:endParaRPr lang="en-US" sz="2000" dirty="0"/>
            </a:p>
          </p:txBody>
        </p:sp>
        <p:sp>
          <p:nvSpPr>
            <p:cNvPr id="14" name="Right Arrow 13"/>
            <p:cNvSpPr/>
            <p:nvPr/>
          </p:nvSpPr>
          <p:spPr>
            <a:xfrm rot="20788604">
              <a:off x="3267534" y="2999159"/>
              <a:ext cx="3007675" cy="10323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Our LOS view</a:t>
              </a:r>
              <a:endParaRPr lang="en-US" dirty="0"/>
            </a:p>
          </p:txBody>
        </p:sp>
      </p:grpSp>
      <p:sp>
        <p:nvSpPr>
          <p:cNvPr id="8" name="TextBox 7"/>
          <p:cNvSpPr txBox="1"/>
          <p:nvPr/>
        </p:nvSpPr>
        <p:spPr>
          <a:xfrm>
            <a:off x="3376626" y="3722542"/>
            <a:ext cx="1002433" cy="646331"/>
          </a:xfrm>
          <a:prstGeom prst="rect">
            <a:avLst/>
          </a:prstGeom>
          <a:noFill/>
        </p:spPr>
        <p:txBody>
          <a:bodyPr wrap="square" rtlCol="0">
            <a:spAutoFit/>
          </a:bodyPr>
          <a:lstStyle/>
          <a:p>
            <a:r>
              <a:rPr lang="en-US" dirty="0" smtClean="0"/>
              <a:t>NIR emission</a:t>
            </a:r>
            <a:endParaRPr lang="en-US" dirty="0"/>
          </a:p>
        </p:txBody>
      </p:sp>
    </p:spTree>
    <p:extLst>
      <p:ext uri="{BB962C8B-B14F-4D97-AF65-F5344CB8AC3E}">
        <p14:creationId xmlns:p14="http://schemas.microsoft.com/office/powerpoint/2010/main" val="148644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Rot="1" noChangeArrowheads="1"/>
          </p:cNvSpPr>
          <p:nvPr>
            <p:ph type="title"/>
          </p:nvPr>
        </p:nvSpPr>
        <p:spPr>
          <a:xfrm>
            <a:off x="1143000" y="0"/>
            <a:ext cx="7543800" cy="685800"/>
          </a:xfrm>
        </p:spPr>
        <p:txBody>
          <a:bodyPr>
            <a:normAutofit fontScale="90000"/>
          </a:bodyPr>
          <a:lstStyle/>
          <a:p>
            <a:r>
              <a:rPr lang="en-US" sz="4000" dirty="0"/>
              <a:t>Clumpy Torus Model</a:t>
            </a:r>
          </a:p>
        </p:txBody>
      </p:sp>
      <p:sp>
        <p:nvSpPr>
          <p:cNvPr id="304134" name="Rectangle 6"/>
          <p:cNvSpPr>
            <a:spLocks noChangeArrowheads="1"/>
          </p:cNvSpPr>
          <p:nvPr/>
        </p:nvSpPr>
        <p:spPr bwMode="auto">
          <a:xfrm>
            <a:off x="76200" y="4419600"/>
            <a:ext cx="4724400" cy="2139950"/>
          </a:xfrm>
          <a:prstGeom prst="rect">
            <a:avLst/>
          </a:prstGeom>
          <a:noFill/>
          <a:ln w="9525">
            <a:noFill/>
            <a:miter lim="800000"/>
            <a:headEnd/>
            <a:tailEnd/>
          </a:ln>
          <a:effectLst/>
        </p:spPr>
        <p:txBody>
          <a:bodyPr>
            <a:prstTxWarp prst="textNoShape">
              <a:avLst/>
            </a:prstTxWarp>
          </a:bodyPr>
          <a:lstStyle/>
          <a:p>
            <a:pPr marL="342900" indent="-342900" algn="l" eaLnBrk="1" hangingPunct="1">
              <a:spcBef>
                <a:spcPct val="20000"/>
              </a:spcBef>
              <a:buClr>
                <a:schemeClr val="hlink"/>
              </a:buClr>
              <a:buSzPct val="70000"/>
              <a:buFont typeface="Wingdings" charset="2"/>
              <a:buChar char="n"/>
            </a:pPr>
            <a:endParaRPr lang="en-US">
              <a:effectLst>
                <a:outerShdw blurRad="38100" dist="38100" dir="2700000" algn="tl">
                  <a:srgbClr val="000000"/>
                </a:outerShdw>
              </a:effectLst>
            </a:endParaRPr>
          </a:p>
        </p:txBody>
      </p:sp>
      <p:sp>
        <p:nvSpPr>
          <p:cNvPr id="304135" name="Rectangle 7"/>
          <p:cNvSpPr>
            <a:spLocks noGrp="1" noChangeArrowheads="1"/>
          </p:cNvSpPr>
          <p:nvPr>
            <p:ph type="body" idx="1"/>
          </p:nvPr>
        </p:nvSpPr>
        <p:spPr>
          <a:xfrm>
            <a:off x="1143000" y="4521200"/>
            <a:ext cx="8001000" cy="2336800"/>
          </a:xfrm>
        </p:spPr>
        <p:txBody>
          <a:bodyPr>
            <a:normAutofit lnSpcReduction="10000"/>
          </a:bodyPr>
          <a:lstStyle/>
          <a:p>
            <a:r>
              <a:rPr lang="en-US" altLang="ja-JP" dirty="0">
                <a:ea typeface="ＭＳ Ｐゴシック" charset="-128"/>
                <a:cs typeface="ＭＳ Ｐゴシック" charset="-128"/>
              </a:rPr>
              <a:t>Clumpy torus model of </a:t>
            </a:r>
            <a:r>
              <a:rPr lang="en-US" altLang="ja-JP" dirty="0" err="1">
                <a:ea typeface="ＭＳ Ｐゴシック" charset="-128"/>
                <a:cs typeface="ＭＳ Ｐゴシック" charset="-128"/>
              </a:rPr>
              <a:t>Nenkova</a:t>
            </a:r>
            <a:r>
              <a:rPr lang="en-US" altLang="ja-JP" dirty="0">
                <a:ea typeface="ＭＳ Ｐゴシック" charset="-128"/>
                <a:cs typeface="ＭＳ Ｐゴシック" charset="-128"/>
              </a:rPr>
              <a:t> et al. (2002</a:t>
            </a:r>
            <a:r>
              <a:rPr lang="en-US" altLang="ja-JP" dirty="0" smtClean="0">
                <a:ea typeface="ＭＳ Ｐゴシック" charset="-128"/>
                <a:cs typeface="ＭＳ Ｐゴシック" charset="-128"/>
              </a:rPr>
              <a:t>)</a:t>
            </a:r>
          </a:p>
          <a:p>
            <a:pPr lvl="1"/>
            <a:r>
              <a:rPr lang="en-US" altLang="ja-JP" dirty="0">
                <a:cs typeface="ＭＳ Ｐゴシック" charset="-128"/>
              </a:rPr>
              <a:t>Clouds follow power law distribution </a:t>
            </a:r>
          </a:p>
          <a:p>
            <a:pPr lvl="1"/>
            <a:r>
              <a:rPr lang="en-US" altLang="ja-JP" dirty="0">
                <a:cs typeface="ＭＳ Ｐゴシック" charset="-128"/>
              </a:rPr>
              <a:t>Clouds concentrated in equatorial plane</a:t>
            </a:r>
          </a:p>
          <a:p>
            <a:pPr lvl="1"/>
            <a:r>
              <a:rPr lang="en-US" altLang="ja-JP" dirty="0" err="1" smtClean="0">
                <a:latin typeface="Symbol" charset="2"/>
                <a:cs typeface="ＭＳ Ｐゴシック" charset="-128"/>
              </a:rPr>
              <a:t>t</a:t>
            </a:r>
            <a:r>
              <a:rPr lang="en-US" altLang="ja-JP" baseline="-25000" dirty="0" err="1" smtClean="0">
                <a:cs typeface="ＭＳ Ｐゴシック" charset="-128"/>
              </a:rPr>
              <a:t>v</a:t>
            </a:r>
            <a:r>
              <a:rPr lang="en-US" altLang="ja-JP" baseline="-25000" dirty="0" smtClean="0">
                <a:cs typeface="ＭＳ Ｐゴシック" charset="-128"/>
              </a:rPr>
              <a:t> </a:t>
            </a:r>
            <a:r>
              <a:rPr lang="en-US" altLang="ja-JP" dirty="0">
                <a:cs typeface="ＭＳ Ｐゴシック" charset="-128"/>
              </a:rPr>
              <a:t>of each cloud = 40-</a:t>
            </a:r>
            <a:r>
              <a:rPr lang="en-US" altLang="ja-JP" dirty="0" smtClean="0">
                <a:cs typeface="ＭＳ Ｐゴシック" charset="-128"/>
              </a:rPr>
              <a:t>150</a:t>
            </a:r>
            <a:endParaRPr lang="en-US" altLang="ja-JP" dirty="0">
              <a:cs typeface="ＭＳ Ｐゴシック" charset="-128"/>
            </a:endParaRPr>
          </a:p>
        </p:txBody>
      </p:sp>
      <p:pic>
        <p:nvPicPr>
          <p:cNvPr id="6" name="Picture 6"/>
          <p:cNvPicPr>
            <a:picLocks noChangeAspect="1" noChangeArrowheads="1"/>
          </p:cNvPicPr>
          <p:nvPr/>
        </p:nvPicPr>
        <p:blipFill>
          <a:blip r:embed="rId3"/>
          <a:srcRect/>
          <a:stretch>
            <a:fillRect/>
          </a:stretch>
        </p:blipFill>
        <p:spPr bwMode="auto">
          <a:xfrm>
            <a:off x="2270760" y="659981"/>
            <a:ext cx="5298440" cy="38612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1588733"/>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NIR Polarimetry and the </a:t>
            </a:r>
            <a:br>
              <a:rPr lang="en-US" dirty="0" smtClean="0"/>
            </a:br>
            <a:r>
              <a:rPr lang="en-US" dirty="0" smtClean="0"/>
              <a:t>Clumpy Model (Single Clump)</a:t>
            </a:r>
            <a:endParaRPr lang="en-US" dirty="0"/>
          </a:p>
        </p:txBody>
      </p:sp>
      <p:sp>
        <p:nvSpPr>
          <p:cNvPr id="4" name="Oval 3"/>
          <p:cNvSpPr/>
          <p:nvPr/>
        </p:nvSpPr>
        <p:spPr>
          <a:xfrm>
            <a:off x="4337134" y="2554923"/>
            <a:ext cx="2324683" cy="2324683"/>
          </a:xfrm>
          <a:prstGeom prst="ellipse">
            <a:avLst/>
          </a:prstGeom>
          <a:gradFill flip="none" rotWithShape="1">
            <a:gsLst>
              <a:gs pos="0">
                <a:srgbClr val="FF0000"/>
              </a:gs>
              <a:gs pos="100000">
                <a:srgbClr val="FFFFFF"/>
              </a:gs>
            </a:gsLst>
            <a:lin ang="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7-Point Star 4"/>
          <p:cNvSpPr/>
          <p:nvPr/>
        </p:nvSpPr>
        <p:spPr>
          <a:xfrm>
            <a:off x="1331640" y="3134237"/>
            <a:ext cx="1299655" cy="1158628"/>
          </a:xfrm>
          <a:prstGeom prst="star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AGN</a:t>
            </a:r>
            <a:endParaRPr lang="en-US" dirty="0"/>
          </a:p>
        </p:txBody>
      </p:sp>
      <p:sp>
        <p:nvSpPr>
          <p:cNvPr id="6" name="TextBox 5"/>
          <p:cNvSpPr txBox="1"/>
          <p:nvPr/>
        </p:nvSpPr>
        <p:spPr>
          <a:xfrm>
            <a:off x="5811784" y="2134597"/>
            <a:ext cx="1002433" cy="646331"/>
          </a:xfrm>
          <a:prstGeom prst="rect">
            <a:avLst/>
          </a:prstGeom>
          <a:noFill/>
        </p:spPr>
        <p:txBody>
          <a:bodyPr wrap="square" rtlCol="0">
            <a:spAutoFit/>
          </a:bodyPr>
          <a:lstStyle/>
          <a:p>
            <a:r>
              <a:rPr lang="en-US" dirty="0" smtClean="0"/>
              <a:t>MIR emission</a:t>
            </a:r>
            <a:endParaRPr lang="en-US" dirty="0"/>
          </a:p>
        </p:txBody>
      </p:sp>
      <p:sp>
        <p:nvSpPr>
          <p:cNvPr id="7" name="TextBox 6"/>
          <p:cNvSpPr txBox="1"/>
          <p:nvPr/>
        </p:nvSpPr>
        <p:spPr>
          <a:xfrm>
            <a:off x="5811784" y="4641995"/>
            <a:ext cx="1002433" cy="646331"/>
          </a:xfrm>
          <a:prstGeom prst="rect">
            <a:avLst/>
          </a:prstGeom>
          <a:noFill/>
        </p:spPr>
        <p:txBody>
          <a:bodyPr wrap="square" rtlCol="0">
            <a:spAutoFit/>
          </a:bodyPr>
          <a:lstStyle/>
          <a:p>
            <a:r>
              <a:rPr lang="en-US" dirty="0" smtClean="0"/>
              <a:t>MIR emission</a:t>
            </a:r>
            <a:endParaRPr lang="en-US" dirty="0"/>
          </a:p>
        </p:txBody>
      </p:sp>
      <p:sp>
        <p:nvSpPr>
          <p:cNvPr id="8" name="TextBox 7"/>
          <p:cNvSpPr txBox="1"/>
          <p:nvPr/>
        </p:nvSpPr>
        <p:spPr>
          <a:xfrm>
            <a:off x="6661817" y="3423951"/>
            <a:ext cx="1002433" cy="646331"/>
          </a:xfrm>
          <a:prstGeom prst="rect">
            <a:avLst/>
          </a:prstGeom>
          <a:noFill/>
        </p:spPr>
        <p:txBody>
          <a:bodyPr wrap="square" rtlCol="0">
            <a:spAutoFit/>
          </a:bodyPr>
          <a:lstStyle/>
          <a:p>
            <a:r>
              <a:rPr lang="en-US" dirty="0" smtClean="0"/>
              <a:t>FIR emission</a:t>
            </a:r>
            <a:endParaRPr lang="en-US" dirty="0"/>
          </a:p>
        </p:txBody>
      </p:sp>
      <p:sp>
        <p:nvSpPr>
          <p:cNvPr id="9" name="TextBox 8"/>
          <p:cNvSpPr txBox="1"/>
          <p:nvPr/>
        </p:nvSpPr>
        <p:spPr>
          <a:xfrm>
            <a:off x="4036826" y="2707322"/>
            <a:ext cx="1002433" cy="646331"/>
          </a:xfrm>
          <a:prstGeom prst="rect">
            <a:avLst/>
          </a:prstGeom>
          <a:noFill/>
        </p:spPr>
        <p:txBody>
          <a:bodyPr wrap="square" rtlCol="0">
            <a:spAutoFit/>
          </a:bodyPr>
          <a:lstStyle/>
          <a:p>
            <a:r>
              <a:rPr lang="en-US" dirty="0" smtClean="0"/>
              <a:t>NIR emission</a:t>
            </a:r>
            <a:endParaRPr lang="en-US" dirty="0"/>
          </a:p>
        </p:txBody>
      </p:sp>
      <p:sp>
        <p:nvSpPr>
          <p:cNvPr id="10" name="TextBox 9"/>
          <p:cNvSpPr txBox="1"/>
          <p:nvPr/>
        </p:nvSpPr>
        <p:spPr>
          <a:xfrm>
            <a:off x="4036826" y="4315377"/>
            <a:ext cx="1002433" cy="646331"/>
          </a:xfrm>
          <a:prstGeom prst="rect">
            <a:avLst/>
          </a:prstGeom>
          <a:noFill/>
        </p:spPr>
        <p:txBody>
          <a:bodyPr wrap="square" rtlCol="0">
            <a:spAutoFit/>
          </a:bodyPr>
          <a:lstStyle/>
          <a:p>
            <a:r>
              <a:rPr lang="en-US" dirty="0" smtClean="0"/>
              <a:t>NIR emission</a:t>
            </a:r>
            <a:endParaRPr lang="en-US" dirty="0"/>
          </a:p>
        </p:txBody>
      </p:sp>
      <p:sp>
        <p:nvSpPr>
          <p:cNvPr id="26" name="TextBox 25"/>
          <p:cNvSpPr txBox="1"/>
          <p:nvPr/>
        </p:nvSpPr>
        <p:spPr>
          <a:xfrm>
            <a:off x="1435608" y="5229200"/>
            <a:ext cx="7708392" cy="1477328"/>
          </a:xfrm>
          <a:prstGeom prst="rect">
            <a:avLst/>
          </a:prstGeom>
          <a:noFill/>
        </p:spPr>
        <p:txBody>
          <a:bodyPr wrap="square" rtlCol="0">
            <a:spAutoFit/>
          </a:bodyPr>
          <a:lstStyle/>
          <a:p>
            <a:pPr marL="285750" indent="-285750">
              <a:buFont typeface="Arial"/>
              <a:buChar char="•"/>
            </a:pPr>
            <a:r>
              <a:rPr lang="en-US" dirty="0" smtClean="0"/>
              <a:t>We observe NIR flux only from the front surface of the clump (or AGN central engine)</a:t>
            </a:r>
            <a:r>
              <a:rPr lang="en-US" dirty="0"/>
              <a:t> </a:t>
            </a:r>
            <a:r>
              <a:rPr lang="en-US" dirty="0" smtClean="0"/>
              <a:t>at a glancing angle to our LOS</a:t>
            </a:r>
          </a:p>
          <a:p>
            <a:pPr marL="285750" indent="-285750">
              <a:buFont typeface="Arial"/>
              <a:buChar char="•"/>
            </a:pPr>
            <a:r>
              <a:rPr lang="en-US" dirty="0" smtClean="0"/>
              <a:t>Other areas emit the NIR flux, but are absorbed within the dust clump</a:t>
            </a:r>
          </a:p>
          <a:p>
            <a:pPr marL="285750" indent="-285750">
              <a:buFont typeface="Arial"/>
              <a:buChar char="•"/>
            </a:pPr>
            <a:r>
              <a:rPr lang="en-US" dirty="0" smtClean="0"/>
              <a:t>Measured polarization </a:t>
            </a:r>
            <a:r>
              <a:rPr lang="en-US" dirty="0" smtClean="0">
                <a:latin typeface="Symbol" charset="2"/>
                <a:cs typeface="Symbol" charset="2"/>
              </a:rPr>
              <a:t>a</a:t>
            </a:r>
            <a:r>
              <a:rPr lang="en-US" dirty="0" smtClean="0"/>
              <a:t> B field &amp; obscuration</a:t>
            </a:r>
          </a:p>
          <a:p>
            <a:pPr marL="285750" indent="-285750">
              <a:buFont typeface="Arial"/>
              <a:buChar char="•"/>
            </a:pPr>
            <a:r>
              <a:rPr lang="en-US" dirty="0" smtClean="0"/>
              <a:t>Lopez et al. 2013</a:t>
            </a:r>
            <a:endParaRPr lang="en-US" dirty="0"/>
          </a:p>
        </p:txBody>
      </p:sp>
      <p:grpSp>
        <p:nvGrpSpPr>
          <p:cNvPr id="11" name="Group 10"/>
          <p:cNvGrpSpPr/>
          <p:nvPr/>
        </p:nvGrpSpPr>
        <p:grpSpPr>
          <a:xfrm>
            <a:off x="4367310" y="1559694"/>
            <a:ext cx="4776690" cy="2755683"/>
            <a:chOff x="4367310" y="1559694"/>
            <a:chExt cx="4776690" cy="2755683"/>
          </a:xfrm>
        </p:grpSpPr>
        <p:cxnSp>
          <p:nvCxnSpPr>
            <p:cNvPr id="16" name="Straight Arrow Connector 15"/>
            <p:cNvCxnSpPr/>
            <p:nvPr/>
          </p:nvCxnSpPr>
          <p:spPr>
            <a:xfrm>
              <a:off x="4527058" y="3052540"/>
              <a:ext cx="864653" cy="10177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4367310" y="1559694"/>
              <a:ext cx="4776690" cy="2755683"/>
              <a:chOff x="4367310" y="1559694"/>
              <a:chExt cx="4776690" cy="2755683"/>
            </a:xfrm>
          </p:grpSpPr>
          <p:cxnSp>
            <p:nvCxnSpPr>
              <p:cNvPr id="12" name="Straight Arrow Connector 11"/>
              <p:cNvCxnSpPr/>
              <p:nvPr/>
            </p:nvCxnSpPr>
            <p:spPr>
              <a:xfrm flipV="1">
                <a:off x="4559932" y="2087016"/>
                <a:ext cx="2517617" cy="9655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552975" y="3052540"/>
                <a:ext cx="1024401" cy="4307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4367310" y="3423951"/>
                <a:ext cx="1024401" cy="2155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4559932" y="3914083"/>
                <a:ext cx="1024401" cy="4012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136962" y="1559694"/>
                <a:ext cx="2007038" cy="1077218"/>
              </a:xfrm>
              <a:prstGeom prst="rect">
                <a:avLst/>
              </a:prstGeom>
              <a:noFill/>
            </p:spPr>
            <p:txBody>
              <a:bodyPr wrap="square" rtlCol="0">
                <a:spAutoFit/>
              </a:bodyPr>
              <a:lstStyle/>
              <a:p>
                <a:r>
                  <a:rPr lang="en-US" sz="1600" dirty="0" err="1" smtClean="0"/>
                  <a:t>Dichoric</a:t>
                </a:r>
                <a:r>
                  <a:rPr lang="en-US" sz="1600" dirty="0" smtClean="0"/>
                  <a:t> absorption in the clump leads to observed polarization, especially at K</a:t>
                </a:r>
              </a:p>
            </p:txBody>
          </p:sp>
        </p:grpSp>
      </p:grpSp>
    </p:spTree>
    <p:extLst>
      <p:ext uri="{BB962C8B-B14F-4D97-AF65-F5344CB8AC3E}">
        <p14:creationId xmlns:p14="http://schemas.microsoft.com/office/powerpoint/2010/main" val="60417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of the B Field</a:t>
            </a:r>
            <a:endParaRPr lang="en-US" dirty="0"/>
          </a:p>
        </p:txBody>
      </p:sp>
      <p:sp>
        <p:nvSpPr>
          <p:cNvPr id="3" name="Content Placeholder 2"/>
          <p:cNvSpPr>
            <a:spLocks noGrp="1"/>
          </p:cNvSpPr>
          <p:nvPr>
            <p:ph idx="1"/>
          </p:nvPr>
        </p:nvSpPr>
        <p:spPr>
          <a:xfrm>
            <a:off x="1435608" y="1447800"/>
            <a:ext cx="7708392" cy="5410200"/>
          </a:xfrm>
        </p:spPr>
        <p:txBody>
          <a:bodyPr>
            <a:normAutofit fontScale="92500"/>
          </a:bodyPr>
          <a:lstStyle/>
          <a:p>
            <a:pPr marL="596646" indent="-514350">
              <a:buFont typeface="+mj-lt"/>
              <a:buAutoNum type="arabicPeriod"/>
            </a:pPr>
            <a:r>
              <a:rPr lang="en-US" dirty="0" smtClean="0"/>
              <a:t>B field will affect formation and motion of clumps in the torus</a:t>
            </a:r>
          </a:p>
          <a:p>
            <a:pPr marL="596646" indent="-514350">
              <a:buFont typeface="+mj-lt"/>
              <a:buAutoNum type="arabicPeriod"/>
            </a:pPr>
            <a:r>
              <a:rPr lang="en-US" dirty="0" smtClean="0"/>
              <a:t>B field differences between AGN could break the </a:t>
            </a:r>
            <a:r>
              <a:rPr lang="en-US" dirty="0"/>
              <a:t>radio-loud/quiet </a:t>
            </a:r>
            <a:r>
              <a:rPr lang="en-US" dirty="0" smtClean="0"/>
              <a:t>dichotomy</a:t>
            </a:r>
          </a:p>
          <a:p>
            <a:pPr marL="916686" lvl="1" indent="-514350">
              <a:buFont typeface="+mj-lt"/>
              <a:buAutoNum type="arabicPeriod"/>
            </a:pPr>
            <a:r>
              <a:rPr lang="en-US" dirty="0" smtClean="0"/>
              <a:t>Do radio-loud AGN concentrate their magnetic field to create jets?</a:t>
            </a:r>
          </a:p>
          <a:p>
            <a:pPr marL="596646" indent="-514350">
              <a:buFont typeface="+mj-lt"/>
              <a:buAutoNum type="arabicPeriod"/>
            </a:pPr>
            <a:r>
              <a:rPr lang="en-US" dirty="0" smtClean="0"/>
              <a:t>B field will significantly affect the fueling, accretion, and outflows in and around AGN</a:t>
            </a:r>
            <a:br>
              <a:rPr lang="en-US" dirty="0" smtClean="0"/>
            </a:br>
            <a:endParaRPr lang="en-US" dirty="0" smtClean="0"/>
          </a:p>
          <a:p>
            <a:pPr marL="82296" indent="0" algn="ctr">
              <a:buNone/>
            </a:pPr>
            <a:r>
              <a:rPr lang="en-US" i="1" dirty="0" smtClean="0">
                <a:solidFill>
                  <a:schemeClr val="accent3"/>
                </a:solidFill>
              </a:rPr>
              <a:t>This area is wide open, as it has been traditionally very difficult to observationally probe</a:t>
            </a:r>
          </a:p>
        </p:txBody>
      </p:sp>
    </p:spTree>
    <p:extLst>
      <p:ext uri="{BB962C8B-B14F-4D97-AF65-F5344CB8AC3E}">
        <p14:creationId xmlns:p14="http://schemas.microsoft.com/office/powerpoint/2010/main" val="20147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Slides on Instrumentation</a:t>
            </a:r>
            <a:endParaRPr lang="en-US" dirty="0"/>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1433286" y="1244600"/>
            <a:ext cx="7500402" cy="441023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43216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6160" y="274638"/>
            <a:ext cx="7907528" cy="1143000"/>
          </a:xfrm>
        </p:spPr>
        <p:txBody>
          <a:bodyPr/>
          <a:lstStyle/>
          <a:p>
            <a:r>
              <a:rPr lang="en-US" dirty="0" smtClean="0"/>
              <a:t>Resolution &amp; Polarimetry</a:t>
            </a:r>
            <a:endParaRPr lang="en-US" dirty="0"/>
          </a:p>
        </p:txBody>
      </p:sp>
      <p:pic>
        <p:nvPicPr>
          <p:cNvPr id="4" name="Picture 3" descr="circneb.gif"/>
          <p:cNvPicPr>
            <a:picLocks noChangeAspect="1"/>
          </p:cNvPicPr>
          <p:nvPr/>
        </p:nvPicPr>
        <p:blipFill>
          <a:blip r:embed="rId2" cstate="print">
            <a:extLst>
              <a:ext uri="{28A0092B-C50C-407E-A947-70E740481C1C}">
                <a14:useLocalDpi xmlns:a14="http://schemas.microsoft.com/office/drawing/2010/main"/>
              </a:ext>
            </a:extLst>
          </a:blip>
          <a:srcRect l="3587" r="4645"/>
          <a:stretch>
            <a:fillRect/>
          </a:stretch>
        </p:blipFill>
        <p:spPr>
          <a:xfrm>
            <a:off x="5410200" y="3229387"/>
            <a:ext cx="3733800" cy="3628613"/>
          </a:xfrm>
          <a:prstGeom prst="rect">
            <a:avLst/>
          </a:prstGeom>
        </p:spPr>
      </p:pic>
      <p:sp>
        <p:nvSpPr>
          <p:cNvPr id="3" name="Content Placeholder 2"/>
          <p:cNvSpPr>
            <a:spLocks noGrp="1"/>
          </p:cNvSpPr>
          <p:nvPr>
            <p:ph idx="1"/>
          </p:nvPr>
        </p:nvSpPr>
        <p:spPr>
          <a:xfrm>
            <a:off x="1026160" y="1447800"/>
            <a:ext cx="4384040" cy="5410200"/>
          </a:xfrm>
        </p:spPr>
        <p:txBody>
          <a:bodyPr>
            <a:normAutofit/>
          </a:bodyPr>
          <a:lstStyle/>
          <a:p>
            <a:r>
              <a:rPr lang="en-US" sz="3600" dirty="0" smtClean="0"/>
              <a:t>Model reflection nebula</a:t>
            </a:r>
          </a:p>
          <a:p>
            <a:pPr lvl="1"/>
            <a:r>
              <a:rPr lang="en-US" sz="3200" dirty="0" smtClean="0"/>
              <a:t>Individual polarization vectors up to </a:t>
            </a:r>
            <a:r>
              <a:rPr lang="en-US" sz="3200" dirty="0" smtClean="0">
                <a:solidFill>
                  <a:srgbClr val="0000FF"/>
                </a:solidFill>
              </a:rPr>
              <a:t>50%</a:t>
            </a:r>
          </a:p>
          <a:p>
            <a:pPr lvl="1"/>
            <a:r>
              <a:rPr lang="en-US" sz="3200" dirty="0" smtClean="0"/>
              <a:t>Integrated polarization = </a:t>
            </a:r>
            <a:r>
              <a:rPr lang="en-US" sz="3200" dirty="0" smtClean="0">
                <a:solidFill>
                  <a:srgbClr val="FF0000"/>
                </a:solidFill>
              </a:rPr>
              <a:t>0%</a:t>
            </a:r>
          </a:p>
          <a:p>
            <a:pPr lvl="2"/>
            <a:r>
              <a:rPr lang="en-US" sz="2800" dirty="0" smtClean="0"/>
              <a:t>Crossed (unresolved)</a:t>
            </a:r>
            <a:br>
              <a:rPr lang="en-US" sz="2800" dirty="0" smtClean="0"/>
            </a:br>
            <a:r>
              <a:rPr lang="en-US" sz="2800" dirty="0" smtClean="0"/>
              <a:t>polarization vectors </a:t>
            </a:r>
            <a:br>
              <a:rPr lang="en-US" sz="2800" dirty="0" smtClean="0"/>
            </a:br>
            <a:r>
              <a:rPr lang="en-US" sz="2800" dirty="0" smtClean="0"/>
              <a:t>add to null (zero)</a:t>
            </a:r>
          </a:p>
        </p:txBody>
      </p:sp>
      <p:sp>
        <p:nvSpPr>
          <p:cNvPr id="9" name="Donut 8"/>
          <p:cNvSpPr/>
          <p:nvPr/>
        </p:nvSpPr>
        <p:spPr>
          <a:xfrm>
            <a:off x="7239000" y="4114800"/>
            <a:ext cx="533400" cy="533400"/>
          </a:xfrm>
          <a:prstGeom prst="donut">
            <a:avLst>
              <a:gd name="adj" fmla="val 1158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Donut 9"/>
          <p:cNvSpPr/>
          <p:nvPr/>
        </p:nvSpPr>
        <p:spPr>
          <a:xfrm>
            <a:off x="6705600" y="4114800"/>
            <a:ext cx="1600200" cy="1600200"/>
          </a:xfrm>
          <a:prstGeom prst="donut">
            <a:avLst>
              <a:gd name="adj" fmla="val 7022"/>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6189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grpId="1" nodeType="clickEffect">
                                  <p:stCondLst>
                                    <p:cond delay="0"/>
                                  </p:stCondLst>
                                  <p:childTnLst>
                                    <p:anim calcmode="lin" valueType="num">
                                      <p:cBhvr>
                                        <p:cTn id="12" dur="500"/>
                                        <p:tgtEl>
                                          <p:spTgt spid="9"/>
                                        </p:tgtEl>
                                        <p:attrNameLst>
                                          <p:attrName>ppt_w</p:attrName>
                                        </p:attrNameLst>
                                      </p:cBhvr>
                                      <p:tavLst>
                                        <p:tav tm="0">
                                          <p:val>
                                            <p:strVal val="ppt_w"/>
                                          </p:val>
                                        </p:tav>
                                        <p:tav tm="100000">
                                          <p:val>
                                            <p:fltVal val="0"/>
                                          </p:val>
                                        </p:tav>
                                      </p:tavLst>
                                    </p:anim>
                                    <p:anim calcmode="lin" valueType="num">
                                      <p:cBhvr>
                                        <p:cTn id="13" dur="500"/>
                                        <p:tgtEl>
                                          <p:spTgt spid="9"/>
                                        </p:tgtEl>
                                        <p:attrNameLst>
                                          <p:attrName>ppt_h</p:attrName>
                                        </p:attrNameLst>
                                      </p:cBhvr>
                                      <p:tavLst>
                                        <p:tav tm="0">
                                          <p:val>
                                            <p:strVal val="ppt_h"/>
                                          </p:val>
                                        </p:tav>
                                        <p:tav tm="100000">
                                          <p:val>
                                            <p:fltVal val="0"/>
                                          </p:val>
                                        </p:tav>
                                      </p:tavLst>
                                    </p:anim>
                                    <p:set>
                                      <p:cBhvr>
                                        <p:cTn id="14" dur="1" fill="hold">
                                          <p:stCondLst>
                                            <p:cond delay="4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Quick Example: AGN</a:t>
            </a:r>
            <a:endParaRPr lang="en-US" dirty="0"/>
          </a:p>
        </p:txBody>
      </p:sp>
      <p:sp>
        <p:nvSpPr>
          <p:cNvPr id="3" name="Content Placeholder 2"/>
          <p:cNvSpPr>
            <a:spLocks noGrp="1"/>
          </p:cNvSpPr>
          <p:nvPr>
            <p:ph idx="1"/>
          </p:nvPr>
        </p:nvSpPr>
        <p:spPr>
          <a:xfrm>
            <a:off x="1043607" y="1268760"/>
            <a:ext cx="8100393" cy="2592288"/>
          </a:xfrm>
        </p:spPr>
        <p:txBody>
          <a:bodyPr>
            <a:noAutofit/>
          </a:bodyPr>
          <a:lstStyle/>
          <a:p>
            <a:r>
              <a:rPr lang="en-US" dirty="0" smtClean="0"/>
              <a:t>Natural seeing vs. HST observations find startlingly different polarizations</a:t>
            </a:r>
          </a:p>
          <a:p>
            <a:pPr lvl="1"/>
            <a:r>
              <a:rPr lang="en-US" sz="2400" dirty="0" smtClean="0"/>
              <a:t>UKIRT 1.0” ~ 4%</a:t>
            </a:r>
          </a:p>
          <a:p>
            <a:pPr lvl="1"/>
            <a:r>
              <a:rPr lang="en-US" sz="2400" dirty="0" smtClean="0"/>
              <a:t>HST 0.2” ~ 28%</a:t>
            </a:r>
          </a:p>
        </p:txBody>
      </p:sp>
      <p:grpSp>
        <p:nvGrpSpPr>
          <p:cNvPr id="20" name="Group 19"/>
          <p:cNvGrpSpPr/>
          <p:nvPr/>
        </p:nvGrpSpPr>
        <p:grpSpPr>
          <a:xfrm>
            <a:off x="0" y="3813308"/>
            <a:ext cx="9144000" cy="3044692"/>
            <a:chOff x="0" y="3813308"/>
            <a:chExt cx="9144000" cy="3044692"/>
          </a:xfrm>
        </p:grpSpPr>
        <p:grpSp>
          <p:nvGrpSpPr>
            <p:cNvPr id="4" name="Group 3"/>
            <p:cNvGrpSpPr/>
            <p:nvPr/>
          </p:nvGrpSpPr>
          <p:grpSpPr>
            <a:xfrm>
              <a:off x="0" y="3813308"/>
              <a:ext cx="9144000" cy="3044692"/>
              <a:chOff x="0" y="3813308"/>
              <a:chExt cx="9144000" cy="3044692"/>
            </a:xfrm>
          </p:grpSpPr>
          <p:pic>
            <p:nvPicPr>
              <p:cNvPr id="5" name="Picture 4"/>
              <p:cNvPicPr>
                <a:picLocks noChangeAspect="1"/>
              </p:cNvPicPr>
              <p:nvPr/>
            </p:nvPicPr>
            <p:blipFill>
              <a:blip r:embed="rId2"/>
              <a:stretch>
                <a:fillRect/>
              </a:stretch>
            </p:blipFill>
            <p:spPr>
              <a:xfrm>
                <a:off x="0" y="3813309"/>
                <a:ext cx="4191000" cy="304469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rcRect l="31707" t="7064" r="19512" b="18523"/>
              <a:stretch>
                <a:fillRect/>
              </a:stretch>
            </p:blipFill>
            <p:spPr>
              <a:xfrm>
                <a:off x="4403132" y="3813308"/>
                <a:ext cx="1845267" cy="304469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590388" y="3813308"/>
                <a:ext cx="2553612" cy="3044691"/>
              </a:xfrm>
              <a:prstGeom prst="rect">
                <a:avLst/>
              </a:prstGeom>
            </p:spPr>
          </p:pic>
        </p:grpSp>
        <p:cxnSp>
          <p:nvCxnSpPr>
            <p:cNvPr id="13" name="Straight Arrow Connector 12"/>
            <p:cNvCxnSpPr/>
            <p:nvPr/>
          </p:nvCxnSpPr>
          <p:spPr>
            <a:xfrm flipV="1">
              <a:off x="2267744" y="4221088"/>
              <a:ext cx="2952328" cy="648072"/>
            </a:xfrm>
            <a:prstGeom prst="straightConnector1">
              <a:avLst/>
            </a:prstGeom>
            <a:ln w="38100" cmpd="sng">
              <a:solidFill>
                <a:srgbClr val="3891A7"/>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267744" y="5566853"/>
              <a:ext cx="2592288" cy="1102507"/>
            </a:xfrm>
            <a:prstGeom prst="straightConnector1">
              <a:avLst/>
            </a:prstGeom>
            <a:ln w="38100" cmpd="sng">
              <a:solidFill>
                <a:srgbClr val="3891A7"/>
              </a:solidFill>
              <a:prstDash val="dash"/>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6785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498080" cy="1143000"/>
          </a:xfrm>
        </p:spPr>
        <p:txBody>
          <a:bodyPr/>
          <a:lstStyle/>
          <a:p>
            <a:r>
              <a:rPr lang="en-US" dirty="0" smtClean="0"/>
              <a:t>AO Polarimetry</a:t>
            </a:r>
            <a:endParaRPr lang="en-US" dirty="0"/>
          </a:p>
        </p:txBody>
      </p:sp>
      <p:sp>
        <p:nvSpPr>
          <p:cNvPr id="3" name="Content Placeholder 2"/>
          <p:cNvSpPr>
            <a:spLocks noGrp="1"/>
          </p:cNvSpPr>
          <p:nvPr>
            <p:ph idx="1"/>
          </p:nvPr>
        </p:nvSpPr>
        <p:spPr>
          <a:xfrm>
            <a:off x="1371600" y="1447800"/>
            <a:ext cx="5181600" cy="5029200"/>
          </a:xfrm>
        </p:spPr>
        <p:txBody>
          <a:bodyPr>
            <a:normAutofit fontScale="92500" lnSpcReduction="20000"/>
          </a:bodyPr>
          <a:lstStyle/>
          <a:p>
            <a:pPr>
              <a:lnSpc>
                <a:spcPct val="90000"/>
              </a:lnSpc>
            </a:pPr>
            <a:r>
              <a:rPr lang="en-US" dirty="0" smtClean="0"/>
              <a:t>Extremely difficult for high accuracy NIR polarimetry with standard AO systems</a:t>
            </a:r>
          </a:p>
          <a:p>
            <a:pPr lvl="1">
              <a:lnSpc>
                <a:spcPct val="90000"/>
              </a:lnSpc>
            </a:pPr>
            <a:r>
              <a:rPr lang="en-US" dirty="0" smtClean="0"/>
              <a:t>Multiple reflections, </a:t>
            </a:r>
            <a:r>
              <a:rPr lang="en-US" dirty="0" err="1" smtClean="0"/>
              <a:t>dichroics</a:t>
            </a:r>
            <a:r>
              <a:rPr lang="en-US" dirty="0" smtClean="0"/>
              <a:t>, etc. scramble the polarization signature</a:t>
            </a:r>
          </a:p>
          <a:p>
            <a:pPr>
              <a:lnSpc>
                <a:spcPct val="90000"/>
              </a:lnSpc>
            </a:pPr>
            <a:r>
              <a:rPr lang="en-US" sz="3176" dirty="0" smtClean="0"/>
              <a:t>6.5m MMT in Arizona with AO secondary</a:t>
            </a:r>
          </a:p>
          <a:p>
            <a:pPr lvl="1">
              <a:lnSpc>
                <a:spcPct val="90000"/>
              </a:lnSpc>
            </a:pPr>
            <a:r>
              <a:rPr lang="en-US" sz="2824" dirty="0" smtClean="0"/>
              <a:t>Laser guide star deployed</a:t>
            </a:r>
          </a:p>
          <a:p>
            <a:pPr lvl="1">
              <a:lnSpc>
                <a:spcPct val="90000"/>
              </a:lnSpc>
            </a:pPr>
            <a:r>
              <a:rPr lang="en-US" sz="2824" dirty="0" smtClean="0"/>
              <a:t>Implementation offers very low instrumental polarization &amp; minimal IR background</a:t>
            </a:r>
          </a:p>
          <a:p>
            <a:pPr lvl="0">
              <a:lnSpc>
                <a:spcPct val="90000"/>
              </a:lnSpc>
            </a:pPr>
            <a:r>
              <a:rPr lang="en-US" sz="3224" dirty="0" err="1" smtClean="0"/>
              <a:t>ASMs</a:t>
            </a:r>
            <a:r>
              <a:rPr lang="en-US" sz="3224" dirty="0" smtClean="0"/>
              <a:t> to revolutionize 8m class telescopes</a:t>
            </a: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53200" y="68560"/>
            <a:ext cx="2541587" cy="206504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53200" y="1977068"/>
            <a:ext cx="2541587" cy="190913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553200" y="3944680"/>
            <a:ext cx="2541587" cy="283712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6" descr="1570_fig1.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200" y="68561"/>
            <a:ext cx="3312000" cy="331525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l="61429" t="9567" r="12862" b="73404"/>
          <a:stretch>
            <a:fillRect/>
          </a:stretch>
        </p:blipFill>
        <p:spPr bwMode="auto">
          <a:xfrm>
            <a:off x="76199" y="3944680"/>
            <a:ext cx="3309973" cy="283712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12486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966720" y="6210137"/>
            <a:ext cx="6177280" cy="647863"/>
          </a:xfrm>
        </p:spPr>
        <p:txBody>
          <a:bodyPr>
            <a:noAutofit/>
          </a:bodyPr>
          <a:lstStyle/>
          <a:p>
            <a:pPr marL="82296" indent="0">
              <a:buNone/>
            </a:pPr>
            <a:r>
              <a:rPr lang="en-US" sz="2400" dirty="0" smtClean="0"/>
              <a:t>Hashimoto et al 2010,  AB </a:t>
            </a:r>
            <a:r>
              <a:rPr lang="en-US" sz="2400" dirty="0" err="1" smtClean="0"/>
              <a:t>Aurigae</a:t>
            </a:r>
            <a:r>
              <a:rPr lang="en-US" sz="2400" dirty="0" smtClean="0"/>
              <a:t> at 2</a:t>
            </a:r>
            <a:r>
              <a:rPr lang="en-US" sz="2400" dirty="0" smtClean="0">
                <a:latin typeface="Symbol" charset="2"/>
                <a:cs typeface="Symbol" charset="2"/>
              </a:rPr>
              <a:t>m</a:t>
            </a:r>
            <a:r>
              <a:rPr lang="en-US" sz="2400" dirty="0" smtClean="0"/>
              <a:t>m</a:t>
            </a:r>
            <a:endParaRPr lang="en-US" sz="2400" dirty="0"/>
          </a:p>
        </p:txBody>
      </p:sp>
      <p:pic>
        <p:nvPicPr>
          <p:cNvPr id="5" name="Picture 4"/>
          <p:cNvPicPr>
            <a:picLocks noChangeAspect="1"/>
          </p:cNvPicPr>
          <p:nvPr/>
        </p:nvPicPr>
        <p:blipFill>
          <a:blip r:embed="rId2"/>
          <a:stretch>
            <a:fillRect/>
          </a:stretch>
        </p:blipFill>
        <p:spPr>
          <a:xfrm>
            <a:off x="2966720" y="0"/>
            <a:ext cx="6177280" cy="6210137"/>
          </a:xfrm>
          <a:prstGeom prst="rect">
            <a:avLst/>
          </a:prstGeom>
        </p:spPr>
      </p:pic>
    </p:spTree>
    <p:extLst>
      <p:ext uri="{BB962C8B-B14F-4D97-AF65-F5344CB8AC3E}">
        <p14:creationId xmlns:p14="http://schemas.microsoft.com/office/powerpoint/2010/main" val="14874457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607" y="1828800"/>
            <a:ext cx="4239355" cy="5029200"/>
          </a:xfrm>
        </p:spPr>
        <p:txBody>
          <a:bodyPr>
            <a:normAutofit fontScale="92500" lnSpcReduction="10000"/>
          </a:bodyPr>
          <a:lstStyle/>
          <a:p>
            <a:r>
              <a:rPr lang="en-US" dirty="0" smtClean="0"/>
              <a:t>System working well</a:t>
            </a:r>
          </a:p>
          <a:p>
            <a:r>
              <a:rPr lang="en-US" dirty="0" smtClean="0"/>
              <a:t>Zero polarized standard:</a:t>
            </a:r>
          </a:p>
          <a:p>
            <a:pPr lvl="1"/>
            <a:r>
              <a:rPr lang="en-US" dirty="0"/>
              <a:t>P = 0.11% +/- 0.12</a:t>
            </a:r>
            <a:r>
              <a:rPr lang="en-US" dirty="0" smtClean="0"/>
              <a:t>%</a:t>
            </a:r>
          </a:p>
          <a:p>
            <a:r>
              <a:rPr lang="en-US" dirty="0" smtClean="0"/>
              <a:t>Image quality is excellent</a:t>
            </a:r>
          </a:p>
          <a:p>
            <a:pPr lvl="1"/>
            <a:r>
              <a:rPr lang="en-US" dirty="0" smtClean="0"/>
              <a:t>Image shows some distortion in both o and e rays</a:t>
            </a:r>
          </a:p>
          <a:p>
            <a:r>
              <a:rPr lang="en-US" dirty="0" smtClean="0"/>
              <a:t>Data taken in </a:t>
            </a:r>
            <a:r>
              <a:rPr lang="en-US" b="1" i="1" dirty="0" smtClean="0"/>
              <a:t>very</a:t>
            </a:r>
            <a:r>
              <a:rPr lang="en-US" dirty="0" smtClean="0"/>
              <a:t> </a:t>
            </a:r>
            <a:r>
              <a:rPr lang="en-US" b="1" i="1" dirty="0" smtClean="0"/>
              <a:t>poor</a:t>
            </a:r>
            <a:r>
              <a:rPr lang="en-US" dirty="0" smtClean="0"/>
              <a:t> conditions</a:t>
            </a:r>
            <a:endParaRPr lang="en-US" dirty="0"/>
          </a:p>
        </p:txBody>
      </p:sp>
      <p:pic>
        <p:nvPicPr>
          <p:cNvPr id="4" name="Picture 3" descr="HD29333_Zoom.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282963" y="2673441"/>
            <a:ext cx="3861037" cy="4184559"/>
          </a:xfrm>
          <a:prstGeom prst="rect">
            <a:avLst/>
          </a:prstGeom>
        </p:spPr>
      </p:pic>
      <p:grpSp>
        <p:nvGrpSpPr>
          <p:cNvPr id="7" name="Group 6"/>
          <p:cNvGrpSpPr/>
          <p:nvPr/>
        </p:nvGrpSpPr>
        <p:grpSpPr>
          <a:xfrm>
            <a:off x="5282963" y="1264009"/>
            <a:ext cx="3861037" cy="5593991"/>
            <a:chOff x="5282963" y="0"/>
            <a:chExt cx="3861037" cy="5593991"/>
          </a:xfrm>
        </p:grpSpPr>
        <p:pic>
          <p:nvPicPr>
            <p:cNvPr id="5" name="Picture 4" descr="HD29333_Long_Cu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82963" y="2795729"/>
              <a:ext cx="3861037" cy="2798262"/>
            </a:xfrm>
            <a:prstGeom prst="rect">
              <a:avLst/>
            </a:prstGeom>
          </p:spPr>
        </p:pic>
        <p:pic>
          <p:nvPicPr>
            <p:cNvPr id="6" name="Picture 5" descr="HD29333_Short_Cut.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82963" y="0"/>
              <a:ext cx="3861037" cy="2795729"/>
            </a:xfrm>
            <a:prstGeom prst="rect">
              <a:avLst/>
            </a:prstGeom>
          </p:spPr>
        </p:pic>
      </p:grpSp>
      <p:sp>
        <p:nvSpPr>
          <p:cNvPr id="8" name="Rectangle 2"/>
          <p:cNvSpPr txBox="1">
            <a:spLocks noChangeArrowheads="1"/>
          </p:cNvSpPr>
          <p:nvPr/>
        </p:nvSpPr>
        <p:spPr>
          <a:xfrm>
            <a:off x="1043607" y="121009"/>
            <a:ext cx="7498080" cy="1143000"/>
          </a:xfrm>
          <a:prstGeom prst="rect">
            <a:avLst/>
          </a:prstGeom>
        </p:spPr>
        <p:txBody>
          <a:bodyPr anchor="ctr">
            <a:normAutofit lnSpcReduction="100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dirty="0" smtClean="0"/>
              <a:t>Initial Results MMT-POL </a:t>
            </a:r>
          </a:p>
          <a:p>
            <a:r>
              <a:rPr lang="en-US" sz="2667" dirty="0" smtClean="0"/>
              <a:t>(Packham et al, 2008, 2010, 2012)</a:t>
            </a:r>
            <a:endParaRPr lang="en-US" dirty="0"/>
          </a:p>
        </p:txBody>
      </p:sp>
    </p:spTree>
    <p:extLst>
      <p:ext uri="{BB962C8B-B14F-4D97-AF65-F5344CB8AC3E}">
        <p14:creationId xmlns:p14="http://schemas.microsoft.com/office/powerpoint/2010/main" val="121794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274638"/>
            <a:ext cx="7890080" cy="1143000"/>
          </a:xfrm>
        </p:spPr>
        <p:txBody>
          <a:bodyPr>
            <a:noAutofit/>
          </a:bodyPr>
          <a:lstStyle/>
          <a:p>
            <a:r>
              <a:rPr lang="en-US" sz="4400" dirty="0" smtClean="0"/>
              <a:t>Polarization Gratings</a:t>
            </a:r>
            <a:endParaRPr lang="en-US" sz="4400" dirty="0"/>
          </a:p>
        </p:txBody>
      </p:sp>
      <p:sp>
        <p:nvSpPr>
          <p:cNvPr id="3" name="Content Placeholder 2"/>
          <p:cNvSpPr>
            <a:spLocks noGrp="1"/>
          </p:cNvSpPr>
          <p:nvPr>
            <p:ph idx="1"/>
          </p:nvPr>
        </p:nvSpPr>
        <p:spPr>
          <a:xfrm>
            <a:off x="1043608" y="1447800"/>
            <a:ext cx="5256584" cy="5396407"/>
          </a:xfrm>
        </p:spPr>
        <p:txBody>
          <a:bodyPr>
            <a:normAutofit fontScale="92500" lnSpcReduction="20000"/>
          </a:bodyPr>
          <a:lstStyle/>
          <a:p>
            <a:r>
              <a:rPr lang="en-US" dirty="0" smtClean="0"/>
              <a:t>Collaboration with communications research group to use novel polarimetric component in MMT-POL (Packham et al. 2010)</a:t>
            </a:r>
          </a:p>
          <a:p>
            <a:r>
              <a:rPr lang="en-US" dirty="0" err="1" smtClean="0"/>
              <a:t>Spectropolarimetry</a:t>
            </a:r>
            <a:r>
              <a:rPr lang="en-US" dirty="0" smtClean="0"/>
              <a:t> in one ‘hit’, low cost, and easy </a:t>
            </a:r>
            <a:r>
              <a:rPr lang="en-US" dirty="0"/>
              <a:t>to implement</a:t>
            </a:r>
          </a:p>
          <a:p>
            <a:pPr lvl="1"/>
            <a:r>
              <a:rPr lang="en-US" dirty="0" smtClean="0"/>
              <a:t>Plan to integrate to MMT-POL August-2013</a:t>
            </a:r>
          </a:p>
          <a:p>
            <a:pPr lvl="1"/>
            <a:r>
              <a:rPr lang="en-US" dirty="0" smtClean="0"/>
              <a:t>Cost reduced by ~80% compared to ‘standard’ approach</a:t>
            </a:r>
            <a:endParaRPr lang="en-US" dirty="0"/>
          </a:p>
        </p:txBody>
      </p:sp>
      <p:pic>
        <p:nvPicPr>
          <p:cNvPr id="24" name="Picture 2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00192" y="1582642"/>
            <a:ext cx="2843808" cy="2278406"/>
          </a:xfrm>
          <a:prstGeom prst="rect">
            <a:avLst/>
          </a:prstGeom>
        </p:spPr>
      </p:pic>
      <p:pic>
        <p:nvPicPr>
          <p:cNvPr id="25" name="Picture 2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00192" y="3849868"/>
            <a:ext cx="2826473" cy="2994339"/>
          </a:xfrm>
          <a:prstGeom prst="rect">
            <a:avLst/>
          </a:prstGeom>
        </p:spPr>
      </p:pic>
    </p:spTree>
    <p:extLst>
      <p:ext uri="{BB962C8B-B14F-4D97-AF65-F5344CB8AC3E}">
        <p14:creationId xmlns:p14="http://schemas.microsoft.com/office/powerpoint/2010/main" val="141498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CanariCam-POL (Packham et al. 2006)</a:t>
            </a:r>
            <a:endParaRPr lang="en-US" sz="3600" dirty="0"/>
          </a:p>
        </p:txBody>
      </p:sp>
      <p:sp>
        <p:nvSpPr>
          <p:cNvPr id="3" name="Content Placeholder 2"/>
          <p:cNvSpPr>
            <a:spLocks noGrp="1"/>
          </p:cNvSpPr>
          <p:nvPr>
            <p:ph idx="1"/>
          </p:nvPr>
        </p:nvSpPr>
        <p:spPr>
          <a:xfrm>
            <a:off x="1435608" y="1447800"/>
            <a:ext cx="7708392" cy="4800600"/>
          </a:xfrm>
        </p:spPr>
        <p:txBody>
          <a:bodyPr/>
          <a:lstStyle/>
          <a:p>
            <a:r>
              <a:rPr lang="en-US" dirty="0" smtClean="0"/>
              <a:t>PI: </a:t>
            </a:r>
            <a:r>
              <a:rPr lang="en-US" dirty="0" err="1" smtClean="0"/>
              <a:t>Telesco</a:t>
            </a:r>
            <a:r>
              <a:rPr lang="en-US" dirty="0" smtClean="0"/>
              <a:t>, Florida</a:t>
            </a:r>
          </a:p>
          <a:p>
            <a:r>
              <a:rPr lang="en-US" dirty="0" smtClean="0"/>
              <a:t>$3M multi-mode instrument the 10.4m </a:t>
            </a:r>
            <a:r>
              <a:rPr lang="en-US" dirty="0" err="1" smtClean="0"/>
              <a:t>GranTelescopio</a:t>
            </a:r>
            <a:r>
              <a:rPr lang="en-US" dirty="0" smtClean="0"/>
              <a:t> Canarias, commissioned in 2010-2012</a:t>
            </a:r>
          </a:p>
          <a:p>
            <a:r>
              <a:rPr lang="en-US" dirty="0" smtClean="0"/>
              <a:t>1</a:t>
            </a:r>
            <a:r>
              <a:rPr lang="en-US" baseline="30000" dirty="0" smtClean="0"/>
              <a:t>st</a:t>
            </a:r>
            <a:r>
              <a:rPr lang="en-US" dirty="0" smtClean="0"/>
              <a:t> dual-beam polarimetry module at 10</a:t>
            </a:r>
            <a:r>
              <a:rPr lang="en-US" dirty="0" smtClean="0">
                <a:latin typeface="Symbol" charset="2"/>
                <a:cs typeface="Symbol" charset="2"/>
              </a:rPr>
              <a:t>m</a:t>
            </a:r>
            <a:r>
              <a:rPr lang="en-US" dirty="0" smtClean="0"/>
              <a:t>m</a:t>
            </a:r>
          </a:p>
          <a:p>
            <a:pPr lvl="1"/>
            <a:r>
              <a:rPr lang="en-US" dirty="0" smtClean="0"/>
              <a:t>Uses ‘standard’ half wave</a:t>
            </a:r>
            <a:br>
              <a:rPr lang="en-US" dirty="0" smtClean="0"/>
            </a:br>
            <a:r>
              <a:rPr lang="en-US" dirty="0" smtClean="0"/>
              <a:t>retarder and Wollaston</a:t>
            </a:r>
          </a:p>
          <a:p>
            <a:pPr lvl="1"/>
            <a:r>
              <a:rPr lang="en-US" dirty="0" smtClean="0"/>
              <a:t>Designed in </a:t>
            </a:r>
            <a:r>
              <a:rPr lang="en-US" dirty="0" err="1" smtClean="0"/>
              <a:t>Zemax</a:t>
            </a:r>
            <a:endParaRPr lang="en-US" dirty="0" smtClean="0"/>
          </a:p>
          <a:p>
            <a:endParaRPr lang="en-US" dirty="0"/>
          </a:p>
        </p:txBody>
      </p:sp>
      <p:pic>
        <p:nvPicPr>
          <p:cNvPr id="4" name="Picture 3"/>
          <p:cNvPicPr>
            <a:picLocks noChangeAspect="1"/>
          </p:cNvPicPr>
          <p:nvPr/>
        </p:nvPicPr>
        <p:blipFill rotWithShape="1">
          <a:blip r:embed="rId2"/>
          <a:srcRect l="18666" t="20672" r="15000" b="8887"/>
          <a:stretch/>
        </p:blipFill>
        <p:spPr>
          <a:xfrm>
            <a:off x="5674114" y="4094480"/>
            <a:ext cx="3469885" cy="2763520"/>
          </a:xfrm>
          <a:prstGeom prst="rect">
            <a:avLst/>
          </a:prstGeom>
          <a:ln>
            <a:noFill/>
          </a:ln>
          <a:effectLst>
            <a:softEdge rad="112500"/>
          </a:effectLst>
        </p:spPr>
      </p:pic>
    </p:spTree>
    <p:extLst>
      <p:ext uri="{BB962C8B-B14F-4D97-AF65-F5344CB8AC3E}">
        <p14:creationId xmlns:p14="http://schemas.microsoft.com/office/powerpoint/2010/main" val="279221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Polarization &amp; </a:t>
            </a:r>
            <a:r>
              <a:rPr lang="en-US" sz="4400" dirty="0" err="1" smtClean="0">
                <a:latin typeface="Symbol" charset="2"/>
                <a:cs typeface="Symbol" charset="2"/>
              </a:rPr>
              <a:t>l</a:t>
            </a:r>
            <a:r>
              <a:rPr lang="en-US" sz="4400" dirty="0" smtClean="0">
                <a:latin typeface="Symbol" charset="2"/>
                <a:cs typeface="Symbol" charset="2"/>
              </a:rPr>
              <a:t> </a:t>
            </a:r>
            <a:r>
              <a:rPr lang="en-US" sz="4444" dirty="0" smtClean="0"/>
              <a:t>Coverage</a:t>
            </a:r>
            <a:r>
              <a:rPr lang="en-US" sz="4400" dirty="0" smtClean="0"/>
              <a:t/>
            </a:r>
            <a:br>
              <a:rPr lang="en-US" sz="4400" dirty="0" smtClean="0"/>
            </a:br>
            <a:r>
              <a:rPr lang="en-US" sz="3556" i="1" dirty="0" smtClean="0"/>
              <a:t>(Illustrative only)</a:t>
            </a:r>
            <a:endParaRPr lang="en-US" dirty="0"/>
          </a:p>
        </p:txBody>
      </p:sp>
      <p:cxnSp>
        <p:nvCxnSpPr>
          <p:cNvPr id="5" name="Straight Arrow Connector 4"/>
          <p:cNvCxnSpPr/>
          <p:nvPr/>
        </p:nvCxnSpPr>
        <p:spPr>
          <a:xfrm rot="5400000" flipH="1" flipV="1">
            <a:off x="21428" y="3463146"/>
            <a:ext cx="3404634"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1722950" y="5166254"/>
            <a:ext cx="6707855" cy="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Down Arrow 10"/>
          <p:cNvSpPr/>
          <p:nvPr/>
        </p:nvSpPr>
        <p:spPr>
          <a:xfrm rot="16200000">
            <a:off x="4511474" y="2667004"/>
            <a:ext cx="1130808" cy="6707855"/>
          </a:xfrm>
          <a:prstGeom prst="downArrow">
            <a:avLst/>
          </a:prstGeom>
          <a:gradFill flip="none" rotWithShape="1">
            <a:gsLst>
              <a:gs pos="0">
                <a:schemeClr val="accent1">
                  <a:tint val="92000"/>
                  <a:satMod val="170000"/>
                </a:schemeClr>
              </a:gs>
              <a:gs pos="48000">
                <a:srgbClr val="FFFF00"/>
              </a:gs>
              <a:gs pos="100000">
                <a:srgbClr val="FF0000"/>
              </a:gs>
            </a:gsLst>
            <a:lin ang="5400000" scaled="0"/>
            <a:tileRect/>
          </a:gradFill>
          <a:ln>
            <a:noFill/>
          </a:ln>
          <a:effectLst>
            <a:outerShdw blurRad="76200" dir="18900000" sy="23000" kx="-1200000" algn="bl" rotWithShape="0">
              <a:srgbClr val="000000">
                <a:alpha val="15000"/>
              </a:srgbClr>
            </a:outerShdw>
          </a:effectLst>
        </p:spPr>
        <p:style>
          <a:lnRef idx="1">
            <a:schemeClr val="accent1"/>
          </a:lnRef>
          <a:fillRef idx="3">
            <a:schemeClr val="accent1"/>
          </a:fillRef>
          <a:effectRef idx="2">
            <a:schemeClr val="accent1"/>
          </a:effectRef>
          <a:fontRef idx="minor">
            <a:schemeClr val="lt1"/>
          </a:fontRef>
        </p:style>
        <p:txBody>
          <a:bodyPr vert="wordArtVert" rtlCol="0" anchor="ctr"/>
          <a:lstStyle/>
          <a:p>
            <a:pPr algn="ctr"/>
            <a:endParaRPr lang="en-US" sz="3600" dirty="0">
              <a:solidFill>
                <a:schemeClr val="tx1"/>
              </a:solidFill>
              <a:latin typeface="Symbol" charset="2"/>
              <a:cs typeface="Symbol" charset="2"/>
            </a:endParaRPr>
          </a:p>
        </p:txBody>
      </p:sp>
      <p:sp>
        <p:nvSpPr>
          <p:cNvPr id="12" name="TextBox 11"/>
          <p:cNvSpPr txBox="1"/>
          <p:nvPr/>
        </p:nvSpPr>
        <p:spPr>
          <a:xfrm>
            <a:off x="1724539" y="5815965"/>
            <a:ext cx="794321" cy="369332"/>
          </a:xfrm>
          <a:prstGeom prst="rect">
            <a:avLst/>
          </a:prstGeom>
          <a:noFill/>
        </p:spPr>
        <p:txBody>
          <a:bodyPr wrap="none" rtlCol="0">
            <a:spAutoFit/>
          </a:bodyPr>
          <a:lstStyle/>
          <a:p>
            <a:r>
              <a:rPr lang="en-US" dirty="0" smtClean="0"/>
              <a:t>0.5</a:t>
            </a:r>
            <a:r>
              <a:rPr lang="en-US" dirty="0" smtClean="0">
                <a:latin typeface="Symbol" charset="2"/>
                <a:cs typeface="Symbol" charset="2"/>
              </a:rPr>
              <a:t>m</a:t>
            </a:r>
            <a:r>
              <a:rPr lang="en-US" dirty="0" smtClean="0"/>
              <a:t>m</a:t>
            </a:r>
            <a:endParaRPr lang="en-US" dirty="0"/>
          </a:p>
        </p:txBody>
      </p:sp>
      <p:sp>
        <p:nvSpPr>
          <p:cNvPr id="13" name="TextBox 12"/>
          <p:cNvSpPr txBox="1"/>
          <p:nvPr/>
        </p:nvSpPr>
        <p:spPr>
          <a:xfrm>
            <a:off x="5034666" y="5815965"/>
            <a:ext cx="619055" cy="369332"/>
          </a:xfrm>
          <a:prstGeom prst="rect">
            <a:avLst/>
          </a:prstGeom>
          <a:noFill/>
        </p:spPr>
        <p:txBody>
          <a:bodyPr wrap="none" rtlCol="0">
            <a:spAutoFit/>
          </a:bodyPr>
          <a:lstStyle/>
          <a:p>
            <a:r>
              <a:rPr lang="en-US" dirty="0" smtClean="0"/>
              <a:t>5</a:t>
            </a:r>
            <a:r>
              <a:rPr lang="en-US" dirty="0" smtClean="0">
                <a:latin typeface="Symbol" charset="2"/>
                <a:cs typeface="Symbol" charset="2"/>
              </a:rPr>
              <a:t>m</a:t>
            </a:r>
            <a:r>
              <a:rPr lang="en-US" dirty="0" smtClean="0"/>
              <a:t>m</a:t>
            </a:r>
            <a:endParaRPr lang="en-US" dirty="0"/>
          </a:p>
        </p:txBody>
      </p:sp>
      <p:sp>
        <p:nvSpPr>
          <p:cNvPr id="14" name="TextBox 13"/>
          <p:cNvSpPr txBox="1"/>
          <p:nvPr/>
        </p:nvSpPr>
        <p:spPr>
          <a:xfrm>
            <a:off x="7453243" y="5815965"/>
            <a:ext cx="736049" cy="369332"/>
          </a:xfrm>
          <a:prstGeom prst="rect">
            <a:avLst/>
          </a:prstGeom>
          <a:noFill/>
        </p:spPr>
        <p:txBody>
          <a:bodyPr wrap="none" rtlCol="0">
            <a:spAutoFit/>
          </a:bodyPr>
          <a:lstStyle/>
          <a:p>
            <a:r>
              <a:rPr lang="en-US" dirty="0" smtClean="0"/>
              <a:t>15</a:t>
            </a:r>
            <a:r>
              <a:rPr lang="en-US" dirty="0" smtClean="0">
                <a:latin typeface="Symbol" charset="2"/>
                <a:cs typeface="Symbol" charset="2"/>
              </a:rPr>
              <a:t>m</a:t>
            </a:r>
            <a:r>
              <a:rPr lang="en-US" dirty="0" smtClean="0"/>
              <a:t>m</a:t>
            </a:r>
            <a:endParaRPr lang="en-US" dirty="0"/>
          </a:p>
        </p:txBody>
      </p:sp>
      <p:grpSp>
        <p:nvGrpSpPr>
          <p:cNvPr id="3" name="Group 22"/>
          <p:cNvGrpSpPr/>
          <p:nvPr/>
        </p:nvGrpSpPr>
        <p:grpSpPr>
          <a:xfrm>
            <a:off x="1632104" y="2525545"/>
            <a:ext cx="6798701" cy="5678980"/>
            <a:chOff x="1632104" y="2525545"/>
            <a:chExt cx="6798701" cy="5678980"/>
          </a:xfrm>
        </p:grpSpPr>
        <p:sp>
          <p:nvSpPr>
            <p:cNvPr id="9" name="Arc 8"/>
            <p:cNvSpPr/>
            <p:nvPr/>
          </p:nvSpPr>
          <p:spPr>
            <a:xfrm>
              <a:off x="1632104" y="3112876"/>
              <a:ext cx="6798701" cy="5091649"/>
            </a:xfrm>
            <a:prstGeom prst="arc">
              <a:avLst>
                <a:gd name="adj1" fmla="val 16210808"/>
                <a:gd name="adj2" fmla="val 21105848"/>
              </a:avLst>
            </a:prstGeom>
            <a:ln>
              <a:solidFill>
                <a:srgbClr val="FF0000"/>
              </a:solidFill>
              <a:prstDash val="sysDot"/>
            </a:ln>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6658424" y="2525545"/>
              <a:ext cx="1772381" cy="553998"/>
            </a:xfrm>
            <a:prstGeom prst="rect">
              <a:avLst/>
            </a:prstGeom>
            <a:noFill/>
          </p:spPr>
          <p:txBody>
            <a:bodyPr wrap="square" rtlCol="0" anchor="ctr">
              <a:spAutoFit/>
            </a:bodyPr>
            <a:lstStyle/>
            <a:p>
              <a:pPr algn="ctr"/>
              <a:r>
                <a:rPr lang="en-US" sz="1600" dirty="0" smtClean="0">
                  <a:solidFill>
                    <a:srgbClr val="FF0000"/>
                  </a:solidFill>
                </a:rPr>
                <a:t>Dichroic Emission</a:t>
              </a:r>
            </a:p>
            <a:p>
              <a:pPr algn="ctr"/>
              <a:r>
                <a:rPr lang="en-US" sz="1400" i="1" dirty="0" smtClean="0">
                  <a:solidFill>
                    <a:srgbClr val="FF0000"/>
                  </a:solidFill>
                  <a:sym typeface="Symbol"/>
                </a:rPr>
                <a:t>P </a:t>
              </a:r>
              <a:r>
                <a:rPr lang="en-US" sz="1400" i="1" dirty="0" err="1" smtClean="0">
                  <a:solidFill>
                    <a:srgbClr val="FF0000"/>
                  </a:solidFill>
                  <a:sym typeface="Symbol"/>
                </a:rPr>
                <a:t></a:t>
              </a:r>
              <a:r>
                <a:rPr lang="en-US" sz="1400" i="1" dirty="0" smtClean="0">
                  <a:solidFill>
                    <a:srgbClr val="FF0000"/>
                  </a:solidFill>
                </a:rPr>
                <a:t> ?</a:t>
              </a:r>
              <a:endParaRPr lang="en-US" sz="1400" i="1" dirty="0">
                <a:solidFill>
                  <a:srgbClr val="FF0000"/>
                </a:solidFill>
              </a:endParaRPr>
            </a:p>
          </p:txBody>
        </p:sp>
      </p:grpSp>
      <p:grpSp>
        <p:nvGrpSpPr>
          <p:cNvPr id="4" name="Group 21"/>
          <p:cNvGrpSpPr/>
          <p:nvPr/>
        </p:nvGrpSpPr>
        <p:grpSpPr>
          <a:xfrm>
            <a:off x="1722950" y="4036367"/>
            <a:ext cx="6711607" cy="800219"/>
            <a:chOff x="1722950" y="4036367"/>
            <a:chExt cx="6711607" cy="800219"/>
          </a:xfrm>
        </p:grpSpPr>
        <p:cxnSp>
          <p:nvCxnSpPr>
            <p:cNvPr id="10" name="Straight Connector 9"/>
            <p:cNvCxnSpPr/>
            <p:nvPr/>
          </p:nvCxnSpPr>
          <p:spPr>
            <a:xfrm flipV="1">
              <a:off x="1722950" y="4105601"/>
              <a:ext cx="6707855" cy="384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444208" y="4036367"/>
              <a:ext cx="1990349" cy="800219"/>
            </a:xfrm>
            <a:prstGeom prst="rect">
              <a:avLst/>
            </a:prstGeom>
            <a:noFill/>
          </p:spPr>
          <p:txBody>
            <a:bodyPr wrap="none" rtlCol="0" anchor="ctr">
              <a:spAutoFit/>
            </a:bodyPr>
            <a:lstStyle/>
            <a:p>
              <a:pPr algn="ctr"/>
              <a:r>
                <a:rPr lang="en-US" sz="1600" dirty="0" smtClean="0"/>
                <a:t>Electron Scattering</a:t>
              </a:r>
              <a:br>
                <a:rPr lang="en-US" sz="1600" dirty="0" smtClean="0"/>
              </a:br>
              <a:r>
                <a:rPr lang="en-US" sz="1600" dirty="0" smtClean="0"/>
                <a:t>Synchrotron Emission</a:t>
              </a:r>
            </a:p>
            <a:p>
              <a:pPr algn="ctr"/>
              <a:r>
                <a:rPr lang="en-US" sz="1400" i="1" dirty="0" smtClean="0">
                  <a:sym typeface="Symbol"/>
                </a:rPr>
                <a:t>P </a:t>
              </a:r>
              <a:r>
                <a:rPr lang="en-US" sz="1400" i="1" dirty="0" err="1" smtClean="0">
                  <a:sym typeface="Symbol"/>
                </a:rPr>
                <a:t></a:t>
              </a:r>
              <a:r>
                <a:rPr lang="en-US" sz="1400" i="1" dirty="0" smtClean="0"/>
                <a:t> </a:t>
              </a:r>
              <a:r>
                <a:rPr lang="en-US" sz="1400" i="1" dirty="0" smtClean="0">
                  <a:latin typeface="Symbol" charset="2"/>
                  <a:cs typeface="Symbol" charset="2"/>
                </a:rPr>
                <a:t>l</a:t>
              </a:r>
              <a:r>
                <a:rPr lang="en-US" sz="1400" i="1" baseline="30000" dirty="0" smtClean="0"/>
                <a:t>0</a:t>
              </a:r>
              <a:endParaRPr lang="en-US" sz="1400" i="1" baseline="30000" dirty="0"/>
            </a:p>
          </p:txBody>
        </p:sp>
      </p:grpSp>
      <p:grpSp>
        <p:nvGrpSpPr>
          <p:cNvPr id="21" name="Group 20"/>
          <p:cNvGrpSpPr/>
          <p:nvPr/>
        </p:nvGrpSpPr>
        <p:grpSpPr>
          <a:xfrm>
            <a:off x="-237939" y="1925379"/>
            <a:ext cx="4295667" cy="7042516"/>
            <a:chOff x="-237939" y="1925379"/>
            <a:chExt cx="4295667" cy="7042516"/>
          </a:xfrm>
        </p:grpSpPr>
        <p:sp>
          <p:nvSpPr>
            <p:cNvPr id="7" name="Arc 6"/>
            <p:cNvSpPr/>
            <p:nvPr/>
          </p:nvSpPr>
          <p:spPr>
            <a:xfrm>
              <a:off x="-237939" y="1925379"/>
              <a:ext cx="3924955" cy="7042516"/>
            </a:xfrm>
            <a:prstGeom prst="arc">
              <a:avLst>
                <a:gd name="adj1" fmla="val 16210808"/>
                <a:gd name="adj2" fmla="val 21105848"/>
              </a:avLst>
            </a:prstGeom>
            <a:ln>
              <a:solidFill>
                <a:srgbClr val="3366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a:off x="2589558" y="1940769"/>
              <a:ext cx="1468170" cy="553998"/>
            </a:xfrm>
            <a:prstGeom prst="rect">
              <a:avLst/>
            </a:prstGeom>
            <a:noFill/>
          </p:spPr>
          <p:txBody>
            <a:bodyPr wrap="none" rtlCol="0" anchor="ctr">
              <a:spAutoFit/>
            </a:bodyPr>
            <a:lstStyle/>
            <a:p>
              <a:pPr algn="ctr"/>
              <a:r>
                <a:rPr lang="en-US" sz="1600" dirty="0" smtClean="0">
                  <a:solidFill>
                    <a:srgbClr val="3366FF"/>
                  </a:solidFill>
                </a:rPr>
                <a:t>Dust Scattering</a:t>
              </a:r>
            </a:p>
            <a:p>
              <a:pPr algn="ctr"/>
              <a:r>
                <a:rPr lang="en-US" sz="1400" i="1" dirty="0" smtClean="0">
                  <a:solidFill>
                    <a:srgbClr val="3366FF"/>
                  </a:solidFill>
                  <a:sym typeface="Symbol"/>
                </a:rPr>
                <a:t>P </a:t>
              </a:r>
              <a:r>
                <a:rPr lang="en-US" sz="1400" i="1" dirty="0" err="1" smtClean="0">
                  <a:solidFill>
                    <a:srgbClr val="3366FF"/>
                  </a:solidFill>
                  <a:sym typeface="Symbol"/>
                </a:rPr>
                <a:t></a:t>
              </a:r>
              <a:r>
                <a:rPr lang="en-US" sz="1400" i="1" dirty="0" smtClean="0">
                  <a:solidFill>
                    <a:srgbClr val="3366FF"/>
                  </a:solidFill>
                  <a:sym typeface="Symbol"/>
                </a:rPr>
                <a:t> </a:t>
              </a:r>
              <a:r>
                <a:rPr lang="en-US" sz="1400" i="1" dirty="0" smtClean="0">
                  <a:solidFill>
                    <a:srgbClr val="3366FF"/>
                  </a:solidFill>
                  <a:latin typeface="Symbol" charset="2"/>
                  <a:cs typeface="Symbol" charset="2"/>
                </a:rPr>
                <a:t>l</a:t>
              </a:r>
              <a:r>
                <a:rPr lang="en-US" sz="1400" i="1" baseline="30000" dirty="0" smtClean="0">
                  <a:solidFill>
                    <a:srgbClr val="3366FF"/>
                  </a:solidFill>
                  <a:latin typeface="Symbol" charset="2"/>
                  <a:cs typeface="Symbol" charset="2"/>
                </a:rPr>
                <a:t>-4</a:t>
              </a:r>
              <a:r>
                <a:rPr lang="en-US" sz="1400" i="1" dirty="0" smtClean="0">
                  <a:solidFill>
                    <a:srgbClr val="3366FF"/>
                  </a:solidFill>
                  <a:latin typeface="Symbol" charset="2"/>
                  <a:cs typeface="Symbol" charset="2"/>
                </a:rPr>
                <a:t> </a:t>
              </a:r>
              <a:r>
                <a:rPr lang="en-US" sz="1400" dirty="0" smtClean="0">
                  <a:solidFill>
                    <a:srgbClr val="3366FF"/>
                  </a:solidFill>
                </a:rPr>
                <a:t>or</a:t>
              </a:r>
              <a:r>
                <a:rPr lang="en-US" sz="1400" i="1" dirty="0" smtClean="0">
                  <a:solidFill>
                    <a:srgbClr val="3366FF"/>
                  </a:solidFill>
                  <a:latin typeface="Symbol" charset="2"/>
                  <a:cs typeface="Symbol" charset="2"/>
                </a:rPr>
                <a:t> l</a:t>
              </a:r>
              <a:r>
                <a:rPr lang="en-US" sz="1400" i="1" baseline="30000" dirty="0" smtClean="0">
                  <a:solidFill>
                    <a:srgbClr val="3366FF"/>
                  </a:solidFill>
                  <a:latin typeface="Symbol" charset="2"/>
                  <a:cs typeface="Symbol" charset="2"/>
                </a:rPr>
                <a:t>-1</a:t>
              </a:r>
              <a:endParaRPr lang="en-US" sz="1400" i="1" baseline="30000" dirty="0">
                <a:solidFill>
                  <a:srgbClr val="3366FF"/>
                </a:solidFill>
              </a:endParaRPr>
            </a:p>
          </p:txBody>
        </p:sp>
      </p:grpSp>
      <p:grpSp>
        <p:nvGrpSpPr>
          <p:cNvPr id="22" name="Group 23"/>
          <p:cNvGrpSpPr/>
          <p:nvPr/>
        </p:nvGrpSpPr>
        <p:grpSpPr>
          <a:xfrm>
            <a:off x="-1676401" y="3112876"/>
            <a:ext cx="7220466" cy="5091649"/>
            <a:chOff x="-1676401" y="3112876"/>
            <a:chExt cx="7220466" cy="5091649"/>
          </a:xfrm>
        </p:grpSpPr>
        <p:sp>
          <p:nvSpPr>
            <p:cNvPr id="8" name="Arc 7"/>
            <p:cNvSpPr/>
            <p:nvPr/>
          </p:nvSpPr>
          <p:spPr>
            <a:xfrm>
              <a:off x="-1676401" y="3112876"/>
              <a:ext cx="6798701" cy="5091649"/>
            </a:xfrm>
            <a:prstGeom prst="arc">
              <a:avLst>
                <a:gd name="adj1" fmla="val 16210808"/>
                <a:gd name="adj2" fmla="val 21105848"/>
              </a:avLst>
            </a:pr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3662821" y="3128264"/>
              <a:ext cx="1881244" cy="553998"/>
            </a:xfrm>
            <a:prstGeom prst="rect">
              <a:avLst/>
            </a:prstGeom>
            <a:noFill/>
          </p:spPr>
          <p:txBody>
            <a:bodyPr wrap="none" rtlCol="0" anchor="ctr">
              <a:spAutoFit/>
            </a:bodyPr>
            <a:lstStyle/>
            <a:p>
              <a:pPr algn="ctr"/>
              <a:r>
                <a:rPr lang="en-US" sz="1600" dirty="0" smtClean="0">
                  <a:solidFill>
                    <a:srgbClr val="008000"/>
                  </a:solidFill>
                </a:rPr>
                <a:t>Dichroic Absorption</a:t>
              </a:r>
            </a:p>
            <a:p>
              <a:pPr algn="ctr"/>
              <a:r>
                <a:rPr lang="en-US" sz="1400" i="1" dirty="0" smtClean="0">
                  <a:solidFill>
                    <a:srgbClr val="008000"/>
                  </a:solidFill>
                  <a:sym typeface="Symbol"/>
                </a:rPr>
                <a:t>P </a:t>
              </a:r>
              <a:r>
                <a:rPr lang="en-US" sz="1400" i="1" dirty="0" err="1" smtClean="0">
                  <a:solidFill>
                    <a:srgbClr val="008000"/>
                  </a:solidFill>
                  <a:sym typeface="Symbol"/>
                </a:rPr>
                <a:t></a:t>
              </a:r>
              <a:r>
                <a:rPr lang="en-US" sz="1400" i="1" dirty="0" smtClean="0">
                  <a:solidFill>
                    <a:srgbClr val="008000"/>
                  </a:solidFill>
                </a:rPr>
                <a:t> exp(</a:t>
              </a:r>
              <a:r>
                <a:rPr lang="en-US" sz="1400" i="1" dirty="0">
                  <a:solidFill>
                    <a:srgbClr val="008000"/>
                  </a:solidFill>
                </a:rPr>
                <a:t>ln</a:t>
              </a:r>
              <a:r>
                <a:rPr lang="en-US" sz="1400" i="1" baseline="30000" dirty="0">
                  <a:solidFill>
                    <a:srgbClr val="008000"/>
                  </a:solidFill>
                </a:rPr>
                <a:t>2</a:t>
              </a:r>
              <a:r>
                <a:rPr lang="en-US" sz="1400" i="1" dirty="0" smtClean="0">
                  <a:solidFill>
                    <a:srgbClr val="008000"/>
                  </a:solidFill>
                  <a:latin typeface="Symbol" charset="2"/>
                  <a:cs typeface="Symbol" charset="2"/>
                </a:rPr>
                <a:t>(l</a:t>
              </a:r>
              <a:r>
                <a:rPr lang="en-US" sz="1400" i="1" baseline="30000" dirty="0" smtClean="0">
                  <a:solidFill>
                    <a:srgbClr val="008000"/>
                  </a:solidFill>
                  <a:latin typeface="Symbol" charset="2"/>
                  <a:cs typeface="Symbol" charset="2"/>
                </a:rPr>
                <a:t>-1</a:t>
              </a:r>
              <a:r>
                <a:rPr lang="en-US" sz="1400" i="1" dirty="0" smtClean="0">
                  <a:solidFill>
                    <a:srgbClr val="008000"/>
                  </a:solidFill>
                  <a:latin typeface="Symbol" charset="2"/>
                  <a:cs typeface="Symbol" charset="2"/>
                </a:rPr>
                <a:t>))</a:t>
              </a:r>
              <a:endParaRPr lang="en-US" sz="1400" i="1" dirty="0">
                <a:solidFill>
                  <a:srgbClr val="008000"/>
                </a:solidFill>
              </a:endParaRPr>
            </a:p>
          </p:txBody>
        </p:sp>
      </p:grpSp>
      <p:sp>
        <p:nvSpPr>
          <p:cNvPr id="19" name="TextBox 18"/>
          <p:cNvSpPr txBox="1"/>
          <p:nvPr/>
        </p:nvSpPr>
        <p:spPr>
          <a:xfrm>
            <a:off x="5034666" y="5270861"/>
            <a:ext cx="369061" cy="369332"/>
          </a:xfrm>
          <a:prstGeom prst="rect">
            <a:avLst/>
          </a:prstGeom>
          <a:noFill/>
        </p:spPr>
        <p:txBody>
          <a:bodyPr wrap="none" rtlCol="0">
            <a:spAutoFit/>
          </a:bodyPr>
          <a:lstStyle/>
          <a:p>
            <a:r>
              <a:rPr lang="en-US" i="1" dirty="0" err="1" smtClean="0">
                <a:solidFill>
                  <a:srgbClr val="3366FF"/>
                </a:solidFill>
                <a:latin typeface="Symbol" charset="2"/>
                <a:cs typeface="Symbol" charset="2"/>
              </a:rPr>
              <a:t>l</a:t>
            </a:r>
            <a:endParaRPr lang="en-US" i="1" dirty="0">
              <a:solidFill>
                <a:srgbClr val="3366FF"/>
              </a:solidFill>
              <a:latin typeface="Symbol" charset="2"/>
              <a:cs typeface="Symbol" charset="2"/>
            </a:endParaRPr>
          </a:p>
        </p:txBody>
      </p:sp>
      <p:sp>
        <p:nvSpPr>
          <p:cNvPr id="20" name="TextBox 19"/>
          <p:cNvSpPr txBox="1"/>
          <p:nvPr/>
        </p:nvSpPr>
        <p:spPr>
          <a:xfrm>
            <a:off x="1261285" y="3112876"/>
            <a:ext cx="461665" cy="1134538"/>
          </a:xfrm>
          <a:prstGeom prst="rect">
            <a:avLst/>
          </a:prstGeom>
          <a:noFill/>
        </p:spPr>
        <p:txBody>
          <a:bodyPr vert="vert270" wrap="none" rtlCol="0">
            <a:spAutoFit/>
          </a:bodyPr>
          <a:lstStyle/>
          <a:p>
            <a:r>
              <a:rPr lang="en-US" i="1" dirty="0" smtClean="0">
                <a:solidFill>
                  <a:srgbClr val="3366FF"/>
                </a:solidFill>
                <a:latin typeface="Calibri (Body)"/>
                <a:cs typeface="Calibri (Body)"/>
              </a:rPr>
              <a:t>Efficiency</a:t>
            </a:r>
            <a:endParaRPr lang="en-US" i="1" dirty="0">
              <a:solidFill>
                <a:srgbClr val="3366FF"/>
              </a:solidFill>
              <a:latin typeface="Calibri (Body)"/>
              <a:cs typeface="Calibri (Body)"/>
            </a:endParaRPr>
          </a:p>
        </p:txBody>
      </p:sp>
      <p:grpSp>
        <p:nvGrpSpPr>
          <p:cNvPr id="26" name="Group 25"/>
          <p:cNvGrpSpPr/>
          <p:nvPr/>
        </p:nvGrpSpPr>
        <p:grpSpPr>
          <a:xfrm>
            <a:off x="3505200" y="1761622"/>
            <a:ext cx="4267200" cy="3404635"/>
            <a:chOff x="3505200" y="1761622"/>
            <a:chExt cx="4267200" cy="3404635"/>
          </a:xfrm>
        </p:grpSpPr>
        <p:sp>
          <p:nvSpPr>
            <p:cNvPr id="23" name="Rounded Rectangle 22"/>
            <p:cNvSpPr/>
            <p:nvPr/>
          </p:nvSpPr>
          <p:spPr>
            <a:xfrm>
              <a:off x="3505200" y="1761622"/>
              <a:ext cx="2038865" cy="3404632"/>
            </a:xfrm>
            <a:prstGeom prst="roundRect">
              <a:avLst/>
            </a:prstGeom>
            <a:solidFill>
              <a:schemeClr val="accent1">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b"/>
            <a:lstStyle/>
            <a:p>
              <a:pPr algn="ctr"/>
              <a:r>
                <a:rPr lang="en-US" i="1" dirty="0" smtClean="0">
                  <a:solidFill>
                    <a:srgbClr val="3366FF"/>
                  </a:solidFill>
                </a:rPr>
                <a:t>MMT-POL</a:t>
              </a:r>
              <a:endParaRPr lang="en-US" i="1" dirty="0">
                <a:solidFill>
                  <a:srgbClr val="3366FF"/>
                </a:solidFill>
              </a:endParaRPr>
            </a:p>
          </p:txBody>
        </p:sp>
        <p:sp>
          <p:nvSpPr>
            <p:cNvPr id="24" name="Rounded Rectangle 23"/>
            <p:cNvSpPr/>
            <p:nvPr/>
          </p:nvSpPr>
          <p:spPr>
            <a:xfrm>
              <a:off x="5791200" y="1761625"/>
              <a:ext cx="1981200" cy="3404632"/>
            </a:xfrm>
            <a:prstGeom prst="roundRect">
              <a:avLst/>
            </a:prstGeom>
            <a:solidFill>
              <a:srgbClr val="FF0000">
                <a:alpha val="25000"/>
              </a:srgbClr>
            </a:solidFill>
            <a:ln/>
          </p:spPr>
          <p:style>
            <a:lnRef idx="1">
              <a:schemeClr val="accent3"/>
            </a:lnRef>
            <a:fillRef idx="2">
              <a:schemeClr val="accent3"/>
            </a:fillRef>
            <a:effectRef idx="1">
              <a:schemeClr val="accent3"/>
            </a:effectRef>
            <a:fontRef idx="minor">
              <a:schemeClr val="dk1"/>
            </a:fontRef>
          </p:style>
          <p:txBody>
            <a:bodyPr rtlCol="0" anchor="b"/>
            <a:lstStyle/>
            <a:p>
              <a:pPr algn="ctr"/>
              <a:r>
                <a:rPr lang="en-US" i="1" dirty="0" smtClean="0">
                  <a:solidFill>
                    <a:srgbClr val="FF0000"/>
                  </a:solidFill>
                </a:rPr>
                <a:t>CanariCam</a:t>
              </a:r>
              <a:endParaRPr lang="en-US" i="1" dirty="0">
                <a:solidFill>
                  <a:srgbClr val="FF0000"/>
                </a:solidFill>
              </a:endParaRPr>
            </a:p>
          </p:txBody>
        </p:sp>
      </p:grpSp>
    </p:spTree>
    <p:extLst>
      <p:ext uri="{BB962C8B-B14F-4D97-AF65-F5344CB8AC3E}">
        <p14:creationId xmlns:p14="http://schemas.microsoft.com/office/powerpoint/2010/main" val="153752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My Personal Thoughts on Polarimetry 1/2</a:t>
            </a:r>
            <a:endParaRPr lang="en-US" sz="3200" dirty="0"/>
          </a:p>
        </p:txBody>
      </p:sp>
      <p:sp>
        <p:nvSpPr>
          <p:cNvPr id="3" name="Content Placeholder 2"/>
          <p:cNvSpPr>
            <a:spLocks noGrp="1"/>
          </p:cNvSpPr>
          <p:nvPr>
            <p:ph idx="1"/>
          </p:nvPr>
        </p:nvSpPr>
        <p:spPr>
          <a:xfrm>
            <a:off x="1435608" y="1447800"/>
            <a:ext cx="7708392" cy="5410200"/>
          </a:xfrm>
        </p:spPr>
        <p:txBody>
          <a:bodyPr>
            <a:normAutofit fontScale="85000" lnSpcReduction="10000"/>
          </a:bodyPr>
          <a:lstStyle/>
          <a:p>
            <a:r>
              <a:rPr lang="en-US" dirty="0" smtClean="0"/>
              <a:t>Can be hard to ‘sell’, need to ensure a good science ‘hook’ back to national plans</a:t>
            </a:r>
          </a:p>
          <a:p>
            <a:r>
              <a:rPr lang="en-US" dirty="0" smtClean="0"/>
              <a:t>I’ve always felt polarimetry is most powerful when polarization models employed simultaneously with total flux models</a:t>
            </a:r>
          </a:p>
          <a:p>
            <a:r>
              <a:rPr lang="en-US" dirty="0" smtClean="0"/>
              <a:t>How fast to modulate?</a:t>
            </a:r>
          </a:p>
          <a:p>
            <a:r>
              <a:rPr lang="en-US" dirty="0" smtClean="0"/>
              <a:t>Instrumental polarization</a:t>
            </a:r>
          </a:p>
          <a:p>
            <a:r>
              <a:rPr lang="en-US" dirty="0" smtClean="0"/>
              <a:t>Worries about coatings and how that affects things</a:t>
            </a:r>
          </a:p>
          <a:p>
            <a:pPr lvl="1"/>
            <a:r>
              <a:rPr lang="en-US" dirty="0" smtClean="0"/>
              <a:t>But often hard to get that information from vendors</a:t>
            </a:r>
          </a:p>
          <a:p>
            <a:pPr lvl="2"/>
            <a:r>
              <a:rPr lang="en-US" dirty="0" smtClean="0"/>
              <a:t>They don’t know it, or don’t want to provide it</a:t>
            </a:r>
          </a:p>
          <a:p>
            <a:pPr lvl="2"/>
            <a:r>
              <a:rPr lang="en-US" dirty="0" smtClean="0"/>
              <a:t>GIGO</a:t>
            </a:r>
          </a:p>
          <a:p>
            <a:r>
              <a:rPr lang="en-US" dirty="0" err="1"/>
              <a:t>Birefringent</a:t>
            </a:r>
            <a:r>
              <a:rPr lang="en-US" dirty="0"/>
              <a:t> lens in MMT-POL</a:t>
            </a:r>
          </a:p>
          <a:p>
            <a:r>
              <a:rPr lang="en-US" dirty="0"/>
              <a:t>Stress birefringence in entrance </a:t>
            </a:r>
            <a:r>
              <a:rPr lang="en-US" dirty="0" smtClean="0"/>
              <a:t>window</a:t>
            </a:r>
            <a:endParaRPr lang="en-US" dirty="0"/>
          </a:p>
        </p:txBody>
      </p:sp>
    </p:spTree>
    <p:extLst>
      <p:ext uri="{BB962C8B-B14F-4D97-AF65-F5344CB8AC3E}">
        <p14:creationId xmlns:p14="http://schemas.microsoft.com/office/powerpoint/2010/main" val="114979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My Personal Thoughts on Polarimetry 2/2</a:t>
            </a:r>
            <a:endParaRPr lang="en-US" sz="3200" dirty="0"/>
          </a:p>
        </p:txBody>
      </p:sp>
      <p:sp>
        <p:nvSpPr>
          <p:cNvPr id="3" name="Content Placeholder 2"/>
          <p:cNvSpPr>
            <a:spLocks noGrp="1"/>
          </p:cNvSpPr>
          <p:nvPr>
            <p:ph idx="1"/>
          </p:nvPr>
        </p:nvSpPr>
        <p:spPr>
          <a:xfrm>
            <a:off x="1435608" y="1447800"/>
            <a:ext cx="7708392" cy="5410200"/>
          </a:xfrm>
        </p:spPr>
        <p:txBody>
          <a:bodyPr>
            <a:normAutofit fontScale="85000" lnSpcReduction="20000"/>
          </a:bodyPr>
          <a:lstStyle/>
          <a:p>
            <a:r>
              <a:rPr lang="en-US" dirty="0" smtClean="0"/>
              <a:t>Polarization fringes can exist in </a:t>
            </a:r>
            <a:r>
              <a:rPr lang="en-US" dirty="0" err="1" smtClean="0"/>
              <a:t>spectro</a:t>
            </a:r>
            <a:r>
              <a:rPr lang="en-US" dirty="0" smtClean="0"/>
              <a:t>-polarimetry</a:t>
            </a:r>
          </a:p>
          <a:p>
            <a:r>
              <a:rPr lang="en-US" dirty="0" smtClean="0"/>
              <a:t>Calibration sources</a:t>
            </a:r>
          </a:p>
          <a:p>
            <a:pPr lvl="1"/>
            <a:r>
              <a:rPr lang="en-US" dirty="0" smtClean="0"/>
              <a:t>Hard for 8m telescopes</a:t>
            </a:r>
          </a:p>
          <a:p>
            <a:pPr lvl="1"/>
            <a:r>
              <a:rPr lang="en-US" dirty="0" smtClean="0"/>
              <a:t>How to select them is standard, but little time available</a:t>
            </a:r>
          </a:p>
          <a:p>
            <a:r>
              <a:rPr lang="en-US" dirty="0" smtClean="0"/>
              <a:t>DR is not hard, but can be ‘fiddly’</a:t>
            </a:r>
          </a:p>
          <a:p>
            <a:pPr lvl="1"/>
            <a:r>
              <a:rPr lang="en-US" dirty="0" smtClean="0"/>
              <a:t>POLPACK, very nice approach</a:t>
            </a:r>
          </a:p>
          <a:p>
            <a:r>
              <a:rPr lang="en-US" dirty="0" smtClean="0"/>
              <a:t>Although quoting Q, U, and V is fine for us, IMHO it is not the best way to advertise our work</a:t>
            </a:r>
          </a:p>
          <a:p>
            <a:pPr lvl="1"/>
            <a:r>
              <a:rPr lang="en-US" dirty="0" smtClean="0"/>
              <a:t>Degree and PA of polarization is far easier for non-polarimetry people to understand</a:t>
            </a:r>
          </a:p>
          <a:p>
            <a:pPr lvl="1"/>
            <a:r>
              <a:rPr lang="en-US" dirty="0" smtClean="0"/>
              <a:t>In the last 10 years (+?) we gone from data poor to data rich, making our work as accessible as possible is crucial</a:t>
            </a:r>
          </a:p>
          <a:p>
            <a:endParaRPr lang="en-US" dirty="0" smtClean="0"/>
          </a:p>
          <a:p>
            <a:endParaRPr lang="en-US" dirty="0"/>
          </a:p>
        </p:txBody>
      </p:sp>
    </p:spTree>
    <p:extLst>
      <p:ext uri="{BB962C8B-B14F-4D97-AF65-F5344CB8AC3E}">
        <p14:creationId xmlns:p14="http://schemas.microsoft.com/office/powerpoint/2010/main" val="197247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Observatories &amp; Polarimetry </a:t>
            </a:r>
            <a:endParaRPr lang="en-US" dirty="0"/>
          </a:p>
        </p:txBody>
      </p:sp>
      <p:sp>
        <p:nvSpPr>
          <p:cNvPr id="3" name="Content Placeholder 2"/>
          <p:cNvSpPr>
            <a:spLocks noGrp="1"/>
          </p:cNvSpPr>
          <p:nvPr>
            <p:ph idx="1"/>
          </p:nvPr>
        </p:nvSpPr>
        <p:spPr>
          <a:xfrm>
            <a:off x="1435608" y="1447800"/>
            <a:ext cx="7708392" cy="5410200"/>
          </a:xfrm>
        </p:spPr>
        <p:txBody>
          <a:bodyPr>
            <a:normAutofit fontScale="92500" lnSpcReduction="10000"/>
          </a:bodyPr>
          <a:lstStyle/>
          <a:p>
            <a:r>
              <a:rPr lang="en-US" dirty="0" smtClean="0"/>
              <a:t>Observatories often don’t like polarimetry as:</a:t>
            </a:r>
          </a:p>
          <a:p>
            <a:pPr lvl="1"/>
            <a:r>
              <a:rPr lang="en-US" dirty="0" smtClean="0"/>
              <a:t>Every one wants the Cass focus</a:t>
            </a:r>
          </a:p>
          <a:p>
            <a:pPr lvl="1"/>
            <a:r>
              <a:rPr lang="en-US" dirty="0" smtClean="0"/>
              <a:t>Lots of moving parts to get ‘stuck’ in the beam</a:t>
            </a:r>
          </a:p>
          <a:p>
            <a:pPr lvl="1"/>
            <a:r>
              <a:rPr lang="en-US" dirty="0" smtClean="0"/>
              <a:t>Small community</a:t>
            </a:r>
          </a:p>
          <a:p>
            <a:r>
              <a:rPr lang="en-US" dirty="0" smtClean="0"/>
              <a:t>But is a great tool for planet searching</a:t>
            </a:r>
          </a:p>
          <a:p>
            <a:r>
              <a:rPr lang="en-US" dirty="0" smtClean="0"/>
              <a:t>We need to ensure the polarimetry community is strong, vibrant and connected</a:t>
            </a:r>
          </a:p>
          <a:p>
            <a:pPr lvl="1"/>
            <a:r>
              <a:rPr lang="en-US" dirty="0" smtClean="0"/>
              <a:t>Hats off to the COST polarization people for providing us the venue to do this!</a:t>
            </a:r>
          </a:p>
          <a:p>
            <a:r>
              <a:rPr lang="en-US" dirty="0" smtClean="0"/>
              <a:t>It is our job to produce and promote our results to the wider community, and urge for polarimetry on the 30m’s</a:t>
            </a:r>
            <a:endParaRPr lang="en-US" dirty="0"/>
          </a:p>
        </p:txBody>
      </p:sp>
    </p:spTree>
    <p:extLst>
      <p:ext uri="{BB962C8B-B14F-4D97-AF65-F5344CB8AC3E}">
        <p14:creationId xmlns:p14="http://schemas.microsoft.com/office/powerpoint/2010/main" val="1806970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1435608" y="1447800"/>
            <a:ext cx="7708392" cy="4800600"/>
          </a:xfrm>
        </p:spPr>
        <p:txBody>
          <a:bodyPr/>
          <a:lstStyle/>
          <a:p>
            <a:r>
              <a:rPr lang="en-US" dirty="0" smtClean="0"/>
              <a:t>Lots of great stuff to do at IR with polarimetry</a:t>
            </a:r>
          </a:p>
          <a:p>
            <a:pPr lvl="1"/>
            <a:r>
              <a:rPr lang="en-US" dirty="0" smtClean="0"/>
              <a:t>Perhaps most applicable to debris discs and connection into planets</a:t>
            </a:r>
          </a:p>
          <a:p>
            <a:pPr lvl="1"/>
            <a:r>
              <a:rPr lang="en-US" dirty="0" smtClean="0"/>
              <a:t>But formation/evolution of galaxies and AGN is also very attractive</a:t>
            </a:r>
          </a:p>
          <a:p>
            <a:r>
              <a:rPr lang="en-US" dirty="0" smtClean="0"/>
              <a:t>Low IP, diffraction limited polarimetry in it’s infancy</a:t>
            </a:r>
          </a:p>
          <a:p>
            <a:pPr lvl="1"/>
            <a:r>
              <a:rPr lang="en-US" dirty="0" smtClean="0"/>
              <a:t>Can expect some really nice science soon</a:t>
            </a:r>
            <a:endParaRPr lang="en-US" dirty="0"/>
          </a:p>
        </p:txBody>
      </p:sp>
    </p:spTree>
    <p:extLst>
      <p:ext uri="{BB962C8B-B14F-4D97-AF65-F5344CB8AC3E}">
        <p14:creationId xmlns:p14="http://schemas.microsoft.com/office/powerpoint/2010/main" val="370279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Merci beaucoup pour </a:t>
            </a:r>
            <a:r>
              <a:rPr lang="en-US" dirty="0" err="1"/>
              <a:t>l'écoute</a:t>
            </a:r>
            <a:endParaRPr lang="en-US" dirty="0"/>
          </a:p>
        </p:txBody>
      </p:sp>
      <p:sp>
        <p:nvSpPr>
          <p:cNvPr id="3" name="Content Placeholder 2"/>
          <p:cNvSpPr>
            <a:spLocks noGrp="1"/>
          </p:cNvSpPr>
          <p:nvPr>
            <p:ph idx="1"/>
          </p:nvPr>
        </p:nvSpPr>
        <p:spPr/>
        <p:txBody>
          <a:bodyPr/>
          <a:lstStyle/>
          <a:p>
            <a:endParaRPr lang="en-US"/>
          </a:p>
        </p:txBody>
      </p:sp>
      <p:pic>
        <p:nvPicPr>
          <p:cNvPr id="5" name="Picture 4" descr="IMG_743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4944533" cy="3708400"/>
          </a:xfrm>
          <a:prstGeom prst="rect">
            <a:avLst/>
          </a:prstGeom>
          <a:ln>
            <a:noFill/>
          </a:ln>
          <a:effectLst>
            <a:softEdge rad="112500"/>
          </a:effectLst>
        </p:spPr>
      </p:pic>
      <p:pic>
        <p:nvPicPr>
          <p:cNvPr id="4" name="Picture 3" descr="IMG_739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3680" y="3182502"/>
            <a:ext cx="5100319" cy="3675497"/>
          </a:xfrm>
          <a:prstGeom prst="rect">
            <a:avLst/>
          </a:prstGeom>
          <a:ln>
            <a:noFill/>
          </a:ln>
          <a:effectLst>
            <a:softEdge rad="112500"/>
          </a:effectLst>
        </p:spPr>
      </p:pic>
    </p:spTree>
    <p:extLst>
      <p:ext uri="{BB962C8B-B14F-4D97-AF65-F5344CB8AC3E}">
        <p14:creationId xmlns:p14="http://schemas.microsoft.com/office/powerpoint/2010/main" val="44612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20" name="Rectangle 4"/>
          <p:cNvSpPr>
            <a:spLocks noChangeArrowheads="1"/>
          </p:cNvSpPr>
          <p:nvPr/>
        </p:nvSpPr>
        <p:spPr bwMode="auto">
          <a:xfrm>
            <a:off x="1435608" y="1020241"/>
            <a:ext cx="7708392" cy="5837759"/>
          </a:xfrm>
          <a:prstGeom prst="rect">
            <a:avLst/>
          </a:prstGeom>
          <a:noFill/>
          <a:ln w="9525">
            <a:noFill/>
            <a:miter lim="800000"/>
            <a:headEnd/>
            <a:tailEnd/>
          </a:ln>
          <a:effectLst/>
        </p:spPr>
        <p:txBody>
          <a:bodyPr>
            <a:prstTxWarp prst="textNoShape">
              <a:avLst/>
            </a:prstTxWarp>
          </a:bodyPr>
          <a:lstStyle/>
          <a:p>
            <a:pPr marL="342900" indent="-342900" algn="l" eaLnBrk="1" hangingPunct="1">
              <a:spcBef>
                <a:spcPct val="20000"/>
              </a:spcBef>
              <a:buClr>
                <a:schemeClr val="hlink"/>
              </a:buClr>
              <a:buSzPct val="70000"/>
              <a:buFont typeface="Wingdings" pitchFamily="-65" charset="2"/>
              <a:buChar char="n"/>
            </a:pPr>
            <a:r>
              <a:rPr lang="en-US" sz="2400" dirty="0" smtClean="0"/>
              <a:t>Dichroic polarization is the passage of light through aligned dust grains</a:t>
            </a:r>
          </a:p>
          <a:p>
            <a:pPr marL="742950" lvl="1" indent="-285750" algn="l" eaLnBrk="1" hangingPunct="1">
              <a:spcBef>
                <a:spcPct val="20000"/>
              </a:spcBef>
              <a:buClr>
                <a:schemeClr val="accent2"/>
              </a:buClr>
              <a:buSzPct val="70000"/>
              <a:buFont typeface="Wingdings" pitchFamily="-65" charset="2"/>
              <a:buChar char="n"/>
            </a:pPr>
            <a:r>
              <a:rPr lang="en-US" sz="2000" dirty="0" smtClean="0"/>
              <a:t>Transmitted or </a:t>
            </a:r>
            <a:r>
              <a:rPr lang="en-US" sz="2000" dirty="0"/>
              <a:t>emitted </a:t>
            </a:r>
            <a:r>
              <a:rPr lang="en-US" sz="2000" dirty="0" err="1"/>
              <a:t>dichroism</a:t>
            </a:r>
            <a:r>
              <a:rPr lang="en-US" sz="2000" dirty="0"/>
              <a:t> </a:t>
            </a:r>
            <a:r>
              <a:rPr lang="en-US" sz="2000" dirty="0" smtClean="0"/>
              <a:t>indicates dust </a:t>
            </a:r>
            <a:r>
              <a:rPr lang="en-US" sz="2000" dirty="0"/>
              <a:t>temperature </a:t>
            </a:r>
            <a:r>
              <a:rPr lang="en-US" sz="2000" dirty="0" smtClean="0"/>
              <a:t>structure</a:t>
            </a:r>
          </a:p>
          <a:p>
            <a:pPr marL="1200150" lvl="2" indent="-285750">
              <a:spcBef>
                <a:spcPct val="20000"/>
              </a:spcBef>
              <a:buClr>
                <a:schemeClr val="accent2"/>
              </a:buClr>
              <a:buSzPct val="70000"/>
              <a:buFont typeface="Wingdings" pitchFamily="-65" charset="2"/>
              <a:buChar char="n"/>
            </a:pPr>
            <a:r>
              <a:rPr lang="en-US" sz="2000" dirty="0"/>
              <a:t>Magnetic field parallel to PA of polarization </a:t>
            </a:r>
            <a:r>
              <a:rPr lang="en-US" sz="2000" dirty="0" smtClean="0"/>
              <a:t>for </a:t>
            </a:r>
            <a:r>
              <a:rPr lang="en-US" sz="2000" dirty="0"/>
              <a:t>absorptive polarization, perpendicular for </a:t>
            </a:r>
            <a:r>
              <a:rPr lang="en-US" sz="2000" dirty="0" smtClean="0"/>
              <a:t>emissive</a:t>
            </a:r>
          </a:p>
          <a:p>
            <a:pPr marL="1657350" lvl="3" indent="-285750">
              <a:spcBef>
                <a:spcPct val="20000"/>
              </a:spcBef>
              <a:buClr>
                <a:schemeClr val="accent2"/>
              </a:buClr>
              <a:buSzPct val="70000"/>
              <a:buFont typeface="Wingdings" pitchFamily="-65" charset="2"/>
              <a:buChar char="n"/>
            </a:pPr>
            <a:r>
              <a:rPr lang="en-US" sz="2000" dirty="0" smtClean="0"/>
              <a:t>Radiation pressure</a:t>
            </a:r>
          </a:p>
          <a:p>
            <a:pPr marL="1657350" lvl="3" indent="-285750">
              <a:spcBef>
                <a:spcPct val="20000"/>
              </a:spcBef>
              <a:buClr>
                <a:schemeClr val="accent2"/>
              </a:buClr>
              <a:buSzPct val="70000"/>
              <a:buFont typeface="Wingdings" pitchFamily="-65" charset="2"/>
              <a:buChar char="n"/>
            </a:pPr>
            <a:r>
              <a:rPr lang="en-US" sz="2000" dirty="0" smtClean="0"/>
              <a:t>Barnett </a:t>
            </a:r>
            <a:r>
              <a:rPr lang="en-US" sz="2000" dirty="0"/>
              <a:t>effect, where short grain axis aligned with magnetic field (opposite to compass ‘cartoon</a:t>
            </a:r>
            <a:r>
              <a:rPr lang="en-US" sz="2000" dirty="0">
                <a:latin typeface="Arial"/>
              </a:rPr>
              <a:t>’</a:t>
            </a:r>
            <a:r>
              <a:rPr lang="en-US" sz="2000" dirty="0" smtClean="0"/>
              <a:t>)</a:t>
            </a:r>
          </a:p>
          <a:p>
            <a:pPr marL="285750" indent="-285750">
              <a:spcBef>
                <a:spcPct val="20000"/>
              </a:spcBef>
              <a:buClr>
                <a:schemeClr val="accent2"/>
              </a:buClr>
              <a:buSzPct val="70000"/>
              <a:buFont typeface="Wingdings" pitchFamily="-65" charset="2"/>
              <a:buChar char="n"/>
            </a:pPr>
            <a:r>
              <a:rPr lang="en-US" sz="2400" dirty="0" smtClean="0"/>
              <a:t>MIR </a:t>
            </a:r>
            <a:r>
              <a:rPr lang="en-US" sz="2400" dirty="0"/>
              <a:t>(5-40</a:t>
            </a:r>
            <a:r>
              <a:rPr lang="en-US" sz="2400" dirty="0">
                <a:latin typeface="Symbol" charset="0"/>
              </a:rPr>
              <a:t>m</a:t>
            </a:r>
            <a:r>
              <a:rPr lang="en-US" sz="2400" dirty="0"/>
              <a:t>m) polarization primarily due to emission or absorption from aligned aspheric dust </a:t>
            </a:r>
            <a:r>
              <a:rPr lang="en-US" sz="2400" dirty="0" smtClean="0"/>
              <a:t>grains</a:t>
            </a:r>
          </a:p>
        </p:txBody>
      </p:sp>
      <p:pic>
        <p:nvPicPr>
          <p:cNvPr id="4" name="Picture 3"/>
          <p:cNvPicPr>
            <a:picLocks noChangeAspect="1"/>
          </p:cNvPicPr>
          <p:nvPr/>
        </p:nvPicPr>
        <p:blipFill>
          <a:blip r:embed="rId3"/>
          <a:stretch>
            <a:fillRect/>
          </a:stretch>
        </p:blipFill>
        <p:spPr>
          <a:xfrm>
            <a:off x="5222240" y="5072566"/>
            <a:ext cx="3921760" cy="1785433"/>
          </a:xfrm>
          <a:prstGeom prst="rect">
            <a:avLst/>
          </a:prstGeom>
          <a:ln>
            <a:noFill/>
          </a:ln>
          <a:effectLst>
            <a:softEdge rad="112500"/>
          </a:effectLst>
        </p:spPr>
      </p:pic>
      <p:sp>
        <p:nvSpPr>
          <p:cNvPr id="6" name="Rectangle 2"/>
          <p:cNvSpPr txBox="1">
            <a:spLocks noRot="1" noChangeArrowheads="1"/>
          </p:cNvSpPr>
          <p:nvPr/>
        </p:nvSpPr>
        <p:spPr>
          <a:xfrm>
            <a:off x="1435608" y="0"/>
            <a:ext cx="7498080" cy="1143000"/>
          </a:xfrm>
          <a:prstGeom prst="rect">
            <a:avLst/>
          </a:prstGeom>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3600" dirty="0" smtClean="0"/>
              <a:t>IR Polarizing Mechanisms: </a:t>
            </a:r>
            <a:r>
              <a:rPr lang="en-US" sz="3600" dirty="0" err="1" smtClean="0"/>
              <a:t>Dichroism</a:t>
            </a:r>
            <a:endParaRPr lang="en-US" sz="3600" dirty="0"/>
          </a:p>
        </p:txBody>
      </p:sp>
    </p:spTree>
    <p:extLst>
      <p:ext uri="{BB962C8B-B14F-4D97-AF65-F5344CB8AC3E}">
        <p14:creationId xmlns:p14="http://schemas.microsoft.com/office/powerpoint/2010/main" val="278913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7620">
                                            <p:txEl>
                                              <p:pRg st="0" end="0"/>
                                            </p:txEl>
                                          </p:spTgt>
                                        </p:tgtEl>
                                        <p:attrNameLst>
                                          <p:attrName>style.visibility</p:attrName>
                                        </p:attrNameLst>
                                      </p:cBhvr>
                                      <p:to>
                                        <p:strVal val="visible"/>
                                      </p:to>
                                    </p:set>
                                    <p:animEffect transition="in" filter="fade">
                                      <p:cBhvr>
                                        <p:cTn id="7" dur="500"/>
                                        <p:tgtEl>
                                          <p:spTgt spid="3676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7620">
                                            <p:txEl>
                                              <p:pRg st="1" end="1"/>
                                            </p:txEl>
                                          </p:spTgt>
                                        </p:tgtEl>
                                        <p:attrNameLst>
                                          <p:attrName>style.visibility</p:attrName>
                                        </p:attrNameLst>
                                      </p:cBhvr>
                                      <p:to>
                                        <p:strVal val="visible"/>
                                      </p:to>
                                    </p:set>
                                    <p:animEffect transition="in" filter="fade">
                                      <p:cBhvr>
                                        <p:cTn id="12" dur="500"/>
                                        <p:tgtEl>
                                          <p:spTgt spid="3676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7620">
                                            <p:txEl>
                                              <p:pRg st="2" end="2"/>
                                            </p:txEl>
                                          </p:spTgt>
                                        </p:tgtEl>
                                        <p:attrNameLst>
                                          <p:attrName>style.visibility</p:attrName>
                                        </p:attrNameLst>
                                      </p:cBhvr>
                                      <p:to>
                                        <p:strVal val="visible"/>
                                      </p:to>
                                    </p:set>
                                    <p:animEffect transition="in" filter="fade">
                                      <p:cBhvr>
                                        <p:cTn id="17" dur="500"/>
                                        <p:tgtEl>
                                          <p:spTgt spid="3676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7620">
                                            <p:txEl>
                                              <p:pRg st="3" end="3"/>
                                            </p:txEl>
                                          </p:spTgt>
                                        </p:tgtEl>
                                        <p:attrNameLst>
                                          <p:attrName>style.visibility</p:attrName>
                                        </p:attrNameLst>
                                      </p:cBhvr>
                                      <p:to>
                                        <p:strVal val="visible"/>
                                      </p:to>
                                    </p:set>
                                    <p:animEffect transition="in" filter="fade">
                                      <p:cBhvr>
                                        <p:cTn id="22" dur="500"/>
                                        <p:tgtEl>
                                          <p:spTgt spid="3676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7620">
                                            <p:txEl>
                                              <p:pRg st="4" end="4"/>
                                            </p:txEl>
                                          </p:spTgt>
                                        </p:tgtEl>
                                        <p:attrNameLst>
                                          <p:attrName>style.visibility</p:attrName>
                                        </p:attrNameLst>
                                      </p:cBhvr>
                                      <p:to>
                                        <p:strVal val="visible"/>
                                      </p:to>
                                    </p:set>
                                    <p:animEffect transition="in" filter="fade">
                                      <p:cBhvr>
                                        <p:cTn id="27" dur="500"/>
                                        <p:tgtEl>
                                          <p:spTgt spid="36762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7620">
                                            <p:txEl>
                                              <p:pRg st="5" end="5"/>
                                            </p:txEl>
                                          </p:spTgt>
                                        </p:tgtEl>
                                        <p:attrNameLst>
                                          <p:attrName>style.visibility</p:attrName>
                                        </p:attrNameLst>
                                      </p:cBhvr>
                                      <p:to>
                                        <p:strVal val="visible"/>
                                      </p:to>
                                    </p:set>
                                    <p:animEffect transition="in" filter="fade">
                                      <p:cBhvr>
                                        <p:cTn id="32" dur="500"/>
                                        <p:tgtEl>
                                          <p:spTgt spid="36762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0" grpId="0" build="p" bldLvl="4"/>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6160" y="274638"/>
            <a:ext cx="7907528" cy="1143000"/>
          </a:xfrm>
        </p:spPr>
        <p:txBody>
          <a:bodyPr/>
          <a:lstStyle/>
          <a:p>
            <a:r>
              <a:rPr lang="en-US" dirty="0" err="1" smtClean="0"/>
              <a:t>Serkowski</a:t>
            </a:r>
            <a:r>
              <a:rPr lang="en-US" dirty="0" smtClean="0"/>
              <a:t> Curve (1975)</a:t>
            </a:r>
            <a:endParaRPr lang="en-US" dirty="0"/>
          </a:p>
        </p:txBody>
      </p:sp>
      <p:sp>
        <p:nvSpPr>
          <p:cNvPr id="3" name="Content Placeholder 2"/>
          <p:cNvSpPr>
            <a:spLocks noGrp="1"/>
          </p:cNvSpPr>
          <p:nvPr>
            <p:ph idx="1"/>
          </p:nvPr>
        </p:nvSpPr>
        <p:spPr>
          <a:xfrm>
            <a:off x="1026160" y="1447800"/>
            <a:ext cx="8117840" cy="5410200"/>
          </a:xfrm>
        </p:spPr>
        <p:txBody>
          <a:bodyPr>
            <a:normAutofit/>
          </a:bodyPr>
          <a:lstStyle/>
          <a:p>
            <a:r>
              <a:rPr lang="en-US" dirty="0" smtClean="0"/>
              <a:t>Empirical curve describing the degree of polarization caused by dichroic transmission</a:t>
            </a:r>
          </a:p>
          <a:p>
            <a:pPr lvl="1"/>
            <a:r>
              <a:rPr lang="en-US" dirty="0" err="1" smtClean="0">
                <a:latin typeface="Symbol" charset="2"/>
                <a:cs typeface="Symbol" charset="2"/>
              </a:rPr>
              <a:t>l</a:t>
            </a:r>
            <a:r>
              <a:rPr lang="en-US" baseline="-25000" dirty="0" err="1" smtClean="0"/>
              <a:t>max</a:t>
            </a:r>
            <a:r>
              <a:rPr lang="en-US" dirty="0" smtClean="0"/>
              <a:t> is </a:t>
            </a:r>
            <a:r>
              <a:rPr lang="en-US" dirty="0"/>
              <a:t>the </a:t>
            </a:r>
            <a:r>
              <a:rPr lang="en-US" dirty="0" smtClean="0">
                <a:latin typeface="Symbol" charset="2"/>
                <a:cs typeface="Symbol" charset="2"/>
              </a:rPr>
              <a:t>l</a:t>
            </a:r>
            <a:r>
              <a:rPr lang="en-US" dirty="0" smtClean="0"/>
              <a:t> of </a:t>
            </a:r>
            <a:r>
              <a:rPr lang="en-US" dirty="0"/>
              <a:t>the maximum </a:t>
            </a:r>
            <a:r>
              <a:rPr lang="en-US" dirty="0" smtClean="0"/>
              <a:t>polarization</a:t>
            </a:r>
            <a:endParaRPr lang="en-US" dirty="0"/>
          </a:p>
          <a:p>
            <a:pPr lvl="1"/>
            <a:r>
              <a:rPr lang="en-US" dirty="0" err="1" smtClean="0"/>
              <a:t>P</a:t>
            </a:r>
            <a:r>
              <a:rPr lang="en-US" baseline="-25000" dirty="0" err="1" smtClean="0"/>
              <a:t>max</a:t>
            </a:r>
            <a:r>
              <a:rPr lang="en-US" dirty="0" smtClean="0"/>
              <a:t> is the max. polarization</a:t>
            </a:r>
          </a:p>
          <a:p>
            <a:pPr lvl="1"/>
            <a:r>
              <a:rPr lang="en-US" dirty="0" smtClean="0"/>
              <a:t>K </a:t>
            </a:r>
            <a:r>
              <a:rPr lang="en-US" dirty="0"/>
              <a:t>is an </a:t>
            </a:r>
            <a:r>
              <a:rPr lang="en-US" dirty="0" smtClean="0"/>
              <a:t>empirical constant</a:t>
            </a:r>
          </a:p>
          <a:p>
            <a:pPr lvl="2"/>
            <a:r>
              <a:rPr lang="en-US" dirty="0" smtClean="0"/>
              <a:t>K </a:t>
            </a:r>
            <a:r>
              <a:rPr lang="en-US" dirty="0"/>
              <a:t>= 0.01±</a:t>
            </a:r>
            <a:r>
              <a:rPr lang="en-US" dirty="0" smtClean="0"/>
              <a:t>0.05 </a:t>
            </a:r>
            <a:br>
              <a:rPr lang="en-US" dirty="0" smtClean="0"/>
            </a:br>
            <a:r>
              <a:rPr lang="en-US" sz="2000" dirty="0" smtClean="0"/>
              <a:t>(</a:t>
            </a:r>
            <a:r>
              <a:rPr lang="en-US" sz="2000" dirty="0" err="1"/>
              <a:t>Whittet</a:t>
            </a:r>
            <a:r>
              <a:rPr lang="en-US" sz="2000" dirty="0"/>
              <a:t> et al</a:t>
            </a:r>
            <a:r>
              <a:rPr lang="en-US" sz="2000" dirty="0" smtClean="0"/>
              <a:t>. 1992)</a:t>
            </a:r>
            <a:endParaRPr lang="en-US" sz="2000" dirty="0"/>
          </a:p>
        </p:txBody>
      </p:sp>
      <p:pic>
        <p:nvPicPr>
          <p:cNvPr id="4" name="Picture 3"/>
          <p:cNvPicPr>
            <a:picLocks noChangeAspect="1"/>
          </p:cNvPicPr>
          <p:nvPr/>
        </p:nvPicPr>
        <p:blipFill>
          <a:blip r:embed="rId2"/>
          <a:stretch>
            <a:fillRect/>
          </a:stretch>
        </p:blipFill>
        <p:spPr>
          <a:xfrm>
            <a:off x="4439920" y="3869374"/>
            <a:ext cx="4785360" cy="2988626"/>
          </a:xfrm>
          <a:prstGeom prst="rect">
            <a:avLst/>
          </a:prstGeom>
        </p:spPr>
      </p:pic>
      <p:pic>
        <p:nvPicPr>
          <p:cNvPr id="5" name="Picture 4"/>
          <p:cNvPicPr>
            <a:picLocks noChangeAspect="1"/>
          </p:cNvPicPr>
          <p:nvPr/>
        </p:nvPicPr>
        <p:blipFill rotWithShape="1">
          <a:blip r:embed="rId3"/>
          <a:srcRect l="4638" t="18001" r="5797" b="20903"/>
          <a:stretch/>
        </p:blipFill>
        <p:spPr>
          <a:xfrm>
            <a:off x="6085840" y="3432494"/>
            <a:ext cx="3139440" cy="589280"/>
          </a:xfrm>
          <a:prstGeom prst="rect">
            <a:avLst/>
          </a:prstGeom>
        </p:spPr>
      </p:pic>
    </p:spTree>
    <p:extLst>
      <p:ext uri="{BB962C8B-B14F-4D97-AF65-F5344CB8AC3E}">
        <p14:creationId xmlns:p14="http://schemas.microsoft.com/office/powerpoint/2010/main" val="29066682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rrowheads="1"/>
          </p:cNvSpPr>
          <p:nvPr>
            <p:ph type="title"/>
          </p:nvPr>
        </p:nvSpPr>
        <p:spPr/>
        <p:txBody>
          <a:bodyPr/>
          <a:lstStyle/>
          <a:p>
            <a:r>
              <a:rPr lang="en-US"/>
              <a:t>Wide</a:t>
            </a:r>
            <a:r>
              <a:rPr lang="en-US">
                <a:latin typeface="Symbol" charset="0"/>
              </a:rPr>
              <a:t> l</a:t>
            </a:r>
            <a:r>
              <a:rPr lang="en-US"/>
              <a:t> Coverage Essential</a:t>
            </a:r>
          </a:p>
        </p:txBody>
      </p:sp>
      <p:sp>
        <p:nvSpPr>
          <p:cNvPr id="32771" name="Rectangle 3"/>
          <p:cNvSpPr>
            <a:spLocks noGrp="1" noChangeArrowheads="1"/>
          </p:cNvSpPr>
          <p:nvPr>
            <p:ph idx="1"/>
          </p:nvPr>
        </p:nvSpPr>
        <p:spPr>
          <a:xfrm>
            <a:off x="1435608" y="1447800"/>
            <a:ext cx="7555992" cy="3048000"/>
          </a:xfrm>
        </p:spPr>
        <p:txBody>
          <a:bodyPr>
            <a:normAutofit/>
          </a:bodyPr>
          <a:lstStyle/>
          <a:p>
            <a:r>
              <a:rPr lang="en-US" dirty="0" smtClean="0"/>
              <a:t>90</a:t>
            </a:r>
            <a:r>
              <a:rPr lang="en-US" dirty="0"/>
              <a:t>° PA of polarization switch in </a:t>
            </a:r>
            <a:r>
              <a:rPr lang="en-US" dirty="0" smtClean="0"/>
              <a:t>wavelength when going from dichroic transmission to emission</a:t>
            </a:r>
          </a:p>
          <a:p>
            <a:pPr lvl="1"/>
            <a:r>
              <a:rPr lang="en-US" dirty="0" smtClean="0"/>
              <a:t>Occurs at a characteristic dust temperature</a:t>
            </a:r>
            <a:endParaRPr lang="en-US" dirty="0"/>
          </a:p>
        </p:txBody>
      </p:sp>
      <p:sp>
        <p:nvSpPr>
          <p:cNvPr id="6" name="Footer Placeholder 5"/>
          <p:cNvSpPr>
            <a:spLocks noGrp="1"/>
          </p:cNvSpPr>
          <p:nvPr>
            <p:ph type="ftr" sz="quarter" idx="11"/>
          </p:nvPr>
        </p:nvSpPr>
        <p:spPr/>
        <p:txBody>
          <a:bodyPr/>
          <a:lstStyle/>
          <a:p>
            <a:r>
              <a:rPr lang="en-US"/>
              <a:t>SOFIA 2020</a:t>
            </a: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95800"/>
            <a:ext cx="9144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09505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1435608" y="1374203"/>
            <a:ext cx="7555992" cy="5102797"/>
          </a:xfrm>
        </p:spPr>
        <p:txBody>
          <a:bodyPr>
            <a:normAutofit/>
          </a:bodyPr>
          <a:lstStyle/>
          <a:p>
            <a:pPr>
              <a:lnSpc>
                <a:spcPct val="80000"/>
              </a:lnSpc>
            </a:pPr>
            <a:r>
              <a:rPr lang="en-US" sz="2800" dirty="0" smtClean="0"/>
              <a:t>Synchrotron radiation</a:t>
            </a:r>
          </a:p>
          <a:p>
            <a:pPr lvl="1">
              <a:lnSpc>
                <a:spcPct val="80000"/>
              </a:lnSpc>
            </a:pPr>
            <a:r>
              <a:rPr lang="en-US" sz="2400" dirty="0" smtClean="0"/>
              <a:t>Same wavelength dependence as synchrotron</a:t>
            </a:r>
          </a:p>
          <a:p>
            <a:pPr lvl="1">
              <a:lnSpc>
                <a:spcPct val="80000"/>
              </a:lnSpc>
            </a:pPr>
            <a:r>
              <a:rPr lang="en-US" sz="2400" dirty="0" err="1"/>
              <a:t>f</a:t>
            </a:r>
            <a:r>
              <a:rPr lang="en-US" sz="2400" baseline="-25000" dirty="0" err="1"/>
              <a:t>ν</a:t>
            </a:r>
            <a:r>
              <a:rPr lang="en-US" sz="2400" dirty="0"/>
              <a:t> ∝ </a:t>
            </a:r>
            <a:r>
              <a:rPr lang="en-US" sz="2400" dirty="0" err="1"/>
              <a:t>ν</a:t>
            </a:r>
            <a:r>
              <a:rPr lang="en-US" sz="2400" baseline="30000" dirty="0"/>
              <a:t>−α</a:t>
            </a:r>
            <a:r>
              <a:rPr lang="en-US" sz="2400" dirty="0"/>
              <a:t>, with spectral </a:t>
            </a:r>
            <a:r>
              <a:rPr lang="en-US" sz="2400" dirty="0" smtClean="0"/>
              <a:t>index α</a:t>
            </a:r>
            <a:endParaRPr lang="en-US" sz="2400" dirty="0"/>
          </a:p>
          <a:p>
            <a:pPr lvl="1">
              <a:lnSpc>
                <a:spcPct val="80000"/>
              </a:lnSpc>
            </a:pPr>
            <a:r>
              <a:rPr lang="en-US" sz="2400" dirty="0" smtClean="0"/>
              <a:t>Degree of polarization can be VERY high (75%)</a:t>
            </a:r>
          </a:p>
          <a:p>
            <a:pPr lvl="1">
              <a:lnSpc>
                <a:spcPct val="80000"/>
              </a:lnSpc>
            </a:pPr>
            <a:r>
              <a:rPr lang="en-US" sz="2400" dirty="0" smtClean="0"/>
              <a:t>Seen in AGN jets at radio to optical wavelengths</a:t>
            </a:r>
          </a:p>
        </p:txBody>
      </p:sp>
      <p:pic>
        <p:nvPicPr>
          <p:cNvPr id="2" name="Picture 1"/>
          <p:cNvPicPr>
            <a:picLocks noChangeAspect="1"/>
          </p:cNvPicPr>
          <p:nvPr/>
        </p:nvPicPr>
        <p:blipFill rotWithShape="1">
          <a:blip r:embed="rId3"/>
          <a:srcRect b="15570"/>
          <a:stretch/>
        </p:blipFill>
        <p:spPr>
          <a:xfrm>
            <a:off x="3560265" y="3266930"/>
            <a:ext cx="5583735" cy="3591070"/>
          </a:xfrm>
          <a:prstGeom prst="rect">
            <a:avLst/>
          </a:prstGeom>
        </p:spPr>
      </p:pic>
      <p:sp>
        <p:nvSpPr>
          <p:cNvPr id="5" name="Rectangle 2"/>
          <p:cNvSpPr txBox="1">
            <a:spLocks noRot="1" noChangeArrowheads="1"/>
          </p:cNvSpPr>
          <p:nvPr/>
        </p:nvSpPr>
        <p:spPr>
          <a:xfrm>
            <a:off x="1435608" y="0"/>
            <a:ext cx="7498080" cy="1143000"/>
          </a:xfrm>
          <a:prstGeom prst="rect">
            <a:avLst/>
          </a:prstGeom>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sz="3600" dirty="0" smtClean="0"/>
              <a:t>IR Polarizing Mechanisms: Synchrotron</a:t>
            </a:r>
            <a:endParaRPr lang="en-US" sz="3600" dirty="0"/>
          </a:p>
        </p:txBody>
      </p:sp>
    </p:spTree>
    <p:extLst>
      <p:ext uri="{BB962C8B-B14F-4D97-AF65-F5344CB8AC3E}">
        <p14:creationId xmlns:p14="http://schemas.microsoft.com/office/powerpoint/2010/main" val="319157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Solstice.thmx</Template>
  <TotalTime>1261</TotalTime>
  <Words>2694</Words>
  <Application>Microsoft Office PowerPoint</Application>
  <PresentationFormat>On-screen Show (4:3)</PresentationFormat>
  <Paragraphs>399</Paragraphs>
  <Slides>58</Slides>
  <Notes>18</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Solstice</vt:lpstr>
      <vt:lpstr>IR &amp; sub-mm Polarimetry</vt:lpstr>
      <vt:lpstr>Initial Comments</vt:lpstr>
      <vt:lpstr>Outline</vt:lpstr>
      <vt:lpstr>IR Polarizing Mechanisms: Scattering</vt:lpstr>
      <vt:lpstr>PowerPoint Presentation</vt:lpstr>
      <vt:lpstr>PowerPoint Presentation</vt:lpstr>
      <vt:lpstr>Serkowski Curve (1975)</vt:lpstr>
      <vt:lpstr>Wide l Coverage Essential</vt:lpstr>
      <vt:lpstr>PowerPoint Presentation</vt:lpstr>
      <vt:lpstr>Polarization &amp; l Coverage (Illustrative only)</vt:lpstr>
      <vt:lpstr>3 Key IR Polarization Science Cases</vt:lpstr>
      <vt:lpstr>b Pictoris Telesco et al., Nature, 2005</vt:lpstr>
      <vt:lpstr>N-band low-R spectroscopy of planet forming disks</vt:lpstr>
      <vt:lpstr>PowerPoint Presentation</vt:lpstr>
      <vt:lpstr>Debris Disks</vt:lpstr>
      <vt:lpstr>From Cloud Cores to Protostars</vt:lpstr>
      <vt:lpstr>Galaxies</vt:lpstr>
      <vt:lpstr>Models of Galactic Discs</vt:lpstr>
      <vt:lpstr>Models of Galaxies:  Scattering Only</vt:lpstr>
      <vt:lpstr>Models of Galaxies:  Dichroism Only</vt:lpstr>
      <vt:lpstr>Models of Galaxies:  Scattering &amp; Dichroism</vt:lpstr>
      <vt:lpstr>Models of Galaxies:  Scattering &amp; Dichroism</vt:lpstr>
      <vt:lpstr>Models of Galaxies:  Scattering &amp; Dichroism</vt:lpstr>
      <vt:lpstr>Face-on Galaxies</vt:lpstr>
      <vt:lpstr>Edge-on Galaxies</vt:lpstr>
      <vt:lpstr>Edge-on Galaxies</vt:lpstr>
      <vt:lpstr>Dichroism in Our Own Galaxy</vt:lpstr>
      <vt:lpstr>AGN</vt:lpstr>
      <vt:lpstr>Active Galactic Nuclei</vt:lpstr>
      <vt:lpstr>ULIRGS &amp; ISO</vt:lpstr>
      <vt:lpstr>PowerPoint Presentation</vt:lpstr>
      <vt:lpstr>Polarimetry of NGC1068</vt:lpstr>
      <vt:lpstr>Previous IR Polarimetry</vt:lpstr>
      <vt:lpstr>PowerPoint Presentation</vt:lpstr>
      <vt:lpstr>Polarizing Components</vt:lpstr>
      <vt:lpstr>Polarizing Components</vt:lpstr>
      <vt:lpstr>Interpretation</vt:lpstr>
      <vt:lpstr>PowerPoint Presentation</vt:lpstr>
      <vt:lpstr>PowerPoint Presentation</vt:lpstr>
      <vt:lpstr>PowerPoint Presentation</vt:lpstr>
      <vt:lpstr>PowerPoint Presentation</vt:lpstr>
      <vt:lpstr>NIR Polarimetry and the  Homogenous Torus Model</vt:lpstr>
      <vt:lpstr>Clumpy Torus Model</vt:lpstr>
      <vt:lpstr>NIR Polarimetry and the  Clumpy Model (Single Clump)</vt:lpstr>
      <vt:lpstr>Importance of the B Field</vt:lpstr>
      <vt:lpstr>A Few Slides on Instrumentation</vt:lpstr>
      <vt:lpstr>Resolution &amp; Polarimetry</vt:lpstr>
      <vt:lpstr>Quick Example: AGN</vt:lpstr>
      <vt:lpstr>AO Polarimetry</vt:lpstr>
      <vt:lpstr>PowerPoint Presentation</vt:lpstr>
      <vt:lpstr>Polarization Gratings</vt:lpstr>
      <vt:lpstr>CanariCam-POL (Packham et al. 2006)</vt:lpstr>
      <vt:lpstr>Polarization &amp; l Coverage (Illustrative only)</vt:lpstr>
      <vt:lpstr>My Personal Thoughts on Polarimetry 1/2</vt:lpstr>
      <vt:lpstr>My Personal Thoughts on Polarimetry 2/2</vt:lpstr>
      <vt:lpstr>Observatories &amp; Polarimetry </vt:lpstr>
      <vt:lpstr>Conclusions</vt:lpstr>
      <vt:lpstr>Merci beaucoup pour l'écoute</vt:lpstr>
    </vt:vector>
  </TitlesOfParts>
  <Company>University of Florida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Packham</dc:creator>
  <cp:lastModifiedBy>herlam</cp:lastModifiedBy>
  <cp:revision>60</cp:revision>
  <dcterms:created xsi:type="dcterms:W3CDTF">2013-06-02T06:09:17Z</dcterms:created>
  <dcterms:modified xsi:type="dcterms:W3CDTF">2013-06-18T11:23:01Z</dcterms:modified>
</cp:coreProperties>
</file>