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2"/>
  </p:notesMasterIdLst>
  <p:sldIdLst>
    <p:sldId id="265" r:id="rId2"/>
    <p:sldId id="264" r:id="rId3"/>
    <p:sldId id="279" r:id="rId4"/>
    <p:sldId id="341" r:id="rId5"/>
    <p:sldId id="309" r:id="rId6"/>
    <p:sldId id="261" r:id="rId7"/>
    <p:sldId id="262" r:id="rId8"/>
    <p:sldId id="312" r:id="rId9"/>
    <p:sldId id="342" r:id="rId10"/>
    <p:sldId id="308" r:id="rId11"/>
    <p:sldId id="305" r:id="rId12"/>
    <p:sldId id="304" r:id="rId13"/>
    <p:sldId id="345" r:id="rId14"/>
    <p:sldId id="348" r:id="rId15"/>
    <p:sldId id="297" r:id="rId16"/>
    <p:sldId id="310" r:id="rId17"/>
    <p:sldId id="290" r:id="rId18"/>
    <p:sldId id="291" r:id="rId19"/>
    <p:sldId id="298" r:id="rId20"/>
    <p:sldId id="299" r:id="rId21"/>
    <p:sldId id="300" r:id="rId22"/>
    <p:sldId id="301" r:id="rId23"/>
    <p:sldId id="313" r:id="rId24"/>
    <p:sldId id="344" r:id="rId25"/>
    <p:sldId id="315" r:id="rId26"/>
    <p:sldId id="347" r:id="rId27"/>
    <p:sldId id="351" r:id="rId28"/>
    <p:sldId id="319" r:id="rId29"/>
    <p:sldId id="346" r:id="rId30"/>
    <p:sldId id="32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frameSlides="1"/>
  <p:clrMru>
    <a:srgbClr val="15FF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476" autoAdjust="0"/>
    <p:restoredTop sz="88424" autoAdjust="0"/>
  </p:normalViewPr>
  <p:slideViewPr>
    <p:cSldViewPr snapToGrid="0" snapToObjects="1" showGuides="1">
      <p:cViewPr>
        <p:scale>
          <a:sx n="100" d="100"/>
          <a:sy n="100" d="100"/>
        </p:scale>
        <p:origin x="-108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CD836-6CC4-2F44-B578-02178CB102A4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83050-DFC0-5043-840E-291EA26D9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BC3-9678-3D48-B4C4-3E0E67963C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83050-DFC0-5043-840E-291EA26D924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73B9DB8-AFBC-8E44-9998-AA08A1B626CD}" type="datetime1">
              <a:rPr lang="en-US"/>
              <a:pPr/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CA232BF-1073-E04E-AAC4-101CDBBBB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9388" y="1125538"/>
            <a:ext cx="8785225" cy="51117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A0662B-F3C9-2B43-B406-860AC7C863C9}" type="datetimeFigureOut">
              <a:rPr lang="en-US" smtClean="0"/>
              <a:pPr/>
              <a:t>3/24/14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8B2DF-E1EA-0B4A-8C74-A65F9085A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743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835025"/>
            <a:ext cx="91440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df"/><Relationship Id="rId6" Type="http://schemas.openxmlformats.org/officeDocument/2006/relationships/image" Target="../media/image51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3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43.pn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video" Target="file://localhost/Users/gerardvanharten/Documents/PhD/Conferences/2013-01_Zurich_COST-Calibration-WS/Talk/SPEX-dolpinv-uncomp.mov" TargetMode="External"/><Relationship Id="rId2" Type="http://schemas.openxmlformats.org/officeDocument/2006/relationships/video" Target="file://localhost/Users/gerardvanharten/Documents/PhD/Conferences/2013-01_Zurich_COST-Calibration-WS/Talk/SPEX-aolpinv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b="31366"/>
          <a:stretch>
            <a:fillRect/>
          </a:stretch>
        </p:blipFill>
        <p:spPr>
          <a:xfrm>
            <a:off x="0" y="2689458"/>
            <a:ext cx="9144000" cy="4168542"/>
          </a:xfrm>
          <a:prstGeom prst="rect">
            <a:avLst/>
          </a:prstGeom>
        </p:spPr>
      </p:pic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0" y="539708"/>
            <a:ext cx="9144000" cy="16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/>
              <a:t>The SPEX instrument</a:t>
            </a:r>
          </a:p>
          <a:p>
            <a:pPr algn="ctr"/>
            <a:r>
              <a:rPr lang="en-US" sz="2800" i="1" dirty="0" smtClean="0"/>
              <a:t>measurement concept, </a:t>
            </a:r>
            <a:r>
              <a:rPr lang="en-US" sz="2800" i="1" dirty="0" err="1" smtClean="0"/>
              <a:t>polarimetric</a:t>
            </a:r>
            <a:r>
              <a:rPr lang="en-US" sz="2800" i="1" dirty="0" smtClean="0"/>
              <a:t> calibration,</a:t>
            </a:r>
          </a:p>
          <a:p>
            <a:pPr algn="ctr"/>
            <a:r>
              <a:rPr lang="en-US" sz="2800" i="1" dirty="0" smtClean="0"/>
              <a:t>ground-based measurements</a:t>
            </a:r>
            <a:endParaRPr lang="en-US" sz="2800" i="1" dirty="0">
              <a:latin typeface="Calibri" charset="0"/>
            </a:endParaRPr>
          </a:p>
        </p:txBody>
      </p:sp>
      <p:sp>
        <p:nvSpPr>
          <p:cNvPr id="8" name="Text Box 152"/>
          <p:cNvSpPr txBox="1">
            <a:spLocks noChangeArrowheads="1"/>
          </p:cNvSpPr>
          <p:nvPr/>
        </p:nvSpPr>
        <p:spPr bwMode="auto">
          <a:xfrm>
            <a:off x="0" y="1371268"/>
            <a:ext cx="91440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libri" charset="0"/>
              </a:rPr>
              <a:t>Gerard van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Calibri" charset="0"/>
              </a:rPr>
              <a:t>Harten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libri" charset="0"/>
              </a:rPr>
              <a:t>, Leiden Observatory, The Netherlands</a:t>
            </a:r>
          </a:p>
        </p:txBody>
      </p:sp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0" y="4648200"/>
            <a:ext cx="914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alibri" charset="0"/>
              </a:rPr>
              <a:t>Polarimetric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</a:rPr>
              <a:t> Techniques &amp; Technology, March 24, 2014, Leiden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437488"/>
            <a:ext cx="9144000" cy="1639212"/>
            <a:chOff x="17624" y="-1908422"/>
            <a:chExt cx="41512586" cy="791128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624" y="3889197"/>
              <a:ext cx="9232574" cy="2113666"/>
            </a:xfrm>
            <a:prstGeom prst="line">
              <a:avLst/>
            </a:prstGeom>
            <a:ln>
              <a:solidFill>
                <a:schemeClr val="tx1"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9250198" y="2658939"/>
              <a:ext cx="28453627" cy="3343924"/>
            </a:xfrm>
            <a:prstGeom prst="line">
              <a:avLst/>
            </a:prstGeom>
            <a:ln>
              <a:solidFill>
                <a:srgbClr val="FFFFFF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/>
            </p:cNvPicPr>
            <p:nvPr/>
          </p:nvPicPr>
          <p:blipFill>
            <a:blip r:embed="rId3">
              <a:clrChange>
                <a:clrFrom>
                  <a:srgbClr val="263A6A"/>
                </a:clrFrom>
                <a:clrTo>
                  <a:srgbClr val="263A6A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32424310" y="-1908422"/>
              <a:ext cx="9105900" cy="6502400"/>
            </a:xfrm>
            <a:prstGeom prst="rect">
              <a:avLst/>
            </a:prstGeom>
          </p:spPr>
        </p:pic>
      </p:grpSp>
      <p:pic>
        <p:nvPicPr>
          <p:cNvPr id="18" name="Picture 7" descr="SPEXlogo-Earth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9900" y="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logo-universiteitleiden-nl-white-cmyk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3700" y="5181601"/>
            <a:ext cx="1567199" cy="8706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" y="6138113"/>
            <a:ext cx="2120900" cy="50189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92400" y="5118100"/>
            <a:ext cx="2057400" cy="172719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1400" dirty="0" smtClean="0"/>
          </a:p>
          <a:p>
            <a:r>
              <a:rPr lang="en-US" sz="1400" dirty="0" err="1" smtClean="0"/>
              <a:t>Frans</a:t>
            </a:r>
            <a:r>
              <a:rPr lang="en-US" sz="1400" dirty="0" smtClean="0"/>
              <a:t> </a:t>
            </a:r>
            <a:r>
              <a:rPr lang="en-US" sz="1400" dirty="0" err="1" smtClean="0"/>
              <a:t>Snik</a:t>
            </a:r>
            <a:endParaRPr lang="en-US" sz="1400" dirty="0" smtClean="0"/>
          </a:p>
          <a:p>
            <a:r>
              <a:rPr lang="en-US" sz="1400" dirty="0" err="1" smtClean="0"/>
              <a:t>Christoph</a:t>
            </a:r>
            <a:r>
              <a:rPr lang="en-US" sz="1400" dirty="0" smtClean="0"/>
              <a:t> Keller</a:t>
            </a:r>
          </a:p>
          <a:p>
            <a:endParaRPr lang="en-US" sz="600" dirty="0" smtClean="0"/>
          </a:p>
          <a:p>
            <a:r>
              <a:rPr lang="en-US" sz="1400" dirty="0" err="1" smtClean="0"/>
              <a:t>Jeroen</a:t>
            </a:r>
            <a:r>
              <a:rPr lang="en-US" sz="1400" dirty="0" smtClean="0"/>
              <a:t> </a:t>
            </a:r>
            <a:r>
              <a:rPr lang="en-US" sz="1400" dirty="0" err="1" smtClean="0"/>
              <a:t>Rietjens</a:t>
            </a:r>
            <a:endParaRPr lang="en-US" sz="1400" dirty="0" smtClean="0"/>
          </a:p>
          <a:p>
            <a:r>
              <a:rPr lang="en-US" sz="1400" dirty="0" err="1" smtClean="0"/>
              <a:t>Martijn</a:t>
            </a:r>
            <a:r>
              <a:rPr lang="en-US" sz="1400" dirty="0" smtClean="0"/>
              <a:t> </a:t>
            </a:r>
            <a:r>
              <a:rPr lang="en-US" sz="1400" dirty="0" err="1" smtClean="0"/>
              <a:t>Smit</a:t>
            </a:r>
            <a:endParaRPr lang="en-US" sz="1400" dirty="0" smtClean="0"/>
          </a:p>
          <a:p>
            <a:r>
              <a:rPr lang="en-US" sz="1400" dirty="0" smtClean="0"/>
              <a:t>Antonio </a:t>
            </a:r>
            <a:r>
              <a:rPr lang="en-US" sz="1400" dirty="0" err="1" smtClean="0"/>
              <a:t>di</a:t>
            </a:r>
            <a:r>
              <a:rPr lang="en-US" sz="1400" dirty="0" smtClean="0"/>
              <a:t> </a:t>
            </a:r>
            <a:r>
              <a:rPr lang="en-US" sz="1400" dirty="0" err="1" smtClean="0"/>
              <a:t>Noia</a:t>
            </a:r>
            <a:endParaRPr lang="en-US" sz="1400" dirty="0" smtClean="0"/>
          </a:p>
          <a:p>
            <a:r>
              <a:rPr lang="en-US" sz="1400" dirty="0" smtClean="0"/>
              <a:t>Otto </a:t>
            </a:r>
            <a:r>
              <a:rPr lang="en-US" sz="1400" dirty="0" err="1" smtClean="0"/>
              <a:t>Hasekamp</a:t>
            </a:r>
            <a:endParaRPr lang="en-US" sz="1400" dirty="0" smtClean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0" y="5374143"/>
            <a:ext cx="1133536" cy="5018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900" y="6140083"/>
            <a:ext cx="1002084" cy="5018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828" y="6142052"/>
            <a:ext cx="1470930" cy="49992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34410" y="5130799"/>
            <a:ext cx="1333500" cy="172720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Hester </a:t>
            </a:r>
            <a:r>
              <a:rPr lang="en-US" sz="1400" dirty="0" err="1" smtClean="0"/>
              <a:t>Volten</a:t>
            </a:r>
            <a:endParaRPr lang="en-US" sz="1400" dirty="0" smtClean="0"/>
          </a:p>
          <a:p>
            <a:pPr algn="r"/>
            <a:endParaRPr lang="en-US" sz="1400" dirty="0" smtClean="0"/>
          </a:p>
          <a:p>
            <a:pPr algn="r"/>
            <a:endParaRPr lang="en-US" sz="1400" dirty="0" smtClean="0"/>
          </a:p>
          <a:p>
            <a:pPr algn="r"/>
            <a:endParaRPr lang="en-US" sz="1400" dirty="0" smtClean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9258" y="5376112"/>
            <a:ext cx="1206500" cy="49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544231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Dual-beam spectral modulation</a:t>
            </a:r>
            <a:endParaRPr lang="en-US" sz="2400" dirty="0">
              <a:latin typeface="Calibri" charset="0"/>
            </a:endParaRPr>
          </a:p>
        </p:txBody>
      </p:sp>
      <p:sp>
        <p:nvSpPr>
          <p:cNvPr id="27651" name="Rectangle 5"/>
          <p:cNvSpPr txBox="1">
            <a:spLocks noChangeArrowheads="1"/>
          </p:cNvSpPr>
          <p:nvPr/>
        </p:nvSpPr>
        <p:spPr bwMode="auto">
          <a:xfrm>
            <a:off x="457200" y="1125538"/>
            <a:ext cx="82296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Intensity at full resolution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No aliasing </a:t>
            </a:r>
            <a:r>
              <a:rPr lang="en-US" sz="2400" dirty="0" err="1" smtClean="0">
                <a:solidFill>
                  <a:prstClr val="white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800" dirty="0" smtClean="0">
                <a:latin typeface="Calibri" charset="0"/>
              </a:rPr>
              <a:t> accurate radiometry &amp; </a:t>
            </a:r>
            <a:r>
              <a:rPr lang="en-US" sz="2800" dirty="0" err="1" smtClean="0">
                <a:latin typeface="Calibri" charset="0"/>
              </a:rPr>
              <a:t>DoLP</a:t>
            </a:r>
            <a:endParaRPr lang="en-US" sz="2800" dirty="0" smtClean="0">
              <a:latin typeface="Calibri" charset="0"/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Redundancy </a:t>
            </a:r>
            <a:r>
              <a:rPr lang="en-US" sz="2400" dirty="0" err="1" smtClean="0">
                <a:solidFill>
                  <a:prstClr val="white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800" dirty="0" smtClean="0">
                <a:latin typeface="Calibri" charset="0"/>
              </a:rPr>
              <a:t> differential transmission correction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Beam-exchange </a:t>
            </a:r>
            <a:r>
              <a:rPr lang="en-US" sz="2800" dirty="0" err="1" smtClean="0">
                <a:latin typeface="Calibri" charset="0"/>
              </a:rPr>
              <a:t>polarimetry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800" dirty="0" smtClean="0">
                <a:latin typeface="Calibri" charset="0"/>
              </a:rPr>
              <a:t> averages out dark &amp; 	differential transmission</a:t>
            </a:r>
          </a:p>
        </p:txBody>
      </p:sp>
      <p:pic>
        <p:nvPicPr>
          <p:cNvPr id="5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r>
              <a:rPr lang="en-US" sz="1400" i="1" dirty="0" err="1" smtClean="0"/>
              <a:t>Snik</a:t>
            </a:r>
            <a:r>
              <a:rPr lang="en-US" sz="1400" i="1" dirty="0" smtClean="0"/>
              <a:t>+ (2009)</a:t>
            </a:r>
          </a:p>
          <a:p>
            <a:pPr algn="r"/>
            <a:r>
              <a:rPr lang="en-US" sz="1400" i="1" dirty="0" smtClean="0"/>
              <a:t>Craven+ (2009)</a:t>
            </a:r>
          </a:p>
          <a:p>
            <a:pPr algn="r"/>
            <a:r>
              <a:rPr lang="en-US" sz="1400" i="1" dirty="0" smtClean="0"/>
              <a:t>Van </a:t>
            </a:r>
            <a:r>
              <a:rPr lang="en-US" sz="1400" i="1" dirty="0" err="1" smtClean="0"/>
              <a:t>Harten</a:t>
            </a:r>
            <a:r>
              <a:rPr lang="en-US" sz="1400" i="1" dirty="0" smtClean="0"/>
              <a:t>+ (2014a)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9"/>
          <p:cNvSpPr>
            <a:spLocks noChangeShapeType="1"/>
          </p:cNvSpPr>
          <p:nvPr/>
        </p:nvSpPr>
        <p:spPr bwMode="auto">
          <a:xfrm>
            <a:off x="2438401" y="1660525"/>
            <a:ext cx="51815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438402" y="1247775"/>
            <a:ext cx="51815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190 mm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 rot="16200000">
            <a:off x="6965950" y="3930650"/>
            <a:ext cx="396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100 mm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8177212" y="1071562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charset="0"/>
              </a:rPr>
              <a:t>60 mm</a:t>
            </a:r>
          </a:p>
        </p:txBody>
      </p:sp>
      <p:sp>
        <p:nvSpPr>
          <p:cNvPr id="11" name="Oval 43"/>
          <p:cNvSpPr>
            <a:spLocks noChangeArrowheads="1"/>
          </p:cNvSpPr>
          <p:nvPr/>
        </p:nvSpPr>
        <p:spPr bwMode="auto">
          <a:xfrm>
            <a:off x="8686800" y="1601787"/>
            <a:ext cx="206375" cy="2063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" name="Line 44"/>
          <p:cNvSpPr>
            <a:spLocks noChangeShapeType="1"/>
          </p:cNvSpPr>
          <p:nvPr/>
        </p:nvSpPr>
        <p:spPr bwMode="auto">
          <a:xfrm>
            <a:off x="8789987" y="1611312"/>
            <a:ext cx="0" cy="1873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45"/>
          <p:cNvSpPr>
            <a:spLocks noChangeShapeType="1"/>
          </p:cNvSpPr>
          <p:nvPr/>
        </p:nvSpPr>
        <p:spPr bwMode="auto">
          <a:xfrm>
            <a:off x="8686800" y="1704975"/>
            <a:ext cx="196850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6972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prototype</a:t>
            </a:r>
            <a:endParaRPr lang="en-US" sz="2400" dirty="0">
              <a:latin typeface="Calibri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6807993" y="4114006"/>
            <a:ext cx="3962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2157412" y="1808162"/>
            <a:ext cx="6300788" cy="4745038"/>
            <a:chOff x="2157412" y="1808162"/>
            <a:chExt cx="6300788" cy="4745038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0" y="1974853"/>
              <a:ext cx="5989398" cy="4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25" name="Rectangle 24"/>
            <p:cNvSpPr/>
            <p:nvPr/>
          </p:nvSpPr>
          <p:spPr>
            <a:xfrm>
              <a:off x="2157412" y="1808162"/>
              <a:ext cx="280988" cy="4745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177212" y="1808162"/>
              <a:ext cx="280988" cy="4745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4798873"/>
            <a:ext cx="39351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range: 400-750 nm</a:t>
            </a:r>
          </a:p>
          <a:p>
            <a:r>
              <a:rPr lang="en-US" dirty="0" smtClean="0"/>
              <a:t>spectral resolution (flux): 2.5 nm</a:t>
            </a:r>
          </a:p>
          <a:p>
            <a:r>
              <a:rPr lang="en-US" dirty="0" smtClean="0"/>
              <a:t>spectral resolution (polarization): 20 nm</a:t>
            </a:r>
          </a:p>
          <a:p>
            <a:endParaRPr lang="en-US" dirty="0" smtClean="0"/>
          </a:p>
          <a:p>
            <a:r>
              <a:rPr lang="en-US" dirty="0" smtClean="0"/>
              <a:t>volume: 2 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mass: 2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SPEXoptde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4187" y="1372069"/>
            <a:ext cx="6130213" cy="42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440000"/>
            </a:camera>
            <a:lightRig rig="threePt" dir="t"/>
          </a:scene3d>
        </p:spPr>
      </p:pic>
      <p:sp>
        <p:nvSpPr>
          <p:cNvPr id="1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6972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prototype</a:t>
            </a:r>
            <a:endParaRPr lang="en-US" sz="2400" dirty="0">
              <a:latin typeface="Calibri" charset="0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2438401" y="1660525"/>
            <a:ext cx="51815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 rot="16200000">
            <a:off x="6965950" y="3930650"/>
            <a:ext cx="396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100 mm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8177212" y="1071562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charset="0"/>
              </a:rPr>
              <a:t>60 mm</a:t>
            </a:r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8686800" y="1601787"/>
            <a:ext cx="206375" cy="2063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>
            <a:off x="8789987" y="1611312"/>
            <a:ext cx="0" cy="1873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45"/>
          <p:cNvSpPr>
            <a:spLocks noChangeShapeType="1"/>
          </p:cNvSpPr>
          <p:nvPr/>
        </p:nvSpPr>
        <p:spPr bwMode="auto">
          <a:xfrm>
            <a:off x="8686800" y="1704975"/>
            <a:ext cx="196850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4800" y="4798873"/>
            <a:ext cx="39351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range: 400-750 nm</a:t>
            </a:r>
          </a:p>
          <a:p>
            <a:r>
              <a:rPr lang="en-US" dirty="0" smtClean="0"/>
              <a:t>spectral resolution (flux): 2.5 nm</a:t>
            </a:r>
          </a:p>
          <a:p>
            <a:r>
              <a:rPr lang="en-US" dirty="0" smtClean="0"/>
              <a:t>spectral resolution (polarization): 20 nm</a:t>
            </a:r>
          </a:p>
          <a:p>
            <a:endParaRPr lang="en-US" dirty="0" smtClean="0"/>
          </a:p>
          <a:p>
            <a:r>
              <a:rPr lang="en-US" dirty="0" smtClean="0"/>
              <a:t>volume: 2 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mass: 2 kg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6807993" y="4114006"/>
            <a:ext cx="3962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2438402" y="1247775"/>
            <a:ext cx="51815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190 mm</a:t>
            </a:r>
          </a:p>
        </p:txBody>
      </p:sp>
      <p:pic>
        <p:nvPicPr>
          <p:cNvPr id="30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099429" y="2505670"/>
            <a:ext cx="176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No instrumental</a:t>
            </a:r>
          </a:p>
          <a:p>
            <a:pPr algn="r"/>
            <a:r>
              <a:rPr lang="en-US" dirty="0" smtClean="0"/>
              <a:t>polarization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0162" y="1127787"/>
            <a:ext cx="3480439" cy="3382988"/>
            <a:chOff x="125383" y="1036272"/>
            <a:chExt cx="4738819" cy="5112268"/>
          </a:xfrm>
        </p:grpSpPr>
        <p:pic>
          <p:nvPicPr>
            <p:cNvPr id="15" name="Picture 3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4922"/>
            <a:stretch>
              <a:fillRect/>
            </a:stretch>
          </p:blipFill>
          <p:spPr bwMode="auto">
            <a:xfrm rot="5400000" flipH="1">
              <a:off x="-532377" y="1968900"/>
              <a:ext cx="4880015" cy="3479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47"/>
            <p:cNvSpPr>
              <a:spLocks noChangeShapeType="1"/>
            </p:cNvSpPr>
            <p:nvPr/>
          </p:nvSpPr>
          <p:spPr bwMode="auto">
            <a:xfrm rot="1352761" flipV="1">
              <a:off x="3846121" y="4414928"/>
              <a:ext cx="313023" cy="11004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auto">
            <a:xfrm rot="2410714">
              <a:off x="4332389" y="3767932"/>
              <a:ext cx="531813" cy="846138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" name="Rectangle 48"/>
            <p:cNvSpPr>
              <a:spLocks noChangeArrowheads="1"/>
            </p:cNvSpPr>
            <p:nvPr/>
          </p:nvSpPr>
          <p:spPr bwMode="auto">
            <a:xfrm>
              <a:off x="125383" y="1036272"/>
              <a:ext cx="3521723" cy="511222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pic>
        <p:nvPicPr>
          <p:cNvPr id="5" name="Picture 29" descr="SPEXoptd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4187" y="1372069"/>
            <a:ext cx="6130213" cy="42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440000"/>
            </a:camera>
            <a:lightRig rig="threePt" dir="t"/>
          </a:scene3d>
        </p:spPr>
      </p:pic>
      <p:sp>
        <p:nvSpPr>
          <p:cNvPr id="1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6972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prototype</a:t>
            </a:r>
            <a:endParaRPr lang="en-US" sz="2400" dirty="0">
              <a:latin typeface="Calibri" charset="0"/>
            </a:endParaRPr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2438401" y="1660525"/>
            <a:ext cx="51815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 rot="16200000">
            <a:off x="6965950" y="3930650"/>
            <a:ext cx="396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100 mm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8177212" y="1071562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charset="0"/>
              </a:rPr>
              <a:t>60 mm</a:t>
            </a:r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8686800" y="1601787"/>
            <a:ext cx="206375" cy="2063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>
            <a:off x="8789987" y="1611312"/>
            <a:ext cx="0" cy="1873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45"/>
          <p:cNvSpPr>
            <a:spLocks noChangeShapeType="1"/>
          </p:cNvSpPr>
          <p:nvPr/>
        </p:nvSpPr>
        <p:spPr bwMode="auto">
          <a:xfrm>
            <a:off x="8686800" y="1704975"/>
            <a:ext cx="196850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4800" y="4798873"/>
            <a:ext cx="39351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range: 400-750 nm</a:t>
            </a:r>
          </a:p>
          <a:p>
            <a:r>
              <a:rPr lang="en-US" dirty="0" smtClean="0"/>
              <a:t>spectral resolution (flux): 2.5 nm</a:t>
            </a:r>
          </a:p>
          <a:p>
            <a:r>
              <a:rPr lang="en-US" dirty="0" smtClean="0"/>
              <a:t>spectral resolution (polarization): 20 nm</a:t>
            </a:r>
          </a:p>
          <a:p>
            <a:endParaRPr lang="en-US" dirty="0" smtClean="0"/>
          </a:p>
          <a:p>
            <a:r>
              <a:rPr lang="en-US" dirty="0" smtClean="0"/>
              <a:t>volume: 2 dm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mass: 2 kg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6807993" y="4114006"/>
            <a:ext cx="3962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2438402" y="1247775"/>
            <a:ext cx="51815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190 mm</a:t>
            </a:r>
          </a:p>
        </p:txBody>
      </p:sp>
      <p:pic>
        <p:nvPicPr>
          <p:cNvPr id="30" name="Picture 7" descr="SPEXlogo-Earth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304505" y="2844224"/>
            <a:ext cx="11338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Fresnel</a:t>
            </a:r>
          </a:p>
          <a:p>
            <a:r>
              <a:rPr lang="en-US" sz="1600" dirty="0" smtClean="0"/>
              <a:t>rhomb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18480" y="2159000"/>
            <a:ext cx="646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MgF2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783580" y="1680746"/>
            <a:ext cx="829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Al2O3</a:t>
            </a:r>
            <a:endParaRPr lang="en-US" sz="1600" dirty="0"/>
          </a:p>
        </p:txBody>
      </p:sp>
      <p:sp>
        <p:nvSpPr>
          <p:cNvPr id="51" name="Right Brace 50"/>
          <p:cNvSpPr/>
          <p:nvPr/>
        </p:nvSpPr>
        <p:spPr>
          <a:xfrm rot="12060000">
            <a:off x="470421" y="1481285"/>
            <a:ext cx="440530" cy="1005958"/>
          </a:xfrm>
          <a:prstGeom prst="rightBrace">
            <a:avLst>
              <a:gd name="adj1" fmla="val 2116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TextBox 51"/>
          <p:cNvSpPr txBox="1"/>
          <p:nvPr/>
        </p:nvSpPr>
        <p:spPr>
          <a:xfrm rot="17460000">
            <a:off x="-169767" y="1692859"/>
            <a:ext cx="12573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Athermal</a:t>
            </a:r>
            <a:endParaRPr lang="en-US" sz="1600" dirty="0"/>
          </a:p>
        </p:txBody>
      </p:sp>
      <p:cxnSp>
        <p:nvCxnSpPr>
          <p:cNvPr id="61" name="Straight Connector 60"/>
          <p:cNvCxnSpPr/>
          <p:nvPr/>
        </p:nvCxnSpPr>
        <p:spPr>
          <a:xfrm rot="5400000" flipH="1" flipV="1">
            <a:off x="575637" y="1938359"/>
            <a:ext cx="59268" cy="264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5776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prototype</a:t>
            </a:r>
            <a:endParaRPr lang="en-US" sz="2400" dirty="0">
              <a:latin typeface="Calibri" charset="0"/>
            </a:endParaRPr>
          </a:p>
        </p:txBody>
      </p:sp>
      <p:sp>
        <p:nvSpPr>
          <p:cNvPr id="29700" name="AutoShape 12" descr="?ui=2&amp;ik=5aa4ebb4bc&amp;view=att&amp;th=12b38d4c1034d497&amp;attid=0"/>
          <p:cNvSpPr>
            <a:spLocks noChangeAspect="1" noChangeArrowheads="1"/>
          </p:cNvSpPr>
          <p:nvPr/>
        </p:nvSpPr>
        <p:spPr bwMode="auto">
          <a:xfrm>
            <a:off x="176213" y="46038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16525" y="1646135"/>
            <a:ext cx="4155112" cy="3565729"/>
            <a:chOff x="1152014" y="902419"/>
            <a:chExt cx="6925186" cy="5942881"/>
          </a:xfrm>
        </p:grpSpPr>
        <p:pic>
          <p:nvPicPr>
            <p:cNvPr id="10" name="Picture 9"/>
            <p:cNvPicPr preferRelativeResize="0">
              <a:picLocks noChangeAspect="1"/>
            </p:cNvPicPr>
            <p:nvPr/>
          </p:nvPicPr>
          <p:blipFill>
            <a:blip r:embed="rId4"/>
            <a:srcRect l="21154" t="19251" r="1058" b="4813"/>
            <a:stretch>
              <a:fillRect/>
            </a:stretch>
          </p:blipFill>
          <p:spPr>
            <a:xfrm>
              <a:off x="1152014" y="902419"/>
              <a:ext cx="6925186" cy="594288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219200" y="990600"/>
              <a:ext cx="6744948" cy="5702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48808" y="978619"/>
            <a:ext cx="4748087" cy="4681884"/>
            <a:chOff x="4148808" y="978619"/>
            <a:chExt cx="4748087" cy="4681884"/>
          </a:xfrm>
        </p:grpSpPr>
        <p:pic>
          <p:nvPicPr>
            <p:cNvPr id="17" name="Picture 16" descr="s1vt070ms-stretched.png"/>
            <p:cNvPicPr preferRelativeResize="0">
              <a:picLocks noChangeAspect="1"/>
            </p:cNvPicPr>
            <p:nvPr/>
          </p:nvPicPr>
          <p:blipFill>
            <a:blip r:embed="rId5">
              <a:clrChange>
                <a:clrFrom>
                  <a:srgbClr val="161616"/>
                </a:clrFrom>
                <a:clrTo>
                  <a:srgbClr val="16161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8808" y="978619"/>
              <a:ext cx="4681884" cy="468188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849926" y="1699044"/>
              <a:ext cx="4046969" cy="34213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56837" y="5105400"/>
            <a:ext cx="4046969" cy="55510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Simulation</a:t>
            </a:r>
          </a:p>
          <a:p>
            <a:pPr algn="ctr"/>
            <a:endParaRPr lang="en-US" sz="28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49926" y="5120424"/>
            <a:ext cx="4046969" cy="55510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Measurement</a:t>
            </a: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20131111_025_DoLP_animat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1597817"/>
            <a:ext cx="3339042" cy="2504281"/>
          </a:xfrm>
          <a:prstGeom prst="rect">
            <a:avLst/>
          </a:prstGeom>
        </p:spPr>
      </p:pic>
      <p:pic>
        <p:nvPicPr>
          <p:cNvPr id="7" name="Picture 6" descr="middfing_50ms_noslit_DoLP_animat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6083" y="4927599"/>
            <a:ext cx="8837083" cy="17305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139141" y="2913458"/>
            <a:ext cx="1459970" cy="754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82446">
            <a:off x="5448240" y="2412311"/>
            <a:ext cx="2997948" cy="224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6" name="Straight Arrow Connector 15"/>
          <p:cNvCxnSpPr/>
          <p:nvPr/>
        </p:nvCxnSpPr>
        <p:spPr>
          <a:xfrm rot="5400000">
            <a:off x="6714198" y="4047198"/>
            <a:ext cx="1943100" cy="141790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152"/>
          <p:cNvSpPr txBox="1">
            <a:spLocks noChangeArrowheads="1"/>
          </p:cNvSpPr>
          <p:nvPr/>
        </p:nvSpPr>
        <p:spPr bwMode="auto">
          <a:xfrm>
            <a:off x="159544" y="2336224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Calibri" charset="0"/>
              </a:rPr>
              <a:t>     </a:t>
            </a:r>
            <a:r>
              <a:rPr lang="en-US" sz="3200" dirty="0" err="1" smtClean="0">
                <a:latin typeface="Calibri" charset="0"/>
              </a:rPr>
              <a:t>DoLP</a:t>
            </a:r>
            <a:endParaRPr lang="en-US" sz="24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iddfing_50ms_noslit_AoLP_animat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083" y="4927185"/>
            <a:ext cx="8839200" cy="1731010"/>
          </a:xfrm>
          <a:prstGeom prst="rect">
            <a:avLst/>
          </a:prstGeom>
        </p:spPr>
      </p:pic>
      <p:pic>
        <p:nvPicPr>
          <p:cNvPr id="9" name="Picture 8" descr="IMG_20131111_025_AoLP_animat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9" y="1597817"/>
            <a:ext cx="3339041" cy="2504281"/>
          </a:xfrm>
          <a:prstGeom prst="rect">
            <a:avLst/>
          </a:prstGeom>
        </p:spPr>
      </p:pic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139141" y="2913458"/>
            <a:ext cx="1459970" cy="754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82446">
            <a:off x="5448240" y="2412311"/>
            <a:ext cx="2997948" cy="224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6" name="Straight Arrow Connector 15"/>
          <p:cNvCxnSpPr/>
          <p:nvPr/>
        </p:nvCxnSpPr>
        <p:spPr>
          <a:xfrm rot="5400000">
            <a:off x="6714198" y="4047198"/>
            <a:ext cx="1943100" cy="141790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52"/>
          <p:cNvSpPr txBox="1">
            <a:spLocks noChangeArrowheads="1"/>
          </p:cNvSpPr>
          <p:nvPr/>
        </p:nvSpPr>
        <p:spPr bwMode="auto">
          <a:xfrm>
            <a:off x="159544" y="2336224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Calibri" charset="0"/>
              </a:rPr>
              <a:t>     </a:t>
            </a:r>
            <a:r>
              <a:rPr lang="en-US" sz="3200" dirty="0" err="1" smtClean="0">
                <a:latin typeface="Calibri" charset="0"/>
              </a:rPr>
              <a:t>AoLP</a:t>
            </a:r>
            <a:endParaRPr lang="en-US" sz="24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pc2_vp5_s14f3-10_gth_wg_ws8_dem_cal_ave8_DoLP.png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 l="6389" t="14210" r="14028" b="6013"/>
          <a:stretch>
            <a:fillRect/>
          </a:stretch>
        </p:blipFill>
        <p:spPr>
          <a:xfrm>
            <a:off x="933450" y="1612900"/>
            <a:ext cx="7277100" cy="4559300"/>
          </a:xfrm>
          <a:prstGeom prst="rect">
            <a:avLst/>
          </a:prstGeom>
        </p:spPr>
      </p:pic>
      <p:sp>
        <p:nvSpPr>
          <p:cNvPr id="10" name="Text Box 152"/>
          <p:cNvSpPr txBox="1">
            <a:spLocks noChangeArrowheads="1"/>
          </p:cNvSpPr>
          <p:nvPr/>
        </p:nvSpPr>
        <p:spPr bwMode="auto">
          <a:xfrm>
            <a:off x="166688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     </a:t>
            </a:r>
            <a:r>
              <a:rPr lang="en-US" sz="2800" dirty="0" err="1" smtClean="0">
                <a:latin typeface="Calibri" charset="0"/>
              </a:rPr>
              <a:t>DoLP</a:t>
            </a:r>
            <a:r>
              <a:rPr lang="en-US" sz="2800" dirty="0" smtClean="0">
                <a:latin typeface="Calibri" charset="0"/>
              </a:rPr>
              <a:t> accuracy</a:t>
            </a:r>
            <a:endParaRPr lang="en-US" sz="2800" dirty="0"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pc2_vp5_s14f3-10_gth_wg_ws8_dem_cal_ave8_DoLPerr.png"/>
          <p:cNvPicPr>
            <a:picLocks noChangeAspect="1"/>
          </p:cNvPicPr>
          <p:nvPr/>
        </p:nvPicPr>
        <p:blipFill>
          <a:blip r:embed="rId3"/>
          <a:srcRect l="6389" t="14210" r="14028" b="6013"/>
          <a:stretch>
            <a:fillRect/>
          </a:stretch>
        </p:blipFill>
        <p:spPr>
          <a:xfrm>
            <a:off x="933450" y="1612900"/>
            <a:ext cx="7277100" cy="4559300"/>
          </a:xfrm>
          <a:prstGeom prst="rect">
            <a:avLst/>
          </a:prstGeom>
        </p:spPr>
      </p:pic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159544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     </a:t>
            </a:r>
            <a:r>
              <a:rPr lang="en-US" sz="2800" dirty="0" err="1" smtClean="0">
                <a:latin typeface="Calibri" charset="0"/>
              </a:rPr>
              <a:t>DoLP</a:t>
            </a:r>
            <a:r>
              <a:rPr lang="en-US" sz="2800" dirty="0" smtClean="0">
                <a:latin typeface="Calibri" charset="0"/>
              </a:rPr>
              <a:t> error</a:t>
            </a:r>
            <a:endParaRPr lang="en-US" sz="2800" dirty="0"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gpc2_vp5_s14f3-10_gth_wg_ws8_dem_cal_ave8_DoLP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/>
          </a:blip>
          <a:srcRect l="64514" t="51709" r="22431" b="31902"/>
          <a:stretch>
            <a:fillRect/>
          </a:stretch>
        </p:blipFill>
        <p:spPr>
          <a:xfrm>
            <a:off x="2736212" y="3940151"/>
            <a:ext cx="1193800" cy="93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pf_vp5_s14f3-10_gth_ws8_dem_cal_ave8_DoLP.png"/>
          <p:cNvPicPr>
            <a:picLocks noChangeAspect="1"/>
          </p:cNvPicPr>
          <p:nvPr/>
        </p:nvPicPr>
        <p:blipFill>
          <a:blip r:embed="rId3"/>
          <a:srcRect l="6319" t="14099" r="14097" b="6124"/>
          <a:stretch>
            <a:fillRect/>
          </a:stretch>
        </p:blipFill>
        <p:spPr>
          <a:xfrm>
            <a:off x="933450" y="1612900"/>
            <a:ext cx="7277100" cy="4559300"/>
          </a:xfrm>
          <a:prstGeom prst="rect">
            <a:avLst/>
          </a:prstGeom>
        </p:spPr>
      </p:pic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166688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     </a:t>
            </a:r>
            <a:r>
              <a:rPr lang="en-US" sz="2800" dirty="0" err="1" smtClean="0">
                <a:latin typeface="Calibri" charset="0"/>
              </a:rPr>
              <a:t>DoLP</a:t>
            </a:r>
            <a:r>
              <a:rPr lang="en-US" sz="2800" dirty="0" smtClean="0">
                <a:latin typeface="Calibri" charset="0"/>
              </a:rPr>
              <a:t> sensitivity</a:t>
            </a:r>
            <a:endParaRPr lang="en-US" sz="2800" dirty="0"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10" name="Picture 9" descr="gpc2_vp5_s14f3-10_gth_wg_ws8_dem_cal_ave8_DoLP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/>
          </a:blip>
          <a:srcRect l="64514" t="51709" r="22431" b="31902"/>
          <a:stretch>
            <a:fillRect/>
          </a:stretch>
        </p:blipFill>
        <p:spPr>
          <a:xfrm>
            <a:off x="2787012" y="1831944"/>
            <a:ext cx="1193800" cy="936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45577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Atmospheric aerosols</a:t>
            </a:r>
            <a:endParaRPr lang="en-US" sz="2400" dirty="0"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050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9458"/>
            <a:ext cx="9144000" cy="6073542"/>
          </a:xfrm>
          <a:prstGeom prst="rect">
            <a:avLst/>
          </a:prstGeom>
        </p:spPr>
      </p:pic>
      <p:grpSp>
        <p:nvGrpSpPr>
          <p:cNvPr id="12" name="Group 37"/>
          <p:cNvGrpSpPr/>
          <p:nvPr/>
        </p:nvGrpSpPr>
        <p:grpSpPr>
          <a:xfrm>
            <a:off x="3318179" y="3425522"/>
            <a:ext cx="116271" cy="2906882"/>
            <a:chOff x="3318179" y="1520522"/>
            <a:chExt cx="116271" cy="2906882"/>
          </a:xfrm>
        </p:grpSpPr>
        <p:sp>
          <p:nvSpPr>
            <p:cNvPr id="13" name="Rectangle 12"/>
            <p:cNvSpPr/>
            <p:nvPr/>
          </p:nvSpPr>
          <p:spPr>
            <a:xfrm>
              <a:off x="3318179" y="3667143"/>
              <a:ext cx="116271" cy="7602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318179" y="1520522"/>
              <a:ext cx="116271" cy="2531221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36"/>
          <p:cNvGrpSpPr/>
          <p:nvPr/>
        </p:nvGrpSpPr>
        <p:grpSpPr>
          <a:xfrm>
            <a:off x="2324100" y="3303355"/>
            <a:ext cx="624560" cy="3029049"/>
            <a:chOff x="2324100" y="1398355"/>
            <a:chExt cx="624560" cy="3029049"/>
          </a:xfrm>
        </p:grpSpPr>
        <p:sp>
          <p:nvSpPr>
            <p:cNvPr id="16" name="Parallelogram 15"/>
            <p:cNvSpPr/>
            <p:nvPr/>
          </p:nvSpPr>
          <p:spPr>
            <a:xfrm>
              <a:off x="2324100" y="3667143"/>
              <a:ext cx="174625" cy="760261"/>
            </a:xfrm>
            <a:prstGeom prst="parallelogram">
              <a:avLst>
                <a:gd name="adj" fmla="val 37866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1220146">
              <a:off x="2832389" y="1398355"/>
              <a:ext cx="116271" cy="2816599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35"/>
          <p:cNvGrpSpPr/>
          <p:nvPr/>
        </p:nvGrpSpPr>
        <p:grpSpPr>
          <a:xfrm>
            <a:off x="1317314" y="3066136"/>
            <a:ext cx="1157920" cy="3266268"/>
            <a:chOff x="1317314" y="1161136"/>
            <a:chExt cx="1157920" cy="3266268"/>
          </a:xfrm>
        </p:grpSpPr>
        <p:sp>
          <p:nvSpPr>
            <p:cNvPr id="19" name="Parallelogram 18"/>
            <p:cNvSpPr/>
            <p:nvPr/>
          </p:nvSpPr>
          <p:spPr>
            <a:xfrm>
              <a:off x="1317314" y="3667143"/>
              <a:ext cx="292099" cy="760261"/>
            </a:xfrm>
            <a:prstGeom prst="parallelogram">
              <a:avLst>
                <a:gd name="adj" fmla="val 6301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2198258">
              <a:off x="2358963" y="1161136"/>
              <a:ext cx="116271" cy="3226944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34"/>
          <p:cNvGrpSpPr/>
          <p:nvPr/>
        </p:nvGrpSpPr>
        <p:grpSpPr>
          <a:xfrm>
            <a:off x="-8995" y="4617595"/>
            <a:ext cx="3855830" cy="1714809"/>
            <a:chOff x="-8995" y="2712595"/>
            <a:chExt cx="3855830" cy="1714809"/>
          </a:xfrm>
        </p:grpSpPr>
        <p:sp>
          <p:nvSpPr>
            <p:cNvPr id="22" name="Parallelogram 21"/>
            <p:cNvSpPr/>
            <p:nvPr/>
          </p:nvSpPr>
          <p:spPr>
            <a:xfrm>
              <a:off x="220548" y="3667143"/>
              <a:ext cx="522401" cy="760261"/>
            </a:xfrm>
            <a:prstGeom prst="parallelogram">
              <a:avLst>
                <a:gd name="adj" fmla="val 77300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2890178">
              <a:off x="1860784" y="842816"/>
              <a:ext cx="116271" cy="3855830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38"/>
          <p:cNvGrpSpPr/>
          <p:nvPr/>
        </p:nvGrpSpPr>
        <p:grpSpPr>
          <a:xfrm>
            <a:off x="3824522" y="3289015"/>
            <a:ext cx="604007" cy="3043389"/>
            <a:chOff x="3824522" y="1384015"/>
            <a:chExt cx="604007" cy="3043389"/>
          </a:xfrm>
        </p:grpSpPr>
        <p:sp>
          <p:nvSpPr>
            <p:cNvPr id="25" name="Parallelogram 24"/>
            <p:cNvSpPr/>
            <p:nvPr/>
          </p:nvSpPr>
          <p:spPr>
            <a:xfrm flipH="1">
              <a:off x="4253904" y="3667143"/>
              <a:ext cx="174625" cy="760261"/>
            </a:xfrm>
            <a:prstGeom prst="parallelogram">
              <a:avLst>
                <a:gd name="adj" fmla="val 37866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20379854" flipH="1">
              <a:off x="3824522" y="1384015"/>
              <a:ext cx="115109" cy="2816599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39"/>
          <p:cNvGrpSpPr/>
          <p:nvPr/>
        </p:nvGrpSpPr>
        <p:grpSpPr>
          <a:xfrm>
            <a:off x="4293219" y="3051796"/>
            <a:ext cx="1142096" cy="3280608"/>
            <a:chOff x="4293219" y="1146796"/>
            <a:chExt cx="1142096" cy="3280608"/>
          </a:xfrm>
        </p:grpSpPr>
        <p:sp>
          <p:nvSpPr>
            <p:cNvPr id="28" name="Parallelogram 27"/>
            <p:cNvSpPr/>
            <p:nvPr/>
          </p:nvSpPr>
          <p:spPr>
            <a:xfrm flipH="1">
              <a:off x="5143216" y="3667143"/>
              <a:ext cx="292099" cy="760261"/>
            </a:xfrm>
            <a:prstGeom prst="parallelogram">
              <a:avLst>
                <a:gd name="adj" fmla="val 6301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 rot="19401742" flipH="1">
              <a:off x="4293219" y="1146796"/>
              <a:ext cx="115109" cy="3226944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40"/>
          <p:cNvGrpSpPr/>
          <p:nvPr/>
        </p:nvGrpSpPr>
        <p:grpSpPr>
          <a:xfrm>
            <a:off x="2935321" y="4603255"/>
            <a:ext cx="3817310" cy="1729149"/>
            <a:chOff x="2935321" y="2698255"/>
            <a:chExt cx="3817310" cy="1729149"/>
          </a:xfrm>
        </p:grpSpPr>
        <p:sp>
          <p:nvSpPr>
            <p:cNvPr id="31" name="Parallelogram 30"/>
            <p:cNvSpPr/>
            <p:nvPr/>
          </p:nvSpPr>
          <p:spPr>
            <a:xfrm flipH="1">
              <a:off x="6009680" y="3667143"/>
              <a:ext cx="522401" cy="760261"/>
            </a:xfrm>
            <a:prstGeom prst="parallelogram">
              <a:avLst>
                <a:gd name="adj" fmla="val 77300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18709822" flipH="1">
              <a:off x="4785840" y="847736"/>
              <a:ext cx="116271" cy="3817310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511px-STS-135_final_flyaround_of_ISS_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50506"/>
              </a:clrFrom>
              <a:clrTo>
                <a:srgbClr val="050506">
                  <a:alpha val="0"/>
                </a:srgbClr>
              </a:clrTo>
            </a:clrChange>
          </a:blip>
          <a:srcRect b="25534"/>
          <a:stretch>
            <a:fillRect/>
          </a:stretch>
        </p:blipFill>
        <p:spPr>
          <a:xfrm>
            <a:off x="1835090" y="1905000"/>
            <a:ext cx="2386421" cy="2672860"/>
          </a:xfrm>
          <a:prstGeom prst="rect">
            <a:avLst/>
          </a:prstGeom>
        </p:spPr>
      </p:pic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9144000" cy="2590800"/>
          </a:xfrm>
        </p:spPr>
        <p:txBody>
          <a:bodyPr/>
          <a:lstStyle/>
          <a:p>
            <a:r>
              <a:rPr lang="en-US" sz="2800" dirty="0" smtClean="0"/>
              <a:t>Size</a:t>
            </a:r>
          </a:p>
          <a:p>
            <a:r>
              <a:rPr lang="en-US" sz="2800" dirty="0" smtClean="0"/>
              <a:t>Shape</a:t>
            </a:r>
          </a:p>
          <a:p>
            <a:r>
              <a:rPr lang="en-US" sz="2800" dirty="0" smtClean="0"/>
              <a:t>Chemical composition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calibration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pf_vp5_s14f3-10_gth_ws8_dem_cal_ave8_DoLPerr.png"/>
          <p:cNvPicPr>
            <a:picLocks noChangeAspect="1"/>
          </p:cNvPicPr>
          <p:nvPr/>
        </p:nvPicPr>
        <p:blipFill>
          <a:blip r:embed="rId3"/>
          <a:srcRect l="6303" t="14099" r="14114" b="6124"/>
          <a:stretch>
            <a:fillRect/>
          </a:stretch>
        </p:blipFill>
        <p:spPr>
          <a:xfrm>
            <a:off x="933450" y="1612900"/>
            <a:ext cx="7277100" cy="4559300"/>
          </a:xfrm>
          <a:prstGeom prst="rect">
            <a:avLst/>
          </a:prstGeom>
        </p:spPr>
      </p:pic>
      <p:sp>
        <p:nvSpPr>
          <p:cNvPr id="7" name="Text Box 152"/>
          <p:cNvSpPr txBox="1">
            <a:spLocks noChangeArrowheads="1"/>
          </p:cNvSpPr>
          <p:nvPr/>
        </p:nvSpPr>
        <p:spPr bwMode="auto">
          <a:xfrm>
            <a:off x="159544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     </a:t>
            </a:r>
            <a:r>
              <a:rPr lang="en-US" sz="2800" dirty="0" err="1" smtClean="0">
                <a:latin typeface="Calibri" charset="0"/>
              </a:rPr>
              <a:t>DoLP</a:t>
            </a:r>
            <a:r>
              <a:rPr lang="en-US" sz="2800" dirty="0" smtClean="0">
                <a:latin typeface="Calibri" charset="0"/>
              </a:rPr>
              <a:t> error</a:t>
            </a:r>
            <a:endParaRPr lang="en-US" sz="2800" dirty="0">
              <a:latin typeface="Calibri" charset="0"/>
            </a:endParaRPr>
          </a:p>
        </p:txBody>
      </p:sp>
      <p:pic>
        <p:nvPicPr>
          <p:cNvPr id="8" name="Picture 7" descr="gpc2_vp5_s14f3-10_gth_wg_ws8_dem_cal_ave8_DoLP.png"/>
          <p:cNvPicPr>
            <a:picLocks noChangeAspect="1"/>
          </p:cNvPicPr>
          <p:nvPr/>
        </p:nvPicPr>
        <p:blipFill>
          <a:blip r:embed="rId4">
            <a:alphaModFix/>
            <a:lum/>
          </a:blip>
          <a:srcRect l="64514" t="46987" r="22431" b="31902"/>
          <a:stretch>
            <a:fillRect/>
          </a:stretch>
        </p:blipFill>
        <p:spPr>
          <a:xfrm>
            <a:off x="2794000" y="3708400"/>
            <a:ext cx="1193800" cy="1206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Sky measurements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AG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7" y="1143508"/>
            <a:ext cx="3326458" cy="5434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1293167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Ground-based SPEX instrument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76246" y="6006068"/>
            <a:ext cx="17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prototype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1828800" y="1600200"/>
            <a:ext cx="2667000" cy="6583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2065639" y="4182761"/>
            <a:ext cx="2335768" cy="136164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7" name="TextBox 16"/>
          <p:cNvSpPr txBox="1"/>
          <p:nvPr/>
        </p:nvSpPr>
        <p:spPr>
          <a:xfrm>
            <a:off x="331258" y="6375400"/>
            <a:ext cx="332645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Meteorological site </a:t>
            </a:r>
            <a:r>
              <a:rPr lang="en-US" dirty="0" err="1" smtClean="0"/>
              <a:t>w</a:t>
            </a:r>
            <a:r>
              <a:rPr lang="en-US" dirty="0" smtClean="0"/>
              <a:t>/ AERONET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0738" y="4634920"/>
            <a:ext cx="406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Off-the-shelf components</a:t>
            </a:r>
          </a:p>
          <a:p>
            <a:pPr>
              <a:buFontTx/>
              <a:buChar char="•"/>
            </a:pPr>
            <a:r>
              <a:rPr lang="en-US" dirty="0" smtClean="0"/>
              <a:t>Low-cost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rcRect l="1817" t="3548" r="1817" b="4435"/>
          <a:stretch>
            <a:fillRect/>
          </a:stretch>
        </p:blipFill>
        <p:spPr>
          <a:xfrm>
            <a:off x="4600738" y="1987182"/>
            <a:ext cx="4060299" cy="264773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272997" y="6497810"/>
            <a:ext cx="174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Jos</a:t>
            </a:r>
            <a:r>
              <a:rPr lang="en-US" sz="1400" i="1" dirty="0" smtClean="0">
                <a:solidFill>
                  <a:srgbClr val="FFFFFF"/>
                </a:solidFill>
              </a:rPr>
              <a:t> de Boer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95800" y="1293167"/>
            <a:ext cx="4241800" cy="415513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144" y="2216150"/>
            <a:ext cx="9144000" cy="3314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Sky measurements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2"/>
          <p:cNvSpPr txBox="1">
            <a:spLocks noChangeArrowheads="1"/>
          </p:cNvSpPr>
          <p:nvPr/>
        </p:nvSpPr>
        <p:spPr bwMode="auto">
          <a:xfrm>
            <a:off x="166688" y="1359619"/>
            <a:ext cx="88249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Raw spectral data</a:t>
            </a:r>
          </a:p>
          <a:p>
            <a:pPr algn="ctr"/>
            <a:endParaRPr lang="en-US" sz="2400" dirty="0"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0" y="2216150"/>
            <a:ext cx="4370832" cy="331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10" y="2216150"/>
            <a:ext cx="4263390" cy="331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r>
              <a:rPr lang="en-US" sz="1400" i="1" dirty="0" smtClean="0"/>
              <a:t>Van </a:t>
            </a:r>
            <a:r>
              <a:rPr lang="en-US" sz="1400" i="1" dirty="0" err="1" smtClean="0"/>
              <a:t>Harten</a:t>
            </a:r>
            <a:r>
              <a:rPr lang="en-US" sz="1400" i="1" dirty="0" smtClean="0"/>
              <a:t>+ (2014b)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1" y="1612899"/>
            <a:ext cx="8132078" cy="4872526"/>
          </a:xfrm>
          <a:prstGeom prst="rect">
            <a:avLst/>
          </a:prstGeom>
        </p:spPr>
      </p:pic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Sky measurements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rot="5400000">
            <a:off x="528512" y="5768337"/>
            <a:ext cx="540000" cy="1588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7753732" y="4259193"/>
            <a:ext cx="83212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.....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9" name="Text Box 152"/>
          <p:cNvSpPr txBox="1">
            <a:spLocks noChangeArrowheads="1"/>
          </p:cNvSpPr>
          <p:nvPr/>
        </p:nvSpPr>
        <p:spPr bwMode="auto">
          <a:xfrm>
            <a:off x="159544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Measurement &amp; retrieval</a:t>
            </a:r>
            <a:endParaRPr lang="en-US" sz="2800" dirty="0">
              <a:latin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2579" y="6497810"/>
            <a:ext cx="2612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Antonio </a:t>
            </a:r>
            <a:r>
              <a:rPr lang="en-US" sz="1400" i="1" dirty="0" err="1" smtClean="0">
                <a:solidFill>
                  <a:srgbClr val="FFFFFF"/>
                </a:solidFill>
              </a:rPr>
              <a:t>di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Noia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Sky measurements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52"/>
          <p:cNvSpPr txBox="1">
            <a:spLocks noChangeArrowheads="1"/>
          </p:cNvSpPr>
          <p:nvPr/>
        </p:nvSpPr>
        <p:spPr bwMode="auto">
          <a:xfrm>
            <a:off x="159544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Aerosol parameters</a:t>
            </a:r>
            <a:endParaRPr lang="en-US" sz="2800" dirty="0"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579" y="6497810"/>
            <a:ext cx="2612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Antonio </a:t>
            </a:r>
            <a:r>
              <a:rPr lang="en-US" sz="1400" i="1" dirty="0" err="1" smtClean="0">
                <a:solidFill>
                  <a:srgbClr val="FFFFFF"/>
                </a:solidFill>
              </a:rPr>
              <a:t>di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Noia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9614" y="1765299"/>
            <a:ext cx="8324772" cy="4575175"/>
            <a:chOff x="489028" y="1765299"/>
            <a:chExt cx="8324772" cy="4575175"/>
          </a:xfrm>
        </p:grpSpPr>
        <p:sp>
          <p:nvSpPr>
            <p:cNvPr id="11" name="Rectangle 10"/>
            <p:cNvSpPr/>
            <p:nvPr/>
          </p:nvSpPr>
          <p:spPr>
            <a:xfrm>
              <a:off x="489028" y="1765299"/>
              <a:ext cx="8324772" cy="4575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028" y="1765299"/>
              <a:ext cx="8165944" cy="45751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Sky measurements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02579" y="6497810"/>
            <a:ext cx="2612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Antonio </a:t>
            </a:r>
            <a:r>
              <a:rPr lang="en-US" sz="1400" i="1" dirty="0" err="1" smtClean="0">
                <a:solidFill>
                  <a:srgbClr val="FFFFFF"/>
                </a:solidFill>
              </a:rPr>
              <a:t>di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Noia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15078" r="7539"/>
          <a:stretch>
            <a:fillRect/>
          </a:stretch>
        </p:blipFill>
        <p:spPr>
          <a:xfrm>
            <a:off x="1638789" y="1036091"/>
            <a:ext cx="2771395" cy="2559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15078" r="7539"/>
          <a:stretch>
            <a:fillRect/>
          </a:stretch>
        </p:blipFill>
        <p:spPr>
          <a:xfrm>
            <a:off x="1638789" y="3938760"/>
            <a:ext cx="2771395" cy="2559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l="15078" r="7539"/>
          <a:stretch>
            <a:fillRect/>
          </a:stretch>
        </p:blipFill>
        <p:spPr>
          <a:xfrm>
            <a:off x="4798320" y="1036091"/>
            <a:ext cx="2771395" cy="2559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 l="12565" r="10052"/>
          <a:stretch>
            <a:fillRect/>
          </a:stretch>
        </p:blipFill>
        <p:spPr>
          <a:xfrm>
            <a:off x="4798320" y="3938760"/>
            <a:ext cx="2771395" cy="255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181350"/>
            <a:ext cx="9144000" cy="3314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Spectral line </a:t>
            </a:r>
            <a:r>
              <a:rPr lang="en-US" sz="3200" dirty="0" err="1" smtClean="0">
                <a:latin typeface="Calibri" charset="0"/>
              </a:rPr>
              <a:t>polarimetry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2"/>
          <p:cNvSpPr txBox="1">
            <a:spLocks noChangeArrowheads="1"/>
          </p:cNvSpPr>
          <p:nvPr/>
        </p:nvSpPr>
        <p:spPr bwMode="auto">
          <a:xfrm>
            <a:off x="438944" y="915119"/>
            <a:ext cx="8824912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15FF28"/>
                </a:solidFill>
                <a:latin typeface="Calibri" charset="0"/>
              </a:rPr>
              <a:t>Spectrograph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Aerosol vertical profiling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Line polarization?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Differential transmission correction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2001"/>
          <a:stretch>
            <a:fillRect/>
          </a:stretch>
        </p:blipFill>
        <p:spPr>
          <a:xfrm>
            <a:off x="4717256" y="3181350"/>
            <a:ext cx="4426744" cy="331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r="2356"/>
          <a:stretch>
            <a:fillRect/>
          </a:stretch>
        </p:blipFill>
        <p:spPr>
          <a:xfrm>
            <a:off x="201656" y="3181350"/>
            <a:ext cx="4515600" cy="331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r>
              <a:rPr lang="en-US" sz="1400" i="1" dirty="0" smtClean="0"/>
              <a:t>Van </a:t>
            </a:r>
            <a:r>
              <a:rPr lang="en-US" sz="1400" i="1" dirty="0" err="1" smtClean="0"/>
              <a:t>Harten</a:t>
            </a:r>
            <a:r>
              <a:rPr lang="en-US" sz="1400" i="1" dirty="0" smtClean="0"/>
              <a:t>+ (2014a)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181350"/>
            <a:ext cx="9144000" cy="3314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Spectral line </a:t>
            </a:r>
            <a:r>
              <a:rPr lang="en-US" sz="3200" dirty="0" err="1" smtClean="0">
                <a:latin typeface="Calibri" charset="0"/>
              </a:rPr>
              <a:t>polarimetry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2"/>
          <p:cNvSpPr txBox="1">
            <a:spLocks noChangeArrowheads="1"/>
          </p:cNvSpPr>
          <p:nvPr/>
        </p:nvSpPr>
        <p:spPr bwMode="auto">
          <a:xfrm>
            <a:off x="438944" y="915119"/>
            <a:ext cx="8824912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15FF28"/>
                </a:solidFill>
                <a:latin typeface="Calibri" charset="0"/>
              </a:rPr>
              <a:t>Spectrograph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Aerosol vertical profiling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Line polarization?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Differential transmission correction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2001"/>
          <a:stretch>
            <a:fillRect/>
          </a:stretch>
        </p:blipFill>
        <p:spPr>
          <a:xfrm>
            <a:off x="4717256" y="3181350"/>
            <a:ext cx="4426744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r="2468"/>
          <a:stretch>
            <a:fillRect/>
          </a:stretch>
        </p:blipFill>
        <p:spPr>
          <a:xfrm>
            <a:off x="128790" y="3181350"/>
            <a:ext cx="4588466" cy="331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r>
              <a:rPr lang="en-US" sz="1400" i="1" dirty="0" smtClean="0"/>
              <a:t>Van </a:t>
            </a:r>
            <a:r>
              <a:rPr lang="en-US" sz="1400" i="1" dirty="0" err="1" smtClean="0"/>
              <a:t>Harten</a:t>
            </a:r>
            <a:r>
              <a:rPr lang="en-US" sz="1400" i="1" dirty="0" smtClean="0"/>
              <a:t>+ (2014a)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77648" y="1489139"/>
            <a:ext cx="7188704" cy="5034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Spectral line </a:t>
            </a:r>
            <a:r>
              <a:rPr lang="en-US" sz="3200" dirty="0" err="1" smtClean="0">
                <a:latin typeface="Calibri" charset="0"/>
              </a:rPr>
              <a:t>polarimetry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52"/>
          <p:cNvSpPr txBox="1">
            <a:spLocks noChangeArrowheads="1"/>
          </p:cNvSpPr>
          <p:nvPr/>
        </p:nvSpPr>
        <p:spPr bwMode="auto">
          <a:xfrm>
            <a:off x="159544" y="915119"/>
            <a:ext cx="8824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O</a:t>
            </a:r>
            <a:r>
              <a:rPr lang="en-US" sz="2800" baseline="-25000" dirty="0" smtClean="0">
                <a:latin typeface="Calibri" charset="0"/>
              </a:rPr>
              <a:t>2</a:t>
            </a:r>
            <a:r>
              <a:rPr lang="en-US" sz="2800" dirty="0" smtClean="0">
                <a:latin typeface="Calibri" charset="0"/>
              </a:rPr>
              <a:t>A band + continuum polarization</a:t>
            </a:r>
            <a:endParaRPr lang="en-US" sz="2800" dirty="0">
              <a:latin typeface="Calibri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t="7585"/>
          <a:stretch>
            <a:fillRect/>
          </a:stretch>
        </p:blipFill>
        <p:spPr>
          <a:xfrm>
            <a:off x="977648" y="1690442"/>
            <a:ext cx="7188704" cy="483333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245100" y="2730500"/>
            <a:ext cx="609600" cy="1397000"/>
          </a:xfrm>
          <a:prstGeom prst="ellipse">
            <a:avLst/>
          </a:prstGeom>
          <a:noFill/>
          <a:ln w="3492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r>
              <a:rPr lang="en-US" sz="1400" i="1" dirty="0" smtClean="0"/>
              <a:t>Van </a:t>
            </a:r>
            <a:r>
              <a:rPr lang="en-US" sz="1400" i="1" dirty="0" err="1" smtClean="0"/>
              <a:t>Harten</a:t>
            </a:r>
            <a:r>
              <a:rPr lang="en-US" sz="1400" i="1" dirty="0" smtClean="0"/>
              <a:t>+ (2014a)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Outlook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125538"/>
            <a:ext cx="82296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Operational ground-based instrument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Calibri" charset="0"/>
              </a:rPr>
              <a:t>Flight campaign prototype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47" y="2311399"/>
            <a:ext cx="5843305" cy="4292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EXlogo-Eart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6972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Measurements</a:t>
            </a:r>
            <a:endParaRPr lang="en-US" sz="2400" dirty="0"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050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9458"/>
            <a:ext cx="9144000" cy="607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18179" y="5572143"/>
            <a:ext cx="116271" cy="7602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201044" y="3434282"/>
            <a:ext cx="116271" cy="2531221"/>
          </a:xfrm>
          <a:prstGeom prst="triangle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>
            <a:off x="2324100" y="5572143"/>
            <a:ext cx="174625" cy="760261"/>
          </a:xfrm>
          <a:prstGeom prst="parallelogram">
            <a:avLst>
              <a:gd name="adj" fmla="val 37866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1220146">
            <a:off x="5715254" y="3312115"/>
            <a:ext cx="116271" cy="2816599"/>
          </a:xfrm>
          <a:prstGeom prst="triangle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>
            <a:off x="1317314" y="5572143"/>
            <a:ext cx="292099" cy="760261"/>
          </a:xfrm>
          <a:prstGeom prst="parallelogram">
            <a:avLst>
              <a:gd name="adj" fmla="val 63015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2198258">
            <a:off x="5241828" y="3074896"/>
            <a:ext cx="116271" cy="3226944"/>
          </a:xfrm>
          <a:prstGeom prst="triangle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>
            <a:off x="220548" y="5572143"/>
            <a:ext cx="522401" cy="760261"/>
          </a:xfrm>
          <a:prstGeom prst="parallelogram">
            <a:avLst>
              <a:gd name="adj" fmla="val 77300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2890178">
            <a:off x="4743649" y="2756576"/>
            <a:ext cx="116271" cy="3855830"/>
          </a:xfrm>
          <a:prstGeom prst="triangle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flipH="1">
            <a:off x="4253904" y="5572143"/>
            <a:ext cx="174625" cy="760261"/>
          </a:xfrm>
          <a:prstGeom prst="parallelogram">
            <a:avLst>
              <a:gd name="adj" fmla="val 37866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flipH="1">
            <a:off x="5143216" y="5572143"/>
            <a:ext cx="292099" cy="760261"/>
          </a:xfrm>
          <a:prstGeom prst="parallelogram">
            <a:avLst>
              <a:gd name="adj" fmla="val 63015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flipH="1">
            <a:off x="6009680" y="5572143"/>
            <a:ext cx="522401" cy="760261"/>
          </a:xfrm>
          <a:prstGeom prst="parallelogram">
            <a:avLst>
              <a:gd name="adj" fmla="val 77300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37"/>
          <p:cNvGrpSpPr/>
          <p:nvPr/>
        </p:nvGrpSpPr>
        <p:grpSpPr>
          <a:xfrm>
            <a:off x="6707387" y="3297775"/>
            <a:ext cx="832038" cy="3034629"/>
            <a:chOff x="6707387" y="1392775"/>
            <a:chExt cx="832038" cy="3034629"/>
          </a:xfrm>
        </p:grpSpPr>
        <p:sp>
          <p:nvSpPr>
            <p:cNvPr id="22" name="Isosceles Triangle 21"/>
            <p:cNvSpPr/>
            <p:nvPr/>
          </p:nvSpPr>
          <p:spPr>
            <a:xfrm rot="20379854" flipH="1">
              <a:off x="6707387" y="1392775"/>
              <a:ext cx="115109" cy="2816599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H="1">
              <a:off x="6902449" y="3667143"/>
              <a:ext cx="636976" cy="760261"/>
            </a:xfrm>
            <a:prstGeom prst="parallelogram">
              <a:avLst>
                <a:gd name="adj" fmla="val 77470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38"/>
          <p:cNvGrpSpPr/>
          <p:nvPr/>
        </p:nvGrpSpPr>
        <p:grpSpPr>
          <a:xfrm>
            <a:off x="7176084" y="3060556"/>
            <a:ext cx="1407916" cy="3271848"/>
            <a:chOff x="7176084" y="1155556"/>
            <a:chExt cx="1407916" cy="3271848"/>
          </a:xfrm>
        </p:grpSpPr>
        <p:sp>
          <p:nvSpPr>
            <p:cNvPr id="25" name="Isosceles Triangle 24"/>
            <p:cNvSpPr/>
            <p:nvPr/>
          </p:nvSpPr>
          <p:spPr>
            <a:xfrm rot="19401742" flipH="1">
              <a:off x="7176084" y="1155556"/>
              <a:ext cx="115109" cy="3226944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 flipH="1">
              <a:off x="7794625" y="3667143"/>
              <a:ext cx="789375" cy="760261"/>
            </a:xfrm>
            <a:prstGeom prst="parallelogram">
              <a:avLst>
                <a:gd name="adj" fmla="val 8540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39"/>
          <p:cNvGrpSpPr/>
          <p:nvPr/>
        </p:nvGrpSpPr>
        <p:grpSpPr>
          <a:xfrm>
            <a:off x="5818186" y="4612015"/>
            <a:ext cx="3817310" cy="1720389"/>
            <a:chOff x="5818186" y="2707015"/>
            <a:chExt cx="3817310" cy="1720389"/>
          </a:xfrm>
        </p:grpSpPr>
        <p:sp>
          <p:nvSpPr>
            <p:cNvPr id="28" name="Isosceles Triangle 27"/>
            <p:cNvSpPr/>
            <p:nvPr/>
          </p:nvSpPr>
          <p:spPr>
            <a:xfrm rot="18709822" flipH="1">
              <a:off x="7668705" y="856496"/>
              <a:ext cx="116271" cy="3817310"/>
            </a:xfrm>
            <a:prstGeom prst="triangle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 flipH="1">
              <a:off x="8702675" y="3667143"/>
              <a:ext cx="918562" cy="760261"/>
            </a:xfrm>
            <a:prstGeom prst="parallelogram">
              <a:avLst>
                <a:gd name="adj" fmla="val 98769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511px-STS-135_final_flyaround_of_ISS_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50506"/>
              </a:clrFrom>
              <a:clrTo>
                <a:srgbClr val="050506">
                  <a:alpha val="0"/>
                </a:srgbClr>
              </a:clrTo>
            </a:clrChange>
          </a:blip>
          <a:srcRect b="25534"/>
          <a:stretch>
            <a:fillRect/>
          </a:stretch>
        </p:blipFill>
        <p:spPr>
          <a:xfrm>
            <a:off x="1835090" y="1905000"/>
            <a:ext cx="2386421" cy="2672860"/>
          </a:xfrm>
          <a:prstGeom prst="rect">
            <a:avLst/>
          </a:prstGeom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9144000" cy="2590800"/>
          </a:xfrm>
        </p:spPr>
        <p:txBody>
          <a:bodyPr/>
          <a:lstStyle/>
          <a:p>
            <a:r>
              <a:rPr lang="en-US" sz="2800" dirty="0" smtClean="0"/>
              <a:t>Intensity + polarization</a:t>
            </a:r>
          </a:p>
          <a:p>
            <a:r>
              <a:rPr lang="en-US" sz="2800" dirty="0" smtClean="0"/>
              <a:t>Multiple wavelengths</a:t>
            </a:r>
          </a:p>
          <a:p>
            <a:r>
              <a:rPr lang="en-US" sz="2800" dirty="0" smtClean="0"/>
              <a:t>Multiple scattering angles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115 L 0.31701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b="31366"/>
          <a:stretch>
            <a:fillRect/>
          </a:stretch>
        </p:blipFill>
        <p:spPr>
          <a:xfrm>
            <a:off x="0" y="2689458"/>
            <a:ext cx="9144000" cy="4168542"/>
          </a:xfrm>
          <a:prstGeom prst="rect">
            <a:avLst/>
          </a:prstGeom>
        </p:spPr>
      </p:pic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0" y="539708"/>
            <a:ext cx="9144000" cy="16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Calibri" charset="0"/>
              </a:rPr>
              <a:t>SPEX</a:t>
            </a:r>
          </a:p>
        </p:txBody>
      </p:sp>
      <p:pic>
        <p:nvPicPr>
          <p:cNvPr id="6" name="Picture 5" descr="logo-universiteitleiden-nl-white-cmy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1863066" cy="1035036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0" y="2437488"/>
            <a:ext cx="9144000" cy="1639212"/>
            <a:chOff x="17624" y="-1908422"/>
            <a:chExt cx="41512586" cy="791128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624" y="3889197"/>
              <a:ext cx="9232574" cy="2113666"/>
            </a:xfrm>
            <a:prstGeom prst="line">
              <a:avLst/>
            </a:prstGeom>
            <a:ln>
              <a:solidFill>
                <a:schemeClr val="tx1">
                  <a:alpha val="3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9250198" y="2658939"/>
              <a:ext cx="28453627" cy="3343924"/>
            </a:xfrm>
            <a:prstGeom prst="line">
              <a:avLst/>
            </a:prstGeom>
            <a:ln>
              <a:solidFill>
                <a:srgbClr val="FFFFFF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/>
            </p:cNvPicPr>
            <p:nvPr/>
          </p:nvPicPr>
          <p:blipFill>
            <a:blip r:embed="rId5">
              <a:clrChange>
                <a:clrFrom>
                  <a:srgbClr val="263A6A"/>
                </a:clrFrom>
                <a:clrTo>
                  <a:srgbClr val="263A6A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32424310" y="-1908422"/>
              <a:ext cx="9105900" cy="6502400"/>
            </a:xfrm>
            <a:prstGeom prst="rect">
              <a:avLst/>
            </a:prstGeom>
          </p:spPr>
        </p:pic>
      </p:grpSp>
      <p:pic>
        <p:nvPicPr>
          <p:cNvPr id="18" name="Picture 7" descr="SPEXlogo-Earth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9900" y="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231810" y="991319"/>
            <a:ext cx="2858090" cy="239252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52"/>
          <p:cNvSpPr txBox="1">
            <a:spLocks noChangeArrowheads="1"/>
          </p:cNvSpPr>
          <p:nvPr/>
        </p:nvSpPr>
        <p:spPr bwMode="auto">
          <a:xfrm>
            <a:off x="-1237456" y="2166238"/>
            <a:ext cx="8824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Demonstration prototype</a:t>
            </a:r>
          </a:p>
          <a:p>
            <a:pPr algn="ctr"/>
            <a:r>
              <a:rPr lang="en-US" sz="2800" dirty="0" smtClean="0">
                <a:latin typeface="Calibri" charset="0"/>
              </a:rPr>
              <a:t>					during lunch break!</a:t>
            </a:r>
            <a:endParaRPr lang="en-US" sz="2800" dirty="0">
              <a:latin typeface="Calibri" charset="0"/>
            </a:endParaRPr>
          </a:p>
        </p:txBody>
      </p:sp>
      <p:sp>
        <p:nvSpPr>
          <p:cNvPr id="16" name="Text Box 152"/>
          <p:cNvSpPr txBox="1">
            <a:spLocks noChangeArrowheads="1"/>
          </p:cNvSpPr>
          <p:nvPr/>
        </p:nvSpPr>
        <p:spPr bwMode="auto">
          <a:xfrm>
            <a:off x="0" y="4648200"/>
            <a:ext cx="914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alibri" charset="0"/>
              </a:rPr>
              <a:t>Polarimetric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</a:rPr>
              <a:t> Techniques &amp; Technology, March 24, 2014, Leiden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-universiteitleiden-nl-white-cmy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3700" y="5181601"/>
            <a:ext cx="1567199" cy="8706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" y="6138113"/>
            <a:ext cx="2120900" cy="5018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92400" y="5118100"/>
            <a:ext cx="2057400" cy="172719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1400" dirty="0" smtClean="0"/>
          </a:p>
          <a:p>
            <a:r>
              <a:rPr lang="en-US" sz="1400" dirty="0" err="1" smtClean="0"/>
              <a:t>Frans</a:t>
            </a:r>
            <a:r>
              <a:rPr lang="en-US" sz="1400" dirty="0" smtClean="0"/>
              <a:t> </a:t>
            </a:r>
            <a:r>
              <a:rPr lang="en-US" sz="1400" dirty="0" err="1" smtClean="0"/>
              <a:t>Snik</a:t>
            </a:r>
            <a:endParaRPr lang="en-US" sz="1400" dirty="0" smtClean="0"/>
          </a:p>
          <a:p>
            <a:r>
              <a:rPr lang="en-US" sz="1400" dirty="0" err="1" smtClean="0"/>
              <a:t>Christoph</a:t>
            </a:r>
            <a:r>
              <a:rPr lang="en-US" sz="1400" dirty="0" smtClean="0"/>
              <a:t> Keller</a:t>
            </a:r>
          </a:p>
          <a:p>
            <a:endParaRPr lang="en-US" sz="600" dirty="0" smtClean="0"/>
          </a:p>
          <a:p>
            <a:r>
              <a:rPr lang="en-US" sz="1400" dirty="0" err="1" smtClean="0"/>
              <a:t>Jeroen</a:t>
            </a:r>
            <a:r>
              <a:rPr lang="en-US" sz="1400" dirty="0" smtClean="0"/>
              <a:t> </a:t>
            </a:r>
            <a:r>
              <a:rPr lang="en-US" sz="1400" dirty="0" err="1" smtClean="0"/>
              <a:t>Rietjens</a:t>
            </a:r>
            <a:endParaRPr lang="en-US" sz="1400" dirty="0" smtClean="0"/>
          </a:p>
          <a:p>
            <a:r>
              <a:rPr lang="en-US" sz="1400" dirty="0" err="1" smtClean="0"/>
              <a:t>Martijn</a:t>
            </a:r>
            <a:r>
              <a:rPr lang="en-US" sz="1400" dirty="0" smtClean="0"/>
              <a:t> </a:t>
            </a:r>
            <a:r>
              <a:rPr lang="en-US" sz="1400" dirty="0" err="1" smtClean="0"/>
              <a:t>Smit</a:t>
            </a:r>
            <a:endParaRPr lang="en-US" sz="1400" dirty="0" smtClean="0"/>
          </a:p>
          <a:p>
            <a:r>
              <a:rPr lang="en-US" sz="1400" dirty="0" smtClean="0"/>
              <a:t>Antonio </a:t>
            </a:r>
            <a:r>
              <a:rPr lang="en-US" sz="1400" dirty="0" err="1" smtClean="0"/>
              <a:t>di</a:t>
            </a:r>
            <a:r>
              <a:rPr lang="en-US" sz="1400" dirty="0" smtClean="0"/>
              <a:t> </a:t>
            </a:r>
            <a:r>
              <a:rPr lang="en-US" sz="1400" dirty="0" err="1" smtClean="0"/>
              <a:t>Noia</a:t>
            </a:r>
            <a:endParaRPr lang="en-US" sz="1400" dirty="0" smtClean="0"/>
          </a:p>
          <a:p>
            <a:r>
              <a:rPr lang="en-US" sz="1400" dirty="0" smtClean="0"/>
              <a:t>Otto </a:t>
            </a:r>
            <a:r>
              <a:rPr lang="en-US" sz="1400" dirty="0" err="1" smtClean="0"/>
              <a:t>Hasekamp</a:t>
            </a:r>
            <a:endParaRPr lang="en-US" sz="1400" dirty="0" smtClean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0" y="5374143"/>
            <a:ext cx="1133536" cy="5018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900" y="6140083"/>
            <a:ext cx="1002084" cy="501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828" y="6142052"/>
            <a:ext cx="1470930" cy="4999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34410" y="5130799"/>
            <a:ext cx="1333500" cy="172720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Hester </a:t>
            </a:r>
            <a:r>
              <a:rPr lang="en-US" sz="1400" dirty="0" err="1" smtClean="0"/>
              <a:t>Volten</a:t>
            </a:r>
            <a:endParaRPr lang="en-US" sz="1400" dirty="0" smtClean="0"/>
          </a:p>
          <a:p>
            <a:pPr algn="r"/>
            <a:endParaRPr lang="en-US" sz="1400" dirty="0" smtClean="0"/>
          </a:p>
          <a:p>
            <a:pPr algn="r"/>
            <a:endParaRPr lang="en-US" sz="1400" dirty="0" smtClean="0"/>
          </a:p>
          <a:p>
            <a:pPr algn="r"/>
            <a:endParaRPr lang="en-US" sz="14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9258" y="5376112"/>
            <a:ext cx="1206500" cy="49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850596" y="915119"/>
            <a:ext cx="7442808" cy="558269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  <p:pic>
        <p:nvPicPr>
          <p:cNvPr id="10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6972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Measurements</a:t>
            </a:r>
            <a:endParaRPr lang="en-US" sz="2400" dirty="0"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2113" y="6497810"/>
            <a:ext cx="159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err="1" smtClean="0">
                <a:solidFill>
                  <a:srgbClr val="FFFFFF"/>
                </a:solidFill>
              </a:rPr>
              <a:t>Hasekamp</a:t>
            </a:r>
            <a:r>
              <a:rPr lang="en-US" sz="1400" i="1" dirty="0" smtClean="0">
                <a:solidFill>
                  <a:srgbClr val="FFFFFF"/>
                </a:solidFill>
              </a:rPr>
              <a:t>+ (2011)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1738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382000" cy="5004832"/>
          </a:xfrm>
        </p:spPr>
        <p:txBody>
          <a:bodyPr/>
          <a:lstStyle/>
          <a:p>
            <a:pPr>
              <a:buNone/>
            </a:pPr>
            <a:endParaRPr lang="en-US" sz="2800" i="1" dirty="0" smtClean="0"/>
          </a:p>
          <a:p>
            <a:r>
              <a:rPr lang="en-US" sz="2800" dirty="0" smtClean="0"/>
              <a:t>400-800 nm</a:t>
            </a:r>
          </a:p>
          <a:p>
            <a:r>
              <a:rPr lang="en-US" sz="2800" dirty="0" smtClean="0"/>
              <a:t>30 viewing angles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 charset="0"/>
              </a:rPr>
              <a:t>ΔP=</a:t>
            </a:r>
            <a:r>
              <a:rPr lang="en-US" sz="2800" dirty="0" smtClean="0">
                <a:solidFill>
                  <a:srgbClr val="FF0000"/>
                </a:solidFill>
              </a:rPr>
              <a:t>0.001+0.005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.</a:t>
            </a:r>
            <a:r>
              <a:rPr lang="en-US" sz="2800" dirty="0" smtClean="0">
                <a:solidFill>
                  <a:srgbClr val="FF0000"/>
                </a:solidFill>
              </a:rPr>
              <a:t>P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Snapshot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Low power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Small size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Low complexity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Modularity</a:t>
            </a: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55483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Instrument requirements</a:t>
            </a:r>
            <a:endParaRPr lang="en-US" sz="2400" dirty="0">
              <a:latin typeface="Calibri" charset="0"/>
            </a:endParaRPr>
          </a:p>
        </p:txBody>
      </p:sp>
      <p:pic>
        <p:nvPicPr>
          <p:cNvPr id="7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422113" y="5207000"/>
            <a:ext cx="1593418" cy="1598587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endParaRPr lang="en-US" sz="1400" i="1" dirty="0" smtClean="0"/>
          </a:p>
          <a:p>
            <a:pPr algn="r"/>
            <a:r>
              <a:rPr lang="en-US" sz="1400" i="1" dirty="0" err="1" smtClean="0"/>
              <a:t>Mishchenko</a:t>
            </a:r>
            <a:r>
              <a:rPr lang="en-US" sz="1400" i="1" dirty="0" smtClean="0"/>
              <a:t>+ (2004)</a:t>
            </a:r>
          </a:p>
          <a:p>
            <a:pPr algn="r"/>
            <a:r>
              <a:rPr lang="en-US" sz="1400" i="1" dirty="0" err="1" smtClean="0"/>
              <a:t>Hasekamp</a:t>
            </a:r>
            <a:r>
              <a:rPr lang="en-US" sz="1400" i="1" dirty="0" smtClean="0"/>
              <a:t>+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416492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Polarization modulation</a:t>
            </a:r>
            <a:endParaRPr lang="en-US" sz="2400" dirty="0">
              <a:latin typeface="Calibri" charset="0"/>
            </a:endParaRPr>
          </a:p>
        </p:txBody>
      </p:sp>
      <p:sp>
        <p:nvSpPr>
          <p:cNvPr id="21507" name="Rectangle 5"/>
          <p:cNvSpPr txBox="1">
            <a:spLocks noChangeArrowheads="1"/>
          </p:cNvSpPr>
          <p:nvPr/>
        </p:nvSpPr>
        <p:spPr bwMode="auto">
          <a:xfrm>
            <a:off x="457200" y="1125538"/>
            <a:ext cx="82296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buFont typeface="Calibri" charset="0"/>
              <a:buAutoNum type="arabicPeriod"/>
            </a:pPr>
            <a:r>
              <a:rPr lang="en-US" sz="2800" i="1" dirty="0">
                <a:latin typeface="Calibri" charset="0"/>
              </a:rPr>
              <a:t>Temporal modulation</a:t>
            </a:r>
            <a:r>
              <a:rPr lang="en-US" sz="2800" dirty="0">
                <a:latin typeface="Calibri" charset="0"/>
              </a:rPr>
              <a:t>: rotating</a:t>
            </a:r>
            <a:r>
              <a:rPr lang="en-US" sz="2800" dirty="0" smtClean="0">
                <a:latin typeface="Calibri" charset="0"/>
              </a:rPr>
              <a:t> polarizer or </a:t>
            </a:r>
            <a:r>
              <a:rPr lang="en-US" sz="2800" dirty="0" err="1" smtClean="0">
                <a:latin typeface="Calibri" charset="0"/>
              </a:rPr>
              <a:t>waveplate</a:t>
            </a:r>
            <a:r>
              <a:rPr lang="en-US" sz="2800" dirty="0" smtClean="0">
                <a:latin typeface="Calibri" charset="0"/>
              </a:rPr>
              <a:t>, </a:t>
            </a:r>
            <a:r>
              <a:rPr lang="en-US" sz="2800" dirty="0">
                <a:latin typeface="Calibri" charset="0"/>
              </a:rPr>
              <a:t>or liquid crystal.</a:t>
            </a:r>
            <a:endParaRPr lang="en-US" sz="2800" dirty="0" smtClean="0">
              <a:latin typeface="Calibri" charset="0"/>
            </a:endParaRPr>
          </a:p>
          <a:p>
            <a:pPr marL="457200" indent="-457200"/>
            <a:r>
              <a:rPr lang="en-US" sz="2800" dirty="0" smtClean="0">
                <a:solidFill>
                  <a:srgbClr val="FF0000"/>
                </a:solidFill>
                <a:latin typeface="Calibri" charset="0"/>
              </a:rPr>
              <a:t>Timing issues; Risk </a:t>
            </a:r>
            <a:r>
              <a:rPr lang="en-US" sz="2800" dirty="0">
                <a:solidFill>
                  <a:srgbClr val="FF0000"/>
                </a:solidFill>
                <a:latin typeface="Calibri" charset="0"/>
              </a:rPr>
              <a:t>of failure; large power </a:t>
            </a:r>
            <a:r>
              <a:rPr lang="en-US" sz="2800" dirty="0" smtClean="0">
                <a:solidFill>
                  <a:srgbClr val="FF0000"/>
                </a:solidFill>
                <a:latin typeface="Calibri" charset="0"/>
              </a:rPr>
              <a:t>consumption.</a:t>
            </a:r>
          </a:p>
          <a:p>
            <a:pPr marL="457200" indent="-457200"/>
            <a:endParaRPr lang="en-US" sz="2800" dirty="0">
              <a:solidFill>
                <a:srgbClr val="FF0000"/>
              </a:solidFill>
              <a:latin typeface="Calibri" charset="0"/>
            </a:endParaRPr>
          </a:p>
          <a:p>
            <a:pPr marL="457200" indent="-457200"/>
            <a:r>
              <a:rPr lang="en-US" sz="2800" i="1" dirty="0">
                <a:latin typeface="Calibri" charset="0"/>
              </a:rPr>
              <a:t>2. Spatial modulation</a:t>
            </a:r>
            <a:r>
              <a:rPr lang="en-US" sz="2800" dirty="0">
                <a:latin typeface="Calibri" charset="0"/>
              </a:rPr>
              <a:t>: split up beam according to four (three) linear polarization directions.</a:t>
            </a:r>
            <a:endParaRPr lang="en-US" sz="2800" dirty="0" smtClean="0">
              <a:latin typeface="Calibri" charset="0"/>
            </a:endParaRPr>
          </a:p>
          <a:p>
            <a:pPr marL="457200" indent="-457200"/>
            <a:r>
              <a:rPr lang="en-US" sz="2800" dirty="0" smtClean="0">
                <a:solidFill>
                  <a:srgbClr val="FF0000"/>
                </a:solidFill>
                <a:latin typeface="Calibri" charset="0"/>
              </a:rPr>
              <a:t>Differential transmission; Large.</a:t>
            </a:r>
          </a:p>
          <a:p>
            <a:pPr marL="457200" indent="-457200"/>
            <a:endParaRPr lang="en-US" sz="2800" dirty="0">
              <a:solidFill>
                <a:srgbClr val="FF0000"/>
              </a:solidFill>
              <a:latin typeface="Calibri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sz="2800" i="1" dirty="0">
                <a:latin typeface="Calibri" charset="0"/>
              </a:rPr>
              <a:t>Spectral modulation</a:t>
            </a:r>
            <a:r>
              <a:rPr lang="en-US" sz="2800" dirty="0">
                <a:latin typeface="Calibri" charset="0"/>
              </a:rPr>
              <a:t>: a sinusoidal modulation on the measured intensity spectrum. </a:t>
            </a:r>
          </a:p>
          <a:p>
            <a:pPr marL="457200" indent="-457200"/>
            <a:r>
              <a:rPr lang="en-US" sz="2800" dirty="0">
                <a:latin typeface="Calibri" charset="0"/>
              </a:rPr>
              <a:t>	Degree of Linear Polarization (</a:t>
            </a:r>
            <a:r>
              <a:rPr lang="en-US" sz="2800" dirty="0" err="1">
                <a:latin typeface="Calibri" charset="0"/>
              </a:rPr>
              <a:t>DoLP</a:t>
            </a:r>
            <a:r>
              <a:rPr lang="en-US" sz="2800" dirty="0">
                <a:latin typeface="Calibri" charset="0"/>
              </a:rPr>
              <a:t>)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400" dirty="0" err="1" smtClean="0"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800" dirty="0" smtClean="0">
                <a:latin typeface="Calibri" charset="0"/>
              </a:rPr>
              <a:t> Amplitude</a:t>
            </a:r>
            <a:endParaRPr lang="en-US" sz="2800" dirty="0">
              <a:latin typeface="Calibri" charset="0"/>
            </a:endParaRPr>
          </a:p>
          <a:p>
            <a:pPr marL="457200" indent="-457200"/>
            <a:r>
              <a:rPr lang="en-US" sz="2800" dirty="0">
                <a:latin typeface="Calibri" charset="0"/>
              </a:rPr>
              <a:t>	Angle of Linear Polarization (</a:t>
            </a:r>
            <a:r>
              <a:rPr lang="en-US" sz="2800" dirty="0" err="1">
                <a:latin typeface="Calibri" charset="0"/>
              </a:rPr>
              <a:t>AoLP</a:t>
            </a:r>
            <a:r>
              <a:rPr lang="en-US" sz="2800" dirty="0">
                <a:latin typeface="Calibri" charset="0"/>
              </a:rPr>
              <a:t>) </a:t>
            </a:r>
            <a:r>
              <a:rPr lang="en-US" sz="2400" dirty="0" err="1"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800" dirty="0">
                <a:latin typeface="Calibri" charset="0"/>
              </a:rPr>
              <a:t> Phase</a:t>
            </a:r>
          </a:p>
          <a:p>
            <a:pPr marL="457200" indent="-457200">
              <a:spcBef>
                <a:spcPct val="20000"/>
              </a:spcBef>
            </a:pPr>
            <a:endParaRPr lang="en-US" sz="2800" dirty="0">
              <a:latin typeface="Calibri" charset="0"/>
            </a:endParaRPr>
          </a:p>
          <a:p>
            <a:pPr marL="1066800" lvl="1" indent="-609600">
              <a:spcBef>
                <a:spcPct val="20000"/>
              </a:spcBef>
              <a:buFontTx/>
              <a:buChar char="-"/>
            </a:pPr>
            <a:endParaRPr lang="en-US" sz="2800" i="1" dirty="0">
              <a:latin typeface="Calibri" charset="0"/>
            </a:endParaRPr>
          </a:p>
          <a:p>
            <a:pPr marL="457200" indent="-457200">
              <a:spcBef>
                <a:spcPct val="20000"/>
              </a:spcBef>
              <a:buFontTx/>
              <a:buChar char="-"/>
            </a:pPr>
            <a:endParaRPr lang="en-US" sz="2800" i="1" dirty="0">
              <a:latin typeface="Calibri" charset="0"/>
            </a:endParaRPr>
          </a:p>
        </p:txBody>
      </p:sp>
      <p:pic>
        <p:nvPicPr>
          <p:cNvPr id="4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8824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</a:t>
            </a:r>
            <a:r>
              <a:rPr lang="en-US" sz="3200" dirty="0" err="1" smtClean="0">
                <a:latin typeface="Calibri" charset="0"/>
              </a:rPr>
              <a:t>polarimetry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7" descr="SPEXlogo-Earth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62000" y="5105400"/>
            <a:ext cx="3810000" cy="1752600"/>
          </a:xfrm>
        </p:spPr>
        <p:txBody>
          <a:bodyPr/>
          <a:lstStyle/>
          <a:p>
            <a:pPr algn="ctr">
              <a:buNone/>
            </a:pPr>
            <a:r>
              <a:rPr lang="en-US" sz="2800" dirty="0" err="1" smtClean="0"/>
              <a:t>DoLP</a:t>
            </a:r>
            <a:r>
              <a:rPr lang="en-US" sz="2800" dirty="0" smtClean="0"/>
              <a:t> variation</a:t>
            </a:r>
          </a:p>
          <a:p>
            <a:pPr algn="ctr"/>
            <a:endParaRPr lang="en-US" sz="2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003800" y="5105400"/>
            <a:ext cx="41402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AoLP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6" charset="-128"/>
                <a:cs typeface="ＭＳ Ｐゴシック" pitchFamily="-106" charset="-128"/>
              </a:rPr>
              <a:t> variation</a:t>
            </a: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8" name="SPEX-dolpinv-uncomp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11112" y="1619250"/>
            <a:ext cx="5257800" cy="3486150"/>
          </a:xfrm>
          <a:prstGeom prst="rect">
            <a:avLst/>
          </a:prstGeom>
        </p:spPr>
      </p:pic>
      <p:pic>
        <p:nvPicPr>
          <p:cNvPr id="9" name="SPEX-aolpinv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394200" y="1619250"/>
            <a:ext cx="5257800" cy="348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3812" y="6497810"/>
            <a:ext cx="262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FFFFF"/>
                </a:solidFill>
              </a:rPr>
              <a:t>courtesy: </a:t>
            </a:r>
            <a:r>
              <a:rPr lang="en-US" sz="1400" i="1" dirty="0" err="1" smtClean="0">
                <a:solidFill>
                  <a:srgbClr val="FFFFFF"/>
                </a:solidFill>
              </a:rPr>
              <a:t>Jeroen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Rietjens</a:t>
            </a:r>
            <a:r>
              <a:rPr lang="en-US" sz="1400" i="1" dirty="0" smtClean="0">
                <a:solidFill>
                  <a:srgbClr val="FFFFFF"/>
                </a:solidFill>
              </a:rPr>
              <a:t> (SRON)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04943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Calibri" charset="0"/>
              </a:rPr>
              <a:t>SPEX </a:t>
            </a:r>
            <a:r>
              <a:rPr lang="en-US" sz="3200" dirty="0" err="1" smtClean="0">
                <a:latin typeface="Calibri" charset="0"/>
              </a:rPr>
              <a:t>polarimetry</a:t>
            </a:r>
            <a:endParaRPr lang="en-US" sz="2400" dirty="0">
              <a:latin typeface="Calibri" charset="0"/>
            </a:endParaRPr>
          </a:p>
        </p:txBody>
      </p:sp>
      <p:pic>
        <p:nvPicPr>
          <p:cNvPr id="11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53177"/>
            <a:ext cx="7734300" cy="3985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8049" y="6497810"/>
            <a:ext cx="1127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err="1" smtClean="0">
                <a:solidFill>
                  <a:srgbClr val="FFFFFF"/>
                </a:solidFill>
              </a:rPr>
              <a:t>Snik</a:t>
            </a:r>
            <a:r>
              <a:rPr lang="en-US" sz="1400" i="1" dirty="0" smtClean="0">
                <a:solidFill>
                  <a:srgbClr val="FFFFFF"/>
                </a:solidFill>
              </a:rPr>
              <a:t>+ (2009)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9073" t="8174" r="70639" b="86775"/>
          <a:stretch>
            <a:fillRect/>
          </a:stretch>
        </p:blipFill>
        <p:spPr>
          <a:xfrm>
            <a:off x="2926728" y="1981200"/>
            <a:ext cx="1569072" cy="2013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52"/>
          <p:cNvSpPr txBox="1">
            <a:spLocks noChangeArrowheads="1"/>
          </p:cNvSpPr>
          <p:nvPr/>
        </p:nvSpPr>
        <p:spPr bwMode="auto">
          <a:xfrm>
            <a:off x="166688" y="95250"/>
            <a:ext cx="3775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 smtClean="0">
                <a:latin typeface="Calibri" charset="0"/>
              </a:rPr>
              <a:t>Polarimetric</a:t>
            </a:r>
            <a:r>
              <a:rPr lang="en-US" sz="3200" dirty="0" smtClean="0">
                <a:latin typeface="Calibri" charset="0"/>
              </a:rPr>
              <a:t> trade-off</a:t>
            </a:r>
            <a:endParaRPr lang="en-US" sz="2400" dirty="0">
              <a:latin typeface="Calibri" charset="0"/>
            </a:endParaRPr>
          </a:p>
        </p:txBody>
      </p:sp>
      <p:sp>
        <p:nvSpPr>
          <p:cNvPr id="27651" name="Rectangle 5"/>
          <p:cNvSpPr txBox="1">
            <a:spLocks noChangeArrowheads="1"/>
          </p:cNvSpPr>
          <p:nvPr/>
        </p:nvSpPr>
        <p:spPr bwMode="auto">
          <a:xfrm>
            <a:off x="457200" y="1125538"/>
            <a:ext cx="82296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</a:pPr>
            <a:r>
              <a:rPr lang="en-US" sz="2800" dirty="0">
                <a:solidFill>
                  <a:srgbClr val="15FF28"/>
                </a:solidFill>
                <a:latin typeface="Calibri" charset="0"/>
              </a:rPr>
              <a:t>Advantages of spectral modulation: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Fully passive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Scalable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One-shot measurement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No differential </a:t>
            </a:r>
            <a:r>
              <a:rPr lang="en-US" sz="2800" dirty="0" smtClean="0">
                <a:latin typeface="Calibri" charset="0"/>
              </a:rPr>
              <a:t>effects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endParaRPr lang="en-US" sz="2800" dirty="0" smtClean="0">
              <a:latin typeface="Calibri" charset="0"/>
            </a:endParaRPr>
          </a:p>
          <a:p>
            <a:pPr marL="457200" indent="-457200">
              <a:spcBef>
                <a:spcPct val="2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Calibri" charset="0"/>
              </a:rPr>
              <a:t>Disadvantages: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Spectrograph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Spectral oversampling</a:t>
            </a:r>
          </a:p>
        </p:txBody>
      </p:sp>
      <p:pic>
        <p:nvPicPr>
          <p:cNvPr id="5" name="Picture 7" descr="SPEXlogo-Ear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-76200"/>
            <a:ext cx="990600" cy="9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8276</TotalTime>
  <Words>649</Words>
  <Application>Microsoft Macintosh PowerPoint</Application>
  <PresentationFormat>On-screen Show (4:3)</PresentationFormat>
  <Paragraphs>194</Paragraphs>
  <Slides>30</Slides>
  <Notes>6</Notes>
  <HiddenSlides>1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>Leiden Observatory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Gerard van Harten</dc:creator>
  <cp:keywords/>
  <dc:description/>
  <cp:lastModifiedBy>Gerard van Harten</cp:lastModifiedBy>
  <cp:revision>96</cp:revision>
  <cp:lastPrinted>2014-03-23T12:15:12Z</cp:lastPrinted>
  <dcterms:created xsi:type="dcterms:W3CDTF">2014-03-24T09:21:10Z</dcterms:created>
  <dcterms:modified xsi:type="dcterms:W3CDTF">2014-03-24T10:57:21Z</dcterms:modified>
  <cp:category/>
</cp:coreProperties>
</file>