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5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9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0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9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4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3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3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54C1-2364-3B4F-BB1B-2D94ADE2A001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32DA-826C-5142-8018-224414A7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2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definitions for </a:t>
            </a:r>
            <a:r>
              <a:rPr lang="en-US" b="1" dirty="0" err="1" smtClean="0"/>
              <a:t>polarimetry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Frans Snik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Sterrewacht</a:t>
            </a:r>
            <a:r>
              <a:rPr lang="en-US" dirty="0" smtClean="0">
                <a:solidFill>
                  <a:schemeClr val="tx1"/>
                </a:solidFill>
              </a:rPr>
              <a:t> Leiden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6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charset="0"/>
              </a:rPr>
              <a:t>polarimetric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accuracy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567898"/>
            <a:ext cx="8521888" cy="200941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600" dirty="0" smtClean="0">
                <a:latin typeface="Calibri" charset="0"/>
              </a:rPr>
              <a:t>impact of polarized light on photometry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7481" y="1870477"/>
            <a:ext cx="4274316" cy="630054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61424"/>
              </p:ext>
            </p:extLst>
          </p:nvPr>
        </p:nvGraphicFramePr>
        <p:xfrm>
          <a:off x="1014413" y="1700213"/>
          <a:ext cx="69119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3" imgW="2514600" imgH="927100" progId="Equation.3">
                  <p:embed/>
                </p:oleObj>
              </mc:Choice>
              <mc:Fallback>
                <p:oleObj name="Equation" r:id="rId3" imgW="25146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700213"/>
                        <a:ext cx="6911975" cy="254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6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charset="0"/>
              </a:rPr>
              <a:t>polarimetric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accuracy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529612"/>
              </p:ext>
            </p:extLst>
          </p:nvPr>
        </p:nvGraphicFramePr>
        <p:xfrm>
          <a:off x="849338" y="5921724"/>
          <a:ext cx="34194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3" imgW="1244600" imgH="165100" progId="Equation.3">
                  <p:embed/>
                </p:oleObj>
              </mc:Choice>
              <mc:Fallback>
                <p:oleObj name="Equation" r:id="rId3" imgW="1244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38" y="5921724"/>
                        <a:ext cx="34194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679159"/>
              </p:ext>
            </p:extLst>
          </p:nvPr>
        </p:nvGraphicFramePr>
        <p:xfrm>
          <a:off x="849338" y="1730375"/>
          <a:ext cx="6669087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5" imgW="2425700" imgH="901700" progId="Equation.3">
                  <p:embed/>
                </p:oleObj>
              </mc:Choice>
              <mc:Fallback>
                <p:oleObj name="Equation" r:id="rId5" imgW="24257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38" y="1730375"/>
                        <a:ext cx="6669087" cy="2478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42530" y="2410679"/>
            <a:ext cx="6066220" cy="2459442"/>
            <a:chOff x="1842530" y="2410679"/>
            <a:chExt cx="6066220" cy="245944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126626" y="2410679"/>
              <a:ext cx="1060843" cy="1762125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36"/>
            <p:cNvSpPr txBox="1">
              <a:spLocks noChangeArrowheads="1"/>
            </p:cNvSpPr>
            <p:nvPr/>
          </p:nvSpPr>
          <p:spPr bwMode="auto">
            <a:xfrm>
              <a:off x="1842530" y="4408311"/>
              <a:ext cx="13851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400" dirty="0"/>
                <a:t>zero </a:t>
              </a:r>
              <a:r>
                <a:rPr lang="en-US" sz="2400" dirty="0" smtClean="0"/>
                <a:t>level</a:t>
              </a:r>
              <a:endParaRPr lang="en-US" sz="2400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H="1">
              <a:off x="2343227" y="4151525"/>
              <a:ext cx="313821" cy="373704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 bwMode="auto">
            <a:xfrm rot="1223489">
              <a:off x="3211790" y="2834754"/>
              <a:ext cx="4040722" cy="811212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TextBox 45"/>
            <p:cNvSpPr txBox="1">
              <a:spLocks noChangeArrowheads="1"/>
            </p:cNvSpPr>
            <p:nvPr/>
          </p:nvSpPr>
          <p:spPr bwMode="auto">
            <a:xfrm>
              <a:off x="7104959" y="4408311"/>
              <a:ext cx="803791" cy="46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400" dirty="0"/>
                <a:t>scale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7123392" y="3944320"/>
              <a:ext cx="395033" cy="611666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836864" y="5244231"/>
            <a:ext cx="4154797" cy="67749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>
                <a:latin typeface="Calibri" charset="0"/>
              </a:rPr>
              <a:t>if Q,U≈0 or V≈0:</a:t>
            </a:r>
          </a:p>
        </p:txBody>
      </p:sp>
    </p:spTree>
    <p:extLst>
      <p:ext uri="{BB962C8B-B14F-4D97-AF65-F5344CB8AC3E}">
        <p14:creationId xmlns:p14="http://schemas.microsoft.com/office/powerpoint/2010/main" val="580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charset="0"/>
              </a:rPr>
              <a:t>polarimetric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4000" dirty="0" smtClean="0">
                <a:latin typeface="Calibri" charset="0"/>
              </a:rPr>
              <a:t>doesn’t </a:t>
            </a:r>
            <a:r>
              <a:rPr lang="en-US" sz="4000" dirty="0">
                <a:latin typeface="Calibri" charset="0"/>
              </a:rPr>
              <a:t>have any significance…</a:t>
            </a:r>
          </a:p>
          <a:p>
            <a:pPr>
              <a:buFont typeface="Arial" charset="0"/>
              <a:buNone/>
            </a:pPr>
            <a:endParaRPr lang="en-US" sz="4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modulation &amp; demodulation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464936"/>
              </p:ext>
            </p:extLst>
          </p:nvPr>
        </p:nvGraphicFramePr>
        <p:xfrm>
          <a:off x="3369580" y="1705253"/>
          <a:ext cx="2404839" cy="8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3" imgW="800100" imgH="266700" progId="Equation.3">
                  <p:embed/>
                </p:oleObj>
              </mc:Choice>
              <mc:Fallback>
                <p:oleObj name="Equation" r:id="rId3" imgW="800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9580" y="1705253"/>
                        <a:ext cx="2404839" cy="80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57152" y="2913933"/>
            <a:ext cx="221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detected intensities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77548" y="2926354"/>
            <a:ext cx="250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x 4 </a:t>
            </a:r>
            <a:r>
              <a:rPr lang="en-US" dirty="0" err="1" smtClean="0"/>
              <a:t>mOdulation</a:t>
            </a:r>
            <a:r>
              <a:rPr lang="en-US" dirty="0" smtClean="0"/>
              <a:t> matrix</a:t>
            </a:r>
            <a:endParaRPr lang="en-US" dirty="0"/>
          </a:p>
        </p:txBody>
      </p:sp>
      <p:cxnSp>
        <p:nvCxnSpPr>
          <p:cNvPr id="10" name="Straight Connector 9"/>
          <p:cNvCxnSpPr>
            <a:endCxn id="8" idx="0"/>
          </p:cNvCxnSpPr>
          <p:nvPr/>
        </p:nvCxnSpPr>
        <p:spPr bwMode="auto">
          <a:xfrm flipH="1">
            <a:off x="2464336" y="2185503"/>
            <a:ext cx="861327" cy="72843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0"/>
          </p:cNvCxnSpPr>
          <p:nvPr/>
        </p:nvCxnSpPr>
        <p:spPr bwMode="auto">
          <a:xfrm>
            <a:off x="5001507" y="2333172"/>
            <a:ext cx="328347" cy="59318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571520" y="3697019"/>
            <a:ext cx="3153274" cy="1611698"/>
            <a:chOff x="3571520" y="3697019"/>
            <a:chExt cx="3153274" cy="161169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744649"/>
                </p:ext>
              </p:extLst>
            </p:nvPr>
          </p:nvGraphicFramePr>
          <p:xfrm>
            <a:off x="3571520" y="3697019"/>
            <a:ext cx="2786062" cy="801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2" name="Equation" r:id="rId5" imgW="927100" imgH="266700" progId="Equation.3">
                    <p:embed/>
                  </p:oleObj>
                </mc:Choice>
                <mc:Fallback>
                  <p:oleObj name="Equation" r:id="rId5" imgW="9271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71520" y="3697019"/>
                          <a:ext cx="2786062" cy="801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039431" y="4939385"/>
              <a:ext cx="2685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x </a:t>
              </a:r>
              <a:r>
                <a:rPr lang="en-US" i="1" dirty="0" smtClean="0"/>
                <a:t>n</a:t>
              </a:r>
              <a:r>
                <a:rPr lang="en-US" dirty="0" smtClean="0"/>
                <a:t> Demodulation matrix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endCxn id="16" idx="0"/>
            </p:cNvCxnSpPr>
            <p:nvPr/>
          </p:nvCxnSpPr>
          <p:spPr bwMode="auto">
            <a:xfrm>
              <a:off x="4963390" y="4346203"/>
              <a:ext cx="418723" cy="593182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25078"/>
              </p:ext>
            </p:extLst>
          </p:nvPr>
        </p:nvGraphicFramePr>
        <p:xfrm>
          <a:off x="4077548" y="5694363"/>
          <a:ext cx="15652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7" imgW="520700" imgH="165100" progId="Equation.3">
                  <p:embed/>
                </p:oleObj>
              </mc:Choice>
              <mc:Fallback>
                <p:oleObj name="Equation" r:id="rId7" imgW="520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7548" y="5694363"/>
                        <a:ext cx="156527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44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polarimetric</a:t>
            </a:r>
            <a:r>
              <a:rPr lang="en-US" b="1" dirty="0" smtClean="0"/>
              <a:t> efficiency</a:t>
            </a:r>
            <a:endParaRPr lang="en-US" b="1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50567"/>
              </p:ext>
            </p:extLst>
          </p:nvPr>
        </p:nvGraphicFramePr>
        <p:xfrm>
          <a:off x="2246313" y="1773441"/>
          <a:ext cx="387508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3" imgW="1409700" imgH="482600" progId="Equation.3">
                  <p:embed/>
                </p:oleObj>
              </mc:Choice>
              <mc:Fallback>
                <p:oleObj name="Equation" r:id="rId3" imgW="1409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1773441"/>
                        <a:ext cx="3875087" cy="132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6824" y="3583437"/>
            <a:ext cx="618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row of the total Mueller matrix for every modulation state </a:t>
            </a:r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3257481" y="1870477"/>
            <a:ext cx="2580895" cy="630054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>
            <a:stCxn id="6" idx="2"/>
            <a:endCxn id="5" idx="0"/>
          </p:cNvCxnSpPr>
          <p:nvPr/>
        </p:nvCxnSpPr>
        <p:spPr bwMode="auto">
          <a:xfrm>
            <a:off x="4547929" y="2500531"/>
            <a:ext cx="19345" cy="10829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482626"/>
              </p:ext>
            </p:extLst>
          </p:nvPr>
        </p:nvGraphicFramePr>
        <p:xfrm>
          <a:off x="1476824" y="5167953"/>
          <a:ext cx="1012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5" imgW="368300" imgH="279400" progId="Equation.3">
                  <p:embed/>
                </p:oleObj>
              </mc:Choice>
              <mc:Fallback>
                <p:oleObj name="Equation" r:id="rId5" imgW="368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824" y="5167953"/>
                        <a:ext cx="1012825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96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polarimetric</a:t>
            </a:r>
            <a:r>
              <a:rPr lang="en-US" b="1" dirty="0" smtClean="0"/>
              <a:t> efficiency</a:t>
            </a:r>
            <a:endParaRPr lang="en-US" b="1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42217"/>
              </p:ext>
            </p:extLst>
          </p:nvPr>
        </p:nvGraphicFramePr>
        <p:xfrm>
          <a:off x="2124075" y="1704441"/>
          <a:ext cx="4119563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3" imgW="1498600" imgH="876300" progId="Equation.3">
                  <p:embed/>
                </p:oleObj>
              </mc:Choice>
              <mc:Fallback>
                <p:oleObj name="Equation" r:id="rId3" imgW="14986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704441"/>
                        <a:ext cx="4119563" cy="2409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77837"/>
              </p:ext>
            </p:extLst>
          </p:nvPr>
        </p:nvGraphicFramePr>
        <p:xfrm>
          <a:off x="3700463" y="5053013"/>
          <a:ext cx="1711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5" imgW="622300" imgH="304800" progId="Equation.3">
                  <p:embed/>
                </p:oleObj>
              </mc:Choice>
              <mc:Fallback>
                <p:oleObj name="Equation" r:id="rId5" imgW="622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5053013"/>
                        <a:ext cx="1711325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594083"/>
              </p:ext>
            </p:extLst>
          </p:nvPr>
        </p:nvGraphicFramePr>
        <p:xfrm>
          <a:off x="1477963" y="5053013"/>
          <a:ext cx="17462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7" imgW="635000" imgH="317500" progId="Equation.3">
                  <p:embed/>
                </p:oleObj>
              </mc:Choice>
              <mc:Fallback>
                <p:oleObj name="Equation" r:id="rId7" imgW="635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5053013"/>
                        <a:ext cx="1746250" cy="87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37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polarimetric</a:t>
            </a:r>
            <a:r>
              <a:rPr lang="en-US" b="1" dirty="0" smtClean="0"/>
              <a:t> efficiency</a:t>
            </a:r>
            <a:endParaRPr lang="en-US" b="1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35331"/>
              </p:ext>
            </p:extLst>
          </p:nvPr>
        </p:nvGraphicFramePr>
        <p:xfrm>
          <a:off x="2019300" y="1417638"/>
          <a:ext cx="4329113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3" imgW="1574800" imgH="1270000" progId="Equation.3">
                  <p:embed/>
                </p:oleObj>
              </mc:Choice>
              <mc:Fallback>
                <p:oleObj name="Equation" r:id="rId3" imgW="1574800" imgH="12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417638"/>
                        <a:ext cx="4329113" cy="3492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601168"/>
              </p:ext>
            </p:extLst>
          </p:nvPr>
        </p:nvGraphicFramePr>
        <p:xfrm>
          <a:off x="3700463" y="5053013"/>
          <a:ext cx="1711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quation" r:id="rId5" imgW="622300" imgH="304800" progId="Equation.3">
                  <p:embed/>
                </p:oleObj>
              </mc:Choice>
              <mc:Fallback>
                <p:oleObj name="Equation" r:id="rId5" imgW="622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5053013"/>
                        <a:ext cx="1711325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18739"/>
              </p:ext>
            </p:extLst>
          </p:nvPr>
        </p:nvGraphicFramePr>
        <p:xfrm>
          <a:off x="1477963" y="5053013"/>
          <a:ext cx="17462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7" imgW="635000" imgH="317500" progId="Equation.3">
                  <p:embed/>
                </p:oleObj>
              </mc:Choice>
              <mc:Fallback>
                <p:oleObj name="Equation" r:id="rId7" imgW="635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5053013"/>
                        <a:ext cx="1746250" cy="87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63051"/>
              </p:ext>
            </p:extLst>
          </p:nvPr>
        </p:nvGraphicFramePr>
        <p:xfrm>
          <a:off x="5962650" y="5053013"/>
          <a:ext cx="1746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9" imgW="635000" imgH="304800" progId="Equation.3">
                  <p:embed/>
                </p:oleObj>
              </mc:Choice>
              <mc:Fallback>
                <p:oleObj name="Equation" r:id="rId9" imgW="635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5053013"/>
                        <a:ext cx="174625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30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polarimetric</a:t>
            </a:r>
            <a:r>
              <a:rPr lang="en-US" b="1" dirty="0" smtClean="0"/>
              <a:t> efficiency</a:t>
            </a:r>
            <a:endParaRPr lang="en-US" b="1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201651"/>
              </p:ext>
            </p:extLst>
          </p:nvPr>
        </p:nvGraphicFramePr>
        <p:xfrm>
          <a:off x="3700463" y="5053013"/>
          <a:ext cx="1711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3" imgW="622300" imgH="304800" progId="Equation.3">
                  <p:embed/>
                </p:oleObj>
              </mc:Choice>
              <mc:Fallback>
                <p:oleObj name="Equation" r:id="rId3" imgW="622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5053013"/>
                        <a:ext cx="1711325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3646"/>
              </p:ext>
            </p:extLst>
          </p:nvPr>
        </p:nvGraphicFramePr>
        <p:xfrm>
          <a:off x="1477963" y="5053013"/>
          <a:ext cx="17462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5" imgW="635000" imgH="317500" progId="Equation.3">
                  <p:embed/>
                </p:oleObj>
              </mc:Choice>
              <mc:Fallback>
                <p:oleObj name="Equation" r:id="rId5" imgW="635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5053013"/>
                        <a:ext cx="1746250" cy="87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681898"/>
              </p:ext>
            </p:extLst>
          </p:nvPr>
        </p:nvGraphicFramePr>
        <p:xfrm>
          <a:off x="5962650" y="5053013"/>
          <a:ext cx="1746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7" imgW="635000" imgH="304800" progId="Equation.3">
                  <p:embed/>
                </p:oleObj>
              </mc:Choice>
              <mc:Fallback>
                <p:oleObj name="Equation" r:id="rId7" imgW="635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5053013"/>
                        <a:ext cx="174625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704789"/>
              </p:ext>
            </p:extLst>
          </p:nvPr>
        </p:nvGraphicFramePr>
        <p:xfrm>
          <a:off x="1287808" y="1500238"/>
          <a:ext cx="6529387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9" imgW="2374900" imgH="1168400" progId="Equation.3">
                  <p:embed/>
                </p:oleObj>
              </mc:Choice>
              <mc:Fallback>
                <p:oleObj name="Equation" r:id="rId9" imgW="2374900" imgH="11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808" y="1500238"/>
                        <a:ext cx="6529387" cy="321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46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optimum demodulation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4000"/>
            <a:ext cx="8229600" cy="3666476"/>
          </a:xfrm>
        </p:spPr>
        <p:txBody>
          <a:bodyPr>
            <a:normAutofit/>
          </a:bodyPr>
          <a:lstStyle/>
          <a:p>
            <a:r>
              <a:rPr lang="en-US" dirty="0" smtClean="0"/>
              <a:t>O is 4 x 4: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 is </a:t>
            </a:r>
            <a:r>
              <a:rPr lang="en-US" i="1" dirty="0" smtClean="0"/>
              <a:t>n</a:t>
            </a:r>
            <a:r>
              <a:rPr lang="en-US" dirty="0" smtClean="0"/>
              <a:t> x 4: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optimizes </a:t>
            </a:r>
            <a:r>
              <a:rPr lang="en-US" dirty="0" smtClean="0"/>
              <a:t>the </a:t>
            </a:r>
            <a:r>
              <a:rPr lang="en-US" dirty="0" err="1" smtClean="0"/>
              <a:t>polarimetric</a:t>
            </a:r>
            <a:r>
              <a:rPr lang="en-US" dirty="0" smtClean="0"/>
              <a:t> </a:t>
            </a:r>
            <a:r>
              <a:rPr lang="en-US" dirty="0" smtClean="0"/>
              <a:t>efficiencies </a:t>
            </a:r>
          </a:p>
          <a:p>
            <a:pPr marL="0" indent="0">
              <a:buNone/>
            </a:pPr>
            <a:r>
              <a:rPr lang="en-US" dirty="0" smtClean="0"/>
              <a:t>(for one wavelength?)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828166"/>
              </p:ext>
            </p:extLst>
          </p:nvPr>
        </p:nvGraphicFramePr>
        <p:xfrm>
          <a:off x="3234648" y="1594274"/>
          <a:ext cx="263366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3" imgW="876300" imgH="266700" progId="Equation.3">
                  <p:embed/>
                </p:oleObj>
              </mc:Choice>
              <mc:Fallback>
                <p:oleObj name="Equation" r:id="rId3" imgW="876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4648" y="1594274"/>
                        <a:ext cx="2633662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917999"/>
              </p:ext>
            </p:extLst>
          </p:nvPr>
        </p:nvGraphicFramePr>
        <p:xfrm>
          <a:off x="3883025" y="2835275"/>
          <a:ext cx="13366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5" imgW="444500" imgH="215900" progId="Equation.3">
                  <p:embed/>
                </p:oleObj>
              </mc:Choice>
              <mc:Fallback>
                <p:oleObj name="Equation" r:id="rId5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3025" y="2835275"/>
                        <a:ext cx="1336675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88977"/>
              </p:ext>
            </p:extLst>
          </p:nvPr>
        </p:nvGraphicFramePr>
        <p:xfrm>
          <a:off x="3005138" y="3789977"/>
          <a:ext cx="30940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7" imgW="1028700" imgH="368300" progId="Equation.3">
                  <p:embed/>
                </p:oleObj>
              </mc:Choice>
              <mc:Fallback>
                <p:oleObj name="Equation" r:id="rId7" imgW="1028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5138" y="3789977"/>
                        <a:ext cx="309403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00262" y="4221530"/>
            <a:ext cx="162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pseudo-inverse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2436" y="6310829"/>
            <a:ext cx="402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Del Toro </a:t>
            </a:r>
            <a:r>
              <a:rPr lang="en-US" i="1" dirty="0" err="1" smtClean="0"/>
              <a:t>Iniesta</a:t>
            </a:r>
            <a:r>
              <a:rPr lang="en-US" i="1" dirty="0" smtClean="0"/>
              <a:t> &amp; </a:t>
            </a:r>
            <a:r>
              <a:rPr lang="en-US" i="1" dirty="0" err="1" smtClean="0"/>
              <a:t>Collados</a:t>
            </a:r>
            <a:r>
              <a:rPr lang="en-US" i="1" dirty="0" smtClean="0"/>
              <a:t> (2000)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234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polarimetric</a:t>
            </a:r>
            <a:r>
              <a:rPr lang="en-US" b="1" dirty="0" smtClean="0"/>
              <a:t> efficiency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84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charset="0"/>
              </a:rPr>
              <a:t>Describes how efficiently a certain modulation scheme measures a the Stokes parameters </a:t>
            </a:r>
            <a:r>
              <a:rPr lang="en-US" dirty="0" err="1" smtClean="0">
                <a:latin typeface="Calibri" charset="0"/>
              </a:rPr>
              <a:t>w.r.t</a:t>
            </a:r>
            <a:r>
              <a:rPr lang="en-US" dirty="0" smtClean="0">
                <a:latin typeface="Calibri" charset="0"/>
              </a:rPr>
              <a:t>. the random noise.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421369"/>
              </p:ext>
            </p:extLst>
          </p:nvPr>
        </p:nvGraphicFramePr>
        <p:xfrm>
          <a:off x="4519220" y="3878269"/>
          <a:ext cx="23749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3" imgW="863600" imgH="279400" progId="Equation.3">
                  <p:embed/>
                </p:oleObj>
              </mc:Choice>
              <mc:Fallback>
                <p:oleObj name="Equation" r:id="rId3" imgW="863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220" y="3878269"/>
                        <a:ext cx="2374900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2865"/>
              </p:ext>
            </p:extLst>
          </p:nvPr>
        </p:nvGraphicFramePr>
        <p:xfrm>
          <a:off x="7518240" y="3878269"/>
          <a:ext cx="9080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5" imgW="330200" imgH="266700" progId="Equation.3">
                  <p:embed/>
                </p:oleObj>
              </mc:Choice>
              <mc:Fallback>
                <p:oleObj name="Equation" r:id="rId5" imgW="330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240" y="3878269"/>
                        <a:ext cx="908050" cy="733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42436" y="6310829"/>
            <a:ext cx="402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Del Toro </a:t>
            </a:r>
            <a:r>
              <a:rPr lang="en-US" i="1" dirty="0" err="1" smtClean="0"/>
              <a:t>Iniesta</a:t>
            </a:r>
            <a:r>
              <a:rPr lang="en-US" i="1" dirty="0" smtClean="0"/>
              <a:t> &amp; </a:t>
            </a:r>
            <a:r>
              <a:rPr lang="en-US" i="1" dirty="0" err="1" smtClean="0"/>
              <a:t>Collados</a:t>
            </a:r>
            <a:r>
              <a:rPr lang="en-US" i="1" dirty="0" smtClean="0"/>
              <a:t> (2000)</a:t>
            </a:r>
            <a:endParaRPr lang="en-US" i="1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61632"/>
              </p:ext>
            </p:extLst>
          </p:nvPr>
        </p:nvGraphicFramePr>
        <p:xfrm>
          <a:off x="1038903" y="3445611"/>
          <a:ext cx="23749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7" imgW="863600" imgH="571500" progId="Equation.3">
                  <p:embed/>
                </p:oleObj>
              </mc:Choice>
              <mc:Fallback>
                <p:oleObj name="Equation" r:id="rId7" imgW="8636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903" y="3445611"/>
                        <a:ext cx="2374900" cy="157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626652"/>
              </p:ext>
            </p:extLst>
          </p:nvPr>
        </p:nvGraphicFramePr>
        <p:xfrm>
          <a:off x="1038903" y="5207499"/>
          <a:ext cx="37020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9" imgW="1346200" imgH="482600" progId="Equation.3">
                  <p:embed/>
                </p:oleObj>
              </mc:Choice>
              <mc:Fallback>
                <p:oleObj name="Equation" r:id="rId9" imgW="1346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903" y="5207499"/>
                        <a:ext cx="3702050" cy="132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49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</a:t>
            </a:r>
            <a:r>
              <a:rPr lang="en-US" b="1" dirty="0" err="1" smtClean="0"/>
              <a:t>olarimetric</a:t>
            </a:r>
            <a:r>
              <a:rPr lang="en-US" b="1" dirty="0" smtClean="0"/>
              <a:t> sensitivity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alibri" charset="0"/>
              </a:rPr>
              <a:t>The noise level in Q/I, U/I, V/I above which a real polarization signal can be detected.</a:t>
            </a:r>
          </a:p>
          <a:p>
            <a:pPr marL="0" indent="0">
              <a:buNone/>
            </a:pPr>
            <a:endParaRPr lang="en-US" sz="1300" dirty="0" smtClean="0">
              <a:latin typeface="Calibri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charset="0"/>
              </a:rPr>
              <a:t>Due to “random” effects not directly expressible as a Mueller matrix:</a:t>
            </a:r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fundamentally limited by photon noise</a:t>
            </a:r>
          </a:p>
          <a:p>
            <a:r>
              <a:rPr lang="en-US" dirty="0" smtClean="0">
                <a:latin typeface="Calibri" charset="0"/>
              </a:rPr>
              <a:t>detector noise</a:t>
            </a:r>
          </a:p>
          <a:p>
            <a:r>
              <a:rPr lang="en-US" dirty="0" smtClean="0">
                <a:latin typeface="Calibri" charset="0"/>
              </a:rPr>
              <a:t>seeing (for temporal modulation)</a:t>
            </a:r>
          </a:p>
          <a:p>
            <a:r>
              <a:rPr lang="en-US" dirty="0" err="1" smtClean="0">
                <a:latin typeface="Calibri" charset="0"/>
              </a:rPr>
              <a:t>diferential</a:t>
            </a:r>
            <a:r>
              <a:rPr lang="en-US" dirty="0" smtClean="0">
                <a:latin typeface="Calibri" charset="0"/>
              </a:rPr>
              <a:t> aberrations (for spatial modulation)</a:t>
            </a:r>
          </a:p>
          <a:p>
            <a:r>
              <a:rPr lang="en-US" dirty="0" smtClean="0">
                <a:latin typeface="Calibri" charset="0"/>
              </a:rPr>
              <a:t>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calibration</a:t>
            </a:r>
            <a:endParaRPr lang="en-US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600200"/>
            <a:ext cx="8229600" cy="4995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64283" y="2293799"/>
            <a:ext cx="8779717" cy="454820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Instrumental polarization issues make that </a:t>
            </a:r>
            <a:r>
              <a:rPr lang="en-US" dirty="0" smtClean="0">
                <a:latin typeface="Calibri" charset="0"/>
              </a:rPr>
              <a:t>modulation matrix O </a:t>
            </a:r>
            <a:r>
              <a:rPr lang="en-US" dirty="0">
                <a:latin typeface="Calibri" charset="0"/>
              </a:rPr>
              <a:t>is unknown (at some level). 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This </a:t>
            </a:r>
            <a:r>
              <a:rPr lang="en-US" dirty="0">
                <a:latin typeface="Calibri" charset="0"/>
              </a:rPr>
              <a:t>is the matrix that needs to be calibrated.</a:t>
            </a:r>
          </a:p>
          <a:p>
            <a:r>
              <a:rPr lang="en-US" dirty="0">
                <a:latin typeface="Calibri" charset="0"/>
              </a:rPr>
              <a:t>Calibration is </a:t>
            </a:r>
            <a:r>
              <a:rPr lang="en-US" dirty="0" smtClean="0">
                <a:latin typeface="Calibri" charset="0"/>
              </a:rPr>
              <a:t>applied through demodulation matrix D.</a:t>
            </a:r>
          </a:p>
          <a:p>
            <a:r>
              <a:rPr lang="en-US" dirty="0" smtClean="0">
                <a:latin typeface="Calibri" charset="0"/>
              </a:rPr>
              <a:t>ΔX describes calibration accuracy.</a:t>
            </a:r>
          </a:p>
          <a:p>
            <a:r>
              <a:rPr lang="en-US" dirty="0" smtClean="0">
                <a:latin typeface="Calibri" charset="0"/>
              </a:rPr>
              <a:t>See </a:t>
            </a:r>
            <a:r>
              <a:rPr lang="en-US" i="1" dirty="0" err="1" smtClean="0">
                <a:latin typeface="Calibri" charset="0"/>
              </a:rPr>
              <a:t>Asensio</a:t>
            </a:r>
            <a:r>
              <a:rPr lang="en-US" i="1" dirty="0" smtClean="0">
                <a:latin typeface="Calibri" charset="0"/>
              </a:rPr>
              <a:t> Ramos &amp; </a:t>
            </a:r>
            <a:r>
              <a:rPr lang="en-US" i="1" dirty="0" err="1" smtClean="0">
                <a:latin typeface="Calibri" charset="0"/>
              </a:rPr>
              <a:t>Collados</a:t>
            </a:r>
            <a:r>
              <a:rPr lang="en-US" i="1" dirty="0" smtClean="0">
                <a:latin typeface="Calibri" charset="0"/>
              </a:rPr>
              <a:t> (2008) </a:t>
            </a:r>
            <a:r>
              <a:rPr lang="en-US" dirty="0" smtClean="0">
                <a:latin typeface="Calibri" charset="0"/>
              </a:rPr>
              <a:t>for random error propagation.</a:t>
            </a: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66169"/>
              </p:ext>
            </p:extLst>
          </p:nvPr>
        </p:nvGraphicFramePr>
        <p:xfrm>
          <a:off x="2968625" y="1599428"/>
          <a:ext cx="316706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3" imgW="1054100" imgH="266700" progId="Equation.3">
                  <p:embed/>
                </p:oleObj>
              </mc:Choice>
              <mc:Fallback>
                <p:oleObj name="Equation" r:id="rId3" imgW="1054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625" y="1599428"/>
                        <a:ext cx="3167063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50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polarimetric</a:t>
            </a:r>
            <a:r>
              <a:rPr lang="en-US" b="1" dirty="0" smtClean="0"/>
              <a:t> accuracy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Quantification of how measured Stokes parameters (with sufficient S/N) relate to the real Stokes parameters.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Limited by instrumental polarization effects and imperfect </a:t>
            </a:r>
            <a:r>
              <a:rPr lang="en-US" dirty="0" err="1" smtClean="0"/>
              <a:t>polarimeter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177554"/>
              </p:ext>
            </p:extLst>
          </p:nvPr>
        </p:nvGraphicFramePr>
        <p:xfrm>
          <a:off x="2800350" y="3626158"/>
          <a:ext cx="28590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1041400" imgH="266700" progId="Equation.3">
                  <p:embed/>
                </p:oleObj>
              </mc:Choice>
              <mc:Fallback>
                <p:oleObj name="Equation" r:id="rId3" imgW="1041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626158"/>
                        <a:ext cx="28590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409402" y="3712971"/>
            <a:ext cx="657225" cy="557212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0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4567898"/>
            <a:ext cx="8229600" cy="200941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</a:rPr>
              <a:t>Not a Mueller matrix, as it includes </a:t>
            </a:r>
            <a:endParaRPr lang="en-US" dirty="0" smtClean="0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Calibri" charset="0"/>
              </a:rPr>
              <a:t>modulation/demodulation and calibration.</a:t>
            </a:r>
            <a:endParaRPr lang="en-US" dirty="0">
              <a:latin typeface="Calibri" charset="0"/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charset="0"/>
              </a:rPr>
              <a:t>polarimetric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accuracy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16002"/>
              </p:ext>
            </p:extLst>
          </p:nvPr>
        </p:nvGraphicFramePr>
        <p:xfrm>
          <a:off x="1014413" y="1700213"/>
          <a:ext cx="69119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2514600" imgH="927100" progId="Equation.3">
                  <p:embed/>
                </p:oleObj>
              </mc:Choice>
              <mc:Fallback>
                <p:oleObj name="Equation" r:id="rId3" imgW="25146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700213"/>
                        <a:ext cx="6911975" cy="254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9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charset="0"/>
              </a:rPr>
              <a:t>polarimetric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accuracy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6329" y="1872031"/>
            <a:ext cx="936697" cy="557212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567898"/>
            <a:ext cx="8229600" cy="200941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600" dirty="0">
                <a:latin typeface="Calibri" charset="0"/>
              </a:rPr>
              <a:t>t</a:t>
            </a:r>
            <a:r>
              <a:rPr lang="en-US" sz="3600" dirty="0" smtClean="0">
                <a:latin typeface="Calibri" charset="0"/>
              </a:rPr>
              <a:t>ransmission</a:t>
            </a:r>
          </a:p>
          <a:p>
            <a:r>
              <a:rPr lang="en-US" sz="3600" dirty="0" smtClean="0">
                <a:latin typeface="Calibri" charset="0"/>
              </a:rPr>
              <a:t>often normalized to 1.0</a:t>
            </a:r>
            <a:endParaRPr lang="en-US" sz="3600" dirty="0">
              <a:latin typeface="Calibri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61424"/>
              </p:ext>
            </p:extLst>
          </p:nvPr>
        </p:nvGraphicFramePr>
        <p:xfrm>
          <a:off x="1014413" y="1700213"/>
          <a:ext cx="69119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2514600" imgH="927100" progId="Equation.3">
                  <p:embed/>
                </p:oleObj>
              </mc:Choice>
              <mc:Fallback>
                <p:oleObj name="Equation" r:id="rId3" imgW="25146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700213"/>
                        <a:ext cx="6911975" cy="254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3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charset="0"/>
              </a:rPr>
              <a:t>polarimetric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accuracy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6794" y="2521774"/>
            <a:ext cx="1025305" cy="1593271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567898"/>
            <a:ext cx="8229600" cy="200941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600" dirty="0">
                <a:latin typeface="Calibri" charset="0"/>
              </a:rPr>
              <a:t>i</a:t>
            </a:r>
            <a:r>
              <a:rPr lang="en-US" sz="3600" dirty="0" smtClean="0">
                <a:latin typeface="Calibri" charset="0"/>
              </a:rPr>
              <a:t>nstrumental polarization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61424"/>
              </p:ext>
            </p:extLst>
          </p:nvPr>
        </p:nvGraphicFramePr>
        <p:xfrm>
          <a:off x="1014413" y="1700213"/>
          <a:ext cx="69119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2514600" imgH="927100" progId="Equation.3">
                  <p:embed/>
                </p:oleObj>
              </mc:Choice>
              <mc:Fallback>
                <p:oleObj name="Equation" r:id="rId3" imgW="25146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700213"/>
                        <a:ext cx="6911975" cy="254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charset="0"/>
              </a:rPr>
              <a:t>polarimetric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accuracy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7481" y="3593282"/>
            <a:ext cx="2817183" cy="521763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567898"/>
            <a:ext cx="8229600" cy="200941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600" dirty="0" smtClean="0">
                <a:latin typeface="Calibri" charset="0"/>
              </a:rPr>
              <a:t>polarization cross-talk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2036" y="2485572"/>
            <a:ext cx="1270754" cy="1107710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61424"/>
              </p:ext>
            </p:extLst>
          </p:nvPr>
        </p:nvGraphicFramePr>
        <p:xfrm>
          <a:off x="1014413" y="1700213"/>
          <a:ext cx="69119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2514600" imgH="927100" progId="Equation.3">
                  <p:embed/>
                </p:oleObj>
              </mc:Choice>
              <mc:Fallback>
                <p:oleObj name="Equation" r:id="rId3" imgW="25146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700213"/>
                        <a:ext cx="6911975" cy="254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8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charset="0"/>
              </a:rPr>
              <a:t>polarimetric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accuracy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7636" y="2490686"/>
            <a:ext cx="2817183" cy="1092751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567898"/>
            <a:ext cx="8229600" cy="200941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600" dirty="0" smtClean="0">
                <a:latin typeface="Calibri" charset="0"/>
              </a:rPr>
              <a:t>polarization rotation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61424"/>
              </p:ext>
            </p:extLst>
          </p:nvPr>
        </p:nvGraphicFramePr>
        <p:xfrm>
          <a:off x="1014413" y="1700213"/>
          <a:ext cx="69119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3" imgW="2514600" imgH="927100" progId="Equation.3">
                  <p:embed/>
                </p:oleObj>
              </mc:Choice>
              <mc:Fallback>
                <p:oleObj name="Equation" r:id="rId3" imgW="25146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700213"/>
                        <a:ext cx="6911975" cy="254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5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charset="0"/>
              </a:rPr>
              <a:t>polarimetric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accuracy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567898"/>
            <a:ext cx="8229600" cy="200941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600" dirty="0" smtClean="0">
                <a:latin typeface="Calibri" charset="0"/>
              </a:rPr>
              <a:t>related to </a:t>
            </a:r>
            <a:r>
              <a:rPr lang="en-US" sz="3600" dirty="0" err="1" smtClean="0">
                <a:latin typeface="Calibri" charset="0"/>
              </a:rPr>
              <a:t>polarimetric</a:t>
            </a:r>
            <a:r>
              <a:rPr lang="en-US" sz="3600" dirty="0" smtClean="0">
                <a:latin typeface="Calibri" charset="0"/>
              </a:rPr>
              <a:t> efficiency</a:t>
            </a:r>
          </a:p>
        </p:txBody>
      </p:sp>
      <p:sp>
        <p:nvSpPr>
          <p:cNvPr id="8" name="Rounded Rectangle 7"/>
          <p:cNvSpPr/>
          <p:nvPr/>
        </p:nvSpPr>
        <p:spPr bwMode="auto">
          <a:xfrm rot="1199817">
            <a:off x="3136629" y="2863721"/>
            <a:ext cx="4490694" cy="811212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61424"/>
              </p:ext>
            </p:extLst>
          </p:nvPr>
        </p:nvGraphicFramePr>
        <p:xfrm>
          <a:off x="1014413" y="1700213"/>
          <a:ext cx="69119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2514600" imgH="927100" progId="Equation.3">
                  <p:embed/>
                </p:oleObj>
              </mc:Choice>
              <mc:Fallback>
                <p:oleObj name="Equation" r:id="rId3" imgW="25146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700213"/>
                        <a:ext cx="6911975" cy="254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4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327</Words>
  <Application>Microsoft Macintosh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definitions for polarimetry</vt:lpstr>
      <vt:lpstr>polarimetric sensitivity</vt:lpstr>
      <vt:lpstr>polarimetric accuracy</vt:lpstr>
      <vt:lpstr>polarimetric accuracy</vt:lpstr>
      <vt:lpstr>polarimetric accuracy</vt:lpstr>
      <vt:lpstr>polarimetric accuracy</vt:lpstr>
      <vt:lpstr>polarimetric accuracy</vt:lpstr>
      <vt:lpstr>polarimetric accuracy</vt:lpstr>
      <vt:lpstr>polarimetric accuracy</vt:lpstr>
      <vt:lpstr>polarimetric accuracy</vt:lpstr>
      <vt:lpstr>polarimetric accuracy</vt:lpstr>
      <vt:lpstr>polarimetric precision</vt:lpstr>
      <vt:lpstr>modulation &amp; demodulation</vt:lpstr>
      <vt:lpstr>polarimetric efficiency</vt:lpstr>
      <vt:lpstr>polarimetric efficiency</vt:lpstr>
      <vt:lpstr>polarimetric efficiency</vt:lpstr>
      <vt:lpstr>polarimetric efficiency</vt:lpstr>
      <vt:lpstr>optimum demodulation</vt:lpstr>
      <vt:lpstr>polarimetric efficiency</vt:lpstr>
      <vt:lpstr>calibration</vt:lpstr>
    </vt:vector>
  </TitlesOfParts>
  <Company>Universiteit Leiden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 for polarimetry</dc:title>
  <dc:creator>Frans Snik</dc:creator>
  <cp:lastModifiedBy>Frans Snik</cp:lastModifiedBy>
  <cp:revision>22</cp:revision>
  <dcterms:created xsi:type="dcterms:W3CDTF">2013-01-12T15:34:02Z</dcterms:created>
  <dcterms:modified xsi:type="dcterms:W3CDTF">2013-01-23T13:04:10Z</dcterms:modified>
</cp:coreProperties>
</file>