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1" r:id="rId4"/>
    <p:sldId id="264" r:id="rId5"/>
    <p:sldId id="269" r:id="rId6"/>
    <p:sldId id="270" r:id="rId7"/>
    <p:sldId id="271" r:id="rId8"/>
    <p:sldId id="259" r:id="rId9"/>
    <p:sldId id="272" r:id="rId10"/>
    <p:sldId id="260" r:id="rId11"/>
    <p:sldId id="261" r:id="rId12"/>
    <p:sldId id="262" r:id="rId13"/>
    <p:sldId id="267" r:id="rId14"/>
    <p:sldId id="275" r:id="rId15"/>
    <p:sldId id="268" r:id="rId16"/>
    <p:sldId id="279" r:id="rId17"/>
    <p:sldId id="273" r:id="rId18"/>
    <p:sldId id="283" r:id="rId19"/>
    <p:sldId id="276" r:id="rId20"/>
    <p:sldId id="282" r:id="rId21"/>
    <p:sldId id="278" r:id="rId22"/>
    <p:sldId id="280" r:id="rId23"/>
    <p:sldId id="258" r:id="rId24"/>
    <p:sldId id="265" r:id="rId25"/>
    <p:sldId id="266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69" d="100"/>
          <a:sy n="69" d="100"/>
        </p:scale>
        <p:origin x="-11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EE432-C367-4ED7-B6B5-4DEA7490CA89}" type="datetimeFigureOut">
              <a:rPr lang="it-IT" smtClean="0"/>
              <a:pPr/>
              <a:t>24/01/2013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8D29E-93FD-4B8D-9D0D-D18CDE784F2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D29E-93FD-4B8D-9D0D-D18CDE784F2A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2BB2-95E8-4DFF-AF62-453187DEC4F5}" type="datetimeFigureOut">
              <a:rPr lang="it-IT" smtClean="0"/>
              <a:pPr/>
              <a:t>24/01/2013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814C-C79D-4677-9300-F123A3B4FC9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2BB2-95E8-4DFF-AF62-453187DEC4F5}" type="datetimeFigureOut">
              <a:rPr lang="it-IT" smtClean="0"/>
              <a:pPr/>
              <a:t>24/01/2013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814C-C79D-4677-9300-F123A3B4FC9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2BB2-95E8-4DFF-AF62-453187DEC4F5}" type="datetimeFigureOut">
              <a:rPr lang="it-IT" smtClean="0"/>
              <a:pPr/>
              <a:t>24/01/2013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814C-C79D-4677-9300-F123A3B4FC9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2BB2-95E8-4DFF-AF62-453187DEC4F5}" type="datetimeFigureOut">
              <a:rPr lang="it-IT" smtClean="0"/>
              <a:pPr/>
              <a:t>24/01/2013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814C-C79D-4677-9300-F123A3B4FC9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2BB2-95E8-4DFF-AF62-453187DEC4F5}" type="datetimeFigureOut">
              <a:rPr lang="it-IT" smtClean="0"/>
              <a:pPr/>
              <a:t>24/01/2013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814C-C79D-4677-9300-F123A3B4FC9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2BB2-95E8-4DFF-AF62-453187DEC4F5}" type="datetimeFigureOut">
              <a:rPr lang="it-IT" smtClean="0"/>
              <a:pPr/>
              <a:t>24/01/2013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814C-C79D-4677-9300-F123A3B4FC9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2BB2-95E8-4DFF-AF62-453187DEC4F5}" type="datetimeFigureOut">
              <a:rPr lang="it-IT" smtClean="0"/>
              <a:pPr/>
              <a:t>24/01/2013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814C-C79D-4677-9300-F123A3B4FC9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2BB2-95E8-4DFF-AF62-453187DEC4F5}" type="datetimeFigureOut">
              <a:rPr lang="it-IT" smtClean="0"/>
              <a:pPr/>
              <a:t>24/01/2013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814C-C79D-4677-9300-F123A3B4FC9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2BB2-95E8-4DFF-AF62-453187DEC4F5}" type="datetimeFigureOut">
              <a:rPr lang="it-IT" smtClean="0"/>
              <a:pPr/>
              <a:t>24/01/2013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814C-C79D-4677-9300-F123A3B4FC9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2BB2-95E8-4DFF-AF62-453187DEC4F5}" type="datetimeFigureOut">
              <a:rPr lang="it-IT" smtClean="0"/>
              <a:pPr/>
              <a:t>24/01/2013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814C-C79D-4677-9300-F123A3B4FC9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2BB2-95E8-4DFF-AF62-453187DEC4F5}" type="datetimeFigureOut">
              <a:rPr lang="it-IT" smtClean="0"/>
              <a:pPr/>
              <a:t>24/01/2013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814C-C79D-4677-9300-F123A3B4FC9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contrast="-55000"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22BB2-95E8-4DFF-AF62-453187DEC4F5}" type="datetimeFigureOut">
              <a:rPr lang="it-IT" smtClean="0"/>
              <a:pPr/>
              <a:t>24/01/2013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2814C-C79D-4677-9300-F123A3B4FC9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vizier.u-strasbg.fr/viz-bin/VizieR-3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file:///C:\Documents%20and%20Settings\gerry\Desktop\solo_movie_color_ABemporad.mpg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arorbiter.org/" TargetMode="External"/><Relationship Id="rId2" Type="http://schemas.openxmlformats.org/officeDocument/2006/relationships/hyperlink" Target="http://sci.esa.int/science-e/www/area/index.cfm?fareaid=45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vizier.u-strasbg.fr/viz-bin/VizieR-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fineschi@oato.inaf.it" TargetMode="External"/><Relationship Id="rId2" Type="http://schemas.openxmlformats.org/officeDocument/2006/relationships/hyperlink" Target="mailto:capobianco@oato.inaf.it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arorbiter.org/spacecraft.php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gerry\Documenti\Data\CalibrationWorkshop\MaterialePresentazione\vlc-record-2013-01-20-15h06m47s-ESA%20Solar%20Orbiter%20animation%202012%20(HD)%20-%20YouTube.mp4-.avi" TargetMode="External"/><Relationship Id="rId4" Type="http://schemas.openxmlformats.org/officeDocument/2006/relationships/hyperlink" Target="http://www.youtube.com/watch?v=LLMfGeIkA7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gerry\Documenti\Data\CalibrationWorkshop\MaterialePresentazione\2017January.av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olarorbiter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olarorbiter.org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2132856"/>
            <a:ext cx="806381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Polarized V-band Stars for In-flight Calibration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of Space-borne Solar Coronagraphs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483768" y="3356992"/>
            <a:ext cx="4297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Capobianco, Gerardo; Fineschi, Silvano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555776" y="3933056"/>
            <a:ext cx="4098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INAF- Osservatorio Astrofisico di Torino (I)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Workshop on “Calibration targets for Astronomical Polarimetry for the 0.3 to 30 </a:t>
            </a:r>
            <a:r>
              <a:rPr lang="en-US" sz="2800" b="1" dirty="0" smtClean="0">
                <a:latin typeface="Symbol" pitchFamily="18" charset="2"/>
              </a:rPr>
              <a:t>m</a:t>
            </a:r>
            <a:r>
              <a:rPr lang="en-US" sz="2800" b="1" dirty="0" smtClean="0"/>
              <a:t>m wavelength range”</a:t>
            </a:r>
            <a:endParaRPr lang="en-US" sz="2800" b="1" dirty="0"/>
          </a:p>
        </p:txBody>
      </p:sp>
      <p:sp>
        <p:nvSpPr>
          <p:cNvPr id="11" name="Rettangolo 10"/>
          <p:cNvSpPr/>
          <p:nvPr/>
        </p:nvSpPr>
        <p:spPr>
          <a:xfrm>
            <a:off x="395536" y="935009"/>
            <a:ext cx="8280920" cy="45719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95536" y="6453336"/>
            <a:ext cx="8280920" cy="72008"/>
          </a:xfrm>
          <a:prstGeom prst="rect">
            <a:avLst/>
          </a:prstGeom>
          <a:solidFill>
            <a:schemeClr val="accent6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COST MP-1104 Action Workshop		                           Zurich,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January</a:t>
            </a:r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23 and24, 2013</a:t>
            </a:r>
            <a:endParaRPr lang="it-IT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COST MP-1104 Action Workshop		                           Zurich,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January</a:t>
            </a:r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23 and24, 2013</a:t>
            </a:r>
            <a:endParaRPr lang="it-IT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Polarized V-band Stars for In-flight Calibration of Space-borne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Solar Coronagraphs</a:t>
            </a:r>
            <a:endParaRPr lang="en-US" sz="2400" b="1" dirty="0"/>
          </a:p>
        </p:txBody>
      </p:sp>
      <p:sp>
        <p:nvSpPr>
          <p:cNvPr id="11" name="Rettangolo 10"/>
          <p:cNvSpPr/>
          <p:nvPr/>
        </p:nvSpPr>
        <p:spPr>
          <a:xfrm>
            <a:off x="395536" y="935009"/>
            <a:ext cx="8280920" cy="45719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95536" y="6453336"/>
            <a:ext cx="8280920" cy="72008"/>
          </a:xfrm>
          <a:prstGeom prst="rect">
            <a:avLst/>
          </a:prstGeom>
          <a:solidFill>
            <a:schemeClr val="accent6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0" y="105273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METIS CORONAGRAPH/VL CHANNEL</a:t>
            </a:r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412776"/>
            <a:ext cx="7128455" cy="474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1126516" y="6165304"/>
            <a:ext cx="4165564" cy="307777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Crescenzio</a:t>
            </a:r>
            <a:r>
              <a:rPr lang="it-IT" sz="1400" dirty="0" smtClean="0"/>
              <a:t> </a:t>
            </a:r>
            <a:r>
              <a:rPr lang="it-IT" sz="1400" dirty="0" err="1" smtClean="0"/>
              <a:t>et</a:t>
            </a:r>
            <a:r>
              <a:rPr lang="it-IT" sz="1400" dirty="0" smtClean="0"/>
              <a:t> al., </a:t>
            </a:r>
            <a:r>
              <a:rPr lang="nl-NL" sz="1400" dirty="0" smtClean="0"/>
              <a:t>Proc. of SPIE Vol. 8443 84433J (2012)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164288" y="1844824"/>
            <a:ext cx="1979712" cy="1200329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Operative WL: </a:t>
            </a:r>
          </a:p>
          <a:p>
            <a:r>
              <a:rPr lang="en-US" b="1" dirty="0" smtClean="0"/>
              <a:t>580-640 nm </a:t>
            </a:r>
            <a:r>
              <a:rPr lang="en-US" dirty="0" smtClean="0"/>
              <a:t>(limited by bandpass filter)</a:t>
            </a:r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164288" y="3284984"/>
            <a:ext cx="1979712" cy="92333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Astronomical standard V-band: </a:t>
            </a:r>
          </a:p>
          <a:p>
            <a:r>
              <a:rPr lang="en-US" b="1" dirty="0" smtClean="0"/>
              <a:t>507-595 nm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COST MP-1104 Action Workshop		                           Zurich,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January</a:t>
            </a:r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23 and24, 2013</a:t>
            </a:r>
            <a:endParaRPr lang="it-IT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Polarized V-band Stars for In-flight Calibration of Space-borne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Solar Coronagraphs</a:t>
            </a:r>
            <a:endParaRPr lang="en-US" sz="2400" b="1" dirty="0"/>
          </a:p>
        </p:txBody>
      </p:sp>
      <p:sp>
        <p:nvSpPr>
          <p:cNvPr id="11" name="Rettangolo 10"/>
          <p:cNvSpPr/>
          <p:nvPr/>
        </p:nvSpPr>
        <p:spPr>
          <a:xfrm>
            <a:off x="395536" y="935009"/>
            <a:ext cx="8280920" cy="45719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95536" y="6453336"/>
            <a:ext cx="8280920" cy="72008"/>
          </a:xfrm>
          <a:prstGeom prst="rect">
            <a:avLst/>
          </a:prstGeom>
          <a:solidFill>
            <a:schemeClr val="accent6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0" y="105273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METIS VL CHANNEL/POLARIMETER</a:t>
            </a:r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5"/>
            <a:ext cx="9144000" cy="463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2699792" y="6093296"/>
            <a:ext cx="4165564" cy="307777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Crescenzio</a:t>
            </a:r>
            <a:r>
              <a:rPr lang="it-IT" sz="1400" dirty="0" smtClean="0"/>
              <a:t> </a:t>
            </a:r>
            <a:r>
              <a:rPr lang="it-IT" sz="1400" dirty="0" err="1" smtClean="0"/>
              <a:t>et</a:t>
            </a:r>
            <a:r>
              <a:rPr lang="it-IT" sz="1400" dirty="0" smtClean="0"/>
              <a:t> al., </a:t>
            </a:r>
            <a:r>
              <a:rPr lang="nl-NL" sz="1400" dirty="0" smtClean="0"/>
              <a:t>Proc. of SPIE Vol. 8443 84433J (2012)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COST MP-1104 Action Workshop		                           Zurich,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January</a:t>
            </a:r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23 and24, 2013</a:t>
            </a:r>
            <a:endParaRPr lang="it-IT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Polarized V-band Stars for In-flight Calibration of Space-borne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Solar Coronagraphs</a:t>
            </a:r>
            <a:endParaRPr lang="en-US" sz="2400" b="1" dirty="0"/>
          </a:p>
        </p:txBody>
      </p:sp>
      <p:sp>
        <p:nvSpPr>
          <p:cNvPr id="11" name="Rettangolo 10"/>
          <p:cNvSpPr/>
          <p:nvPr/>
        </p:nvSpPr>
        <p:spPr>
          <a:xfrm>
            <a:off x="395536" y="935009"/>
            <a:ext cx="8280920" cy="45719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95536" y="6453336"/>
            <a:ext cx="8280920" cy="72008"/>
          </a:xfrm>
          <a:prstGeom prst="rect">
            <a:avLst/>
          </a:prstGeom>
          <a:solidFill>
            <a:schemeClr val="accent6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0" y="105273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EXPECTED PERFORMANCES OF THE VL CHANNEL </a:t>
            </a:r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67544" y="1772816"/>
            <a:ext cx="8352928" cy="378565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main objective of the METRIS VL channel is the detection of the linearly polarized brightness (</a:t>
            </a:r>
            <a:r>
              <a:rPr lang="en-US" sz="2000" b="1" i="1" dirty="0" smtClean="0"/>
              <a:t>pB</a:t>
            </a:r>
            <a:r>
              <a:rPr lang="en-US" sz="2000" b="1" dirty="0" smtClean="0"/>
              <a:t>) of the solar K-corona in order to evaluate the electronic density and the other physical parameters (i.e. effective coronal temperature,  upper limit of the He abundance,.. )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In order to estimate the  electron density with an accuracy better than  2-3%,  the accuracy in the measurements of </a:t>
            </a:r>
            <a:r>
              <a:rPr lang="en-US" sz="2000" b="1" i="1" dirty="0" smtClean="0"/>
              <a:t>pB</a:t>
            </a:r>
            <a:r>
              <a:rPr lang="en-US" sz="2000" b="1" dirty="0" smtClean="0"/>
              <a:t> must be better than 1%. </a:t>
            </a:r>
          </a:p>
          <a:p>
            <a:r>
              <a:rPr lang="en-US" sz="2000" dirty="0" smtClean="0"/>
              <a:t>(</a:t>
            </a:r>
            <a:r>
              <a:rPr lang="en-US" sz="2000" i="1" dirty="0" smtClean="0"/>
              <a:t>Fineschi et al.,  2005; Capobianco et al., 2012</a:t>
            </a:r>
            <a:r>
              <a:rPr lang="en-US" sz="2000" dirty="0" smtClean="0"/>
              <a:t>)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The polarimeter and the whole channel has been designed in order to satisfy these requirements (instrumental </a:t>
            </a:r>
            <a:r>
              <a:rPr lang="en-US" sz="2000" b="1" i="1" dirty="0" smtClean="0"/>
              <a:t>pB</a:t>
            </a:r>
            <a:r>
              <a:rPr lang="en-US" sz="2000" b="1" dirty="0" smtClean="0"/>
              <a:t> ≤ 1%) . </a:t>
            </a:r>
          </a:p>
          <a:p>
            <a:r>
              <a:rPr lang="en-US" sz="2000" dirty="0" smtClean="0"/>
              <a:t>(</a:t>
            </a:r>
            <a:r>
              <a:rPr lang="en-US" sz="2000" i="1" dirty="0" smtClean="0"/>
              <a:t>Capobianco et al., </a:t>
            </a:r>
            <a:r>
              <a:rPr lang="nl-NL" sz="2000" i="1" dirty="0" smtClean="0"/>
              <a:t>2012</a:t>
            </a:r>
            <a:r>
              <a:rPr lang="en-US" sz="2000" dirty="0" smtClean="0"/>
              <a:t>)</a:t>
            </a:r>
            <a:endParaRPr lang="nl-N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COST MP-1104 Action Workshop		                           Zurich,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January</a:t>
            </a:r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23 and24, 2013</a:t>
            </a:r>
            <a:endParaRPr lang="it-IT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Polarized V-band Stars for In-flight Calibration of Space-borne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Solar Coronagraphs</a:t>
            </a:r>
            <a:endParaRPr lang="en-US" sz="2400" b="1" dirty="0"/>
          </a:p>
        </p:txBody>
      </p:sp>
      <p:sp>
        <p:nvSpPr>
          <p:cNvPr id="11" name="Rettangolo 10"/>
          <p:cNvSpPr/>
          <p:nvPr/>
        </p:nvSpPr>
        <p:spPr>
          <a:xfrm>
            <a:off x="395536" y="935009"/>
            <a:ext cx="8280920" cy="45719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95536" y="6453336"/>
            <a:ext cx="8280920" cy="72008"/>
          </a:xfrm>
          <a:prstGeom prst="rect">
            <a:avLst/>
          </a:prstGeom>
          <a:solidFill>
            <a:schemeClr val="accent6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0" y="105273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IN-FLIGHT CALIBRATIONS</a:t>
            </a:r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11560" y="1628800"/>
            <a:ext cx="8100392" cy="1015663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LC-based achromatic polarimeter assure good performances for space applications  but the response  should have variations with time and we expect to measure the </a:t>
            </a:r>
            <a:r>
              <a:rPr lang="en-US" sz="2000" b="1" i="1" dirty="0" smtClean="0"/>
              <a:t>pB</a:t>
            </a:r>
            <a:r>
              <a:rPr lang="en-US" sz="2000" b="1" dirty="0" smtClean="0"/>
              <a:t> with high accuracy.    </a:t>
            </a:r>
            <a:endParaRPr lang="en-US" sz="20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619672" y="2754794"/>
            <a:ext cx="5722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IN-FLIGHT  calibration is REQUIRED!!!</a:t>
            </a:r>
            <a:endParaRPr lang="en-US" sz="2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39552" y="3474874"/>
            <a:ext cx="8136904" cy="1754326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One of the suggested ways in order to calibrate the METIS VL channel is to use well knows linearly polarized stars. </a:t>
            </a:r>
          </a:p>
          <a:p>
            <a:r>
              <a:rPr lang="en-US" b="1" dirty="0" smtClean="0"/>
              <a:t>Requirements on the polarization of the stars are:</a:t>
            </a:r>
          </a:p>
          <a:p>
            <a:r>
              <a:rPr lang="en-US" b="1" dirty="0" smtClean="0"/>
              <a:t> - Degree of linear polarization higher than at list 5% (10% suggested)</a:t>
            </a:r>
          </a:p>
          <a:p>
            <a:pPr>
              <a:buFontTx/>
              <a:buChar char="-"/>
            </a:pPr>
            <a:r>
              <a:rPr lang="en-US" b="1" dirty="0" smtClean="0"/>
              <a:t> Degree of linear polarization fixed  or predictable during the time</a:t>
            </a:r>
          </a:p>
          <a:p>
            <a:pPr>
              <a:buFontTx/>
              <a:buChar char="-"/>
            </a:pPr>
            <a:r>
              <a:rPr lang="en-US" b="1" dirty="0" smtClean="0"/>
              <a:t>  Minimum Detectable Magnitude : 7 – 8 (V &lt; 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COST MP-1104 Action Workshop		                           Zurich,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January</a:t>
            </a:r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23 and24, 2013</a:t>
            </a:r>
            <a:endParaRPr lang="it-IT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Polarized V-band Stars for In-flight Calibration of Space-borne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Solar Coronagraphs</a:t>
            </a:r>
            <a:endParaRPr lang="en-US" sz="2400" b="1" dirty="0"/>
          </a:p>
        </p:txBody>
      </p:sp>
      <p:sp>
        <p:nvSpPr>
          <p:cNvPr id="11" name="Rettangolo 10"/>
          <p:cNvSpPr/>
          <p:nvPr/>
        </p:nvSpPr>
        <p:spPr>
          <a:xfrm>
            <a:off x="395536" y="935009"/>
            <a:ext cx="8280920" cy="45719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95536" y="6453336"/>
            <a:ext cx="8280920" cy="72008"/>
          </a:xfrm>
          <a:prstGeom prst="rect">
            <a:avLst/>
          </a:prstGeom>
          <a:solidFill>
            <a:schemeClr val="accent6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0" y="105273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NOTES on the USED FORMALISM</a:t>
            </a:r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11560" y="1628800"/>
            <a:ext cx="8100392" cy="707886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Using the Stokes formalism, the light is, from the polarization point of view, fully described by the vector:</a:t>
            </a:r>
          </a:p>
        </p:txBody>
      </p:sp>
      <p:graphicFrame>
        <p:nvGraphicFramePr>
          <p:cNvPr id="15" name="Oggetto 14"/>
          <p:cNvGraphicFramePr>
            <a:graphicFrameLocks noChangeAspect="1"/>
          </p:cNvGraphicFramePr>
          <p:nvPr/>
        </p:nvGraphicFramePr>
        <p:xfrm>
          <a:off x="2123728" y="2492896"/>
          <a:ext cx="4380646" cy="840730"/>
        </p:xfrm>
        <a:graphic>
          <a:graphicData uri="http://schemas.openxmlformats.org/presentationml/2006/ole">
            <p:oleObj spid="_x0000_s1026" name="Equazione" r:id="rId3" imgW="1257120" imgH="241200" progId="Equation.3">
              <p:embed/>
            </p:oleObj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611560" y="3585210"/>
            <a:ext cx="8100392" cy="1015663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Where</a:t>
            </a:r>
            <a:r>
              <a:rPr lang="en-US" sz="2000" b="1" i="1" dirty="0" smtClean="0"/>
              <a:t> I </a:t>
            </a:r>
            <a:r>
              <a:rPr lang="en-US" sz="2000" b="1" dirty="0" smtClean="0"/>
              <a:t>is the intensity, </a:t>
            </a:r>
            <a:r>
              <a:rPr lang="en-US" sz="2000" b="1" i="1" dirty="0" smtClean="0"/>
              <a:t>Q</a:t>
            </a:r>
            <a:r>
              <a:rPr lang="en-US" sz="2000" b="1" dirty="0" smtClean="0"/>
              <a:t> and </a:t>
            </a:r>
            <a:r>
              <a:rPr lang="en-US" sz="2000" b="1" i="1" dirty="0" smtClean="0"/>
              <a:t>U</a:t>
            </a:r>
            <a:r>
              <a:rPr lang="en-US" sz="2000" b="1" dirty="0" smtClean="0"/>
              <a:t> the two parameters of the linear polarization and </a:t>
            </a:r>
            <a:r>
              <a:rPr lang="en-US" sz="2000" b="1" i="1" dirty="0" smtClean="0"/>
              <a:t>V</a:t>
            </a:r>
            <a:r>
              <a:rPr lang="en-US" sz="2000" b="1" dirty="0" smtClean="0"/>
              <a:t> the parameter of the circular polarization. The  polarized brightness (</a:t>
            </a:r>
            <a:r>
              <a:rPr lang="en-US" sz="2000" b="1" i="1" dirty="0" smtClean="0"/>
              <a:t>pB</a:t>
            </a:r>
            <a:r>
              <a:rPr lang="en-US" sz="2000" b="1" dirty="0" smtClean="0"/>
              <a:t>) is defined as:</a:t>
            </a:r>
          </a:p>
        </p:txBody>
      </p:sp>
      <p:graphicFrame>
        <p:nvGraphicFramePr>
          <p:cNvPr id="17" name="Oggetto 16"/>
          <p:cNvGraphicFramePr>
            <a:graphicFrameLocks noChangeAspect="1"/>
          </p:cNvGraphicFramePr>
          <p:nvPr/>
        </p:nvGraphicFramePr>
        <p:xfrm>
          <a:off x="2339752" y="4797152"/>
          <a:ext cx="3878613" cy="1080120"/>
        </p:xfrm>
        <a:graphic>
          <a:graphicData uri="http://schemas.openxmlformats.org/presentationml/2006/ole">
            <p:oleObj spid="_x0000_s1027" name="Equazione" r:id="rId4" imgW="1002960" imgH="279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COST MP-1104 Action Workshop		                           Zurich,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January</a:t>
            </a:r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23 and24, 2013</a:t>
            </a:r>
            <a:endParaRPr lang="it-IT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Polarized V-band Stars for In-flight Calibration of Space-borne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Solar Coronagraphs</a:t>
            </a:r>
            <a:endParaRPr lang="en-US" sz="2400" b="1" dirty="0"/>
          </a:p>
        </p:txBody>
      </p:sp>
      <p:sp>
        <p:nvSpPr>
          <p:cNvPr id="11" name="Rettangolo 10"/>
          <p:cNvSpPr/>
          <p:nvPr/>
        </p:nvSpPr>
        <p:spPr>
          <a:xfrm>
            <a:off x="395536" y="935009"/>
            <a:ext cx="8280920" cy="45719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95536" y="6453336"/>
            <a:ext cx="8280920" cy="72008"/>
          </a:xfrm>
          <a:prstGeom prst="rect">
            <a:avLst/>
          </a:prstGeom>
          <a:solidFill>
            <a:schemeClr val="accent6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0" y="105273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POLARIZED STARS CATALOGUE (1)</a:t>
            </a:r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043608" y="1418000"/>
            <a:ext cx="6908430" cy="193899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The used catalogue is:</a:t>
            </a:r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 catalogue of linear polarization measurements for 5070 stars </a:t>
            </a:r>
          </a:p>
          <a:p>
            <a:r>
              <a:rPr lang="en-US" sz="2000" b="1" dirty="0" smtClean="0"/>
              <a:t>Author(s)</a:t>
            </a:r>
            <a:r>
              <a:rPr lang="en-US" sz="2000" dirty="0" smtClean="0"/>
              <a:t>: D.J. Axon</a:t>
            </a:r>
          </a:p>
          <a:p>
            <a:r>
              <a:rPr lang="en-US" sz="2000" b="1" dirty="0" smtClean="0"/>
              <a:t>Year</a:t>
            </a:r>
            <a:r>
              <a:rPr lang="en-US" sz="2000" dirty="0" smtClean="0"/>
              <a:t>: 1976</a:t>
            </a:r>
          </a:p>
          <a:p>
            <a:r>
              <a:rPr lang="en-US" sz="2000" b="1" dirty="0" smtClean="0"/>
              <a:t>Ref</a:t>
            </a:r>
            <a:r>
              <a:rPr lang="en-US" sz="2000" dirty="0" smtClean="0"/>
              <a:t>:  </a:t>
            </a:r>
            <a:r>
              <a:rPr lang="en-US" sz="2000" i="1" dirty="0" smtClean="0"/>
              <a:t>Mon. Not. R. </a:t>
            </a:r>
            <a:r>
              <a:rPr lang="en-US" sz="2000" i="1" dirty="0" err="1" smtClean="0"/>
              <a:t>Astr</a:t>
            </a:r>
            <a:r>
              <a:rPr lang="en-US" sz="2000" i="1" dirty="0" smtClean="0"/>
              <a:t>. Soc. , </a:t>
            </a:r>
            <a:r>
              <a:rPr lang="en-US" sz="2000" b="1" i="1" dirty="0" smtClean="0"/>
              <a:t>177</a:t>
            </a:r>
            <a:r>
              <a:rPr lang="en-US" sz="2000" i="1" dirty="0" smtClean="0"/>
              <a:t>, 499-511 (1976)</a:t>
            </a:r>
          </a:p>
          <a:p>
            <a:r>
              <a:rPr lang="en-US" sz="2000" b="1" dirty="0" smtClean="0"/>
              <a:t>Available on</a:t>
            </a:r>
            <a:r>
              <a:rPr lang="en-US" sz="2000" dirty="0" smtClean="0"/>
              <a:t>: </a:t>
            </a:r>
            <a:r>
              <a:rPr lang="en-US" sz="2000" dirty="0" smtClean="0">
                <a:hlinkClick r:id="rId2"/>
              </a:rPr>
              <a:t>http://vizier.u-strasbg.fr/viz-bin/VizieR-3</a:t>
            </a:r>
            <a:endParaRPr lang="en-US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573016"/>
            <a:ext cx="7056784" cy="265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2195736" y="6217567"/>
            <a:ext cx="5018682" cy="307777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400" dirty="0" smtClean="0"/>
              <a:t>D. </a:t>
            </a:r>
            <a:r>
              <a:rPr lang="it-IT" sz="1400" dirty="0" err="1" smtClean="0"/>
              <a:t>J.Axon</a:t>
            </a:r>
            <a:r>
              <a:rPr lang="it-IT" sz="1400" dirty="0" smtClean="0"/>
              <a:t>  and </a:t>
            </a:r>
            <a:r>
              <a:rPr lang="it-IT" sz="1400" dirty="0" err="1" smtClean="0"/>
              <a:t>R.S.</a:t>
            </a:r>
            <a:r>
              <a:rPr lang="it-IT" sz="1400" dirty="0" smtClean="0"/>
              <a:t> </a:t>
            </a:r>
            <a:r>
              <a:rPr lang="it-IT" sz="1400" dirty="0" err="1" smtClean="0"/>
              <a:t>Ellis</a:t>
            </a:r>
            <a:r>
              <a:rPr lang="it-IT" sz="1400" dirty="0" smtClean="0"/>
              <a:t> </a:t>
            </a:r>
            <a:r>
              <a:rPr lang="it-IT" sz="1400" dirty="0" err="1" smtClean="0"/>
              <a:t>Mon</a:t>
            </a:r>
            <a:r>
              <a:rPr lang="it-IT" sz="1400" dirty="0" smtClean="0"/>
              <a:t>. </a:t>
            </a:r>
            <a:r>
              <a:rPr lang="it-IT" sz="1400" dirty="0" err="1" smtClean="0"/>
              <a:t>Not</a:t>
            </a:r>
            <a:r>
              <a:rPr lang="it-IT" sz="1400" dirty="0" smtClean="0"/>
              <a:t>. R. </a:t>
            </a:r>
            <a:r>
              <a:rPr lang="it-IT" sz="1400" dirty="0" err="1" smtClean="0"/>
              <a:t>Astr</a:t>
            </a:r>
            <a:r>
              <a:rPr lang="it-IT" sz="1400" dirty="0" smtClean="0"/>
              <a:t>. Soc. (1976) </a:t>
            </a:r>
            <a:r>
              <a:rPr lang="it-IT" sz="1400" b="1" dirty="0" smtClean="0"/>
              <a:t>177</a:t>
            </a:r>
            <a:r>
              <a:rPr lang="it-IT" sz="1400" dirty="0" smtClean="0"/>
              <a:t>, 499-511</a:t>
            </a:r>
            <a:endParaRPr lang="nl-NL" sz="1400" dirty="0" smtClean="0"/>
          </a:p>
        </p:txBody>
      </p:sp>
      <p:sp>
        <p:nvSpPr>
          <p:cNvPr id="12" name="CasellaDiTesto 11"/>
          <p:cNvSpPr txBox="1"/>
          <p:nvPr/>
        </p:nvSpPr>
        <p:spPr>
          <a:xfrm>
            <a:off x="4490251" y="3284984"/>
            <a:ext cx="4546245" cy="36933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For all the stars Q and U parameters are given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COST MP-1104 Action Workshop		                           Zurich,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January</a:t>
            </a:r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23 and24, 2013</a:t>
            </a:r>
            <a:endParaRPr lang="it-IT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Polarized V-band Stars for In-flight Calibration of Space-borne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Solar Coronagraphs</a:t>
            </a:r>
            <a:endParaRPr lang="en-US" sz="2400" b="1" dirty="0"/>
          </a:p>
        </p:txBody>
      </p:sp>
      <p:sp>
        <p:nvSpPr>
          <p:cNvPr id="11" name="Rettangolo 10"/>
          <p:cNvSpPr/>
          <p:nvPr/>
        </p:nvSpPr>
        <p:spPr>
          <a:xfrm>
            <a:off x="395536" y="935009"/>
            <a:ext cx="8280920" cy="45719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95536" y="6453336"/>
            <a:ext cx="8280920" cy="72008"/>
          </a:xfrm>
          <a:prstGeom prst="rect">
            <a:avLst/>
          </a:prstGeom>
          <a:solidFill>
            <a:schemeClr val="accent6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0" y="105273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POLARIZED STARS CATALOGUE (2)</a:t>
            </a:r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9168" y="1389112"/>
            <a:ext cx="4549096" cy="498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HD_1674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772815"/>
            <a:ext cx="4572000" cy="4580983"/>
          </a:xfrm>
          <a:prstGeom prst="rect">
            <a:avLst/>
          </a:prstGeom>
        </p:spPr>
      </p:pic>
      <p:pic>
        <p:nvPicPr>
          <p:cNvPr id="13" name="Immagine 12" descr="star_p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72816"/>
            <a:ext cx="4400605" cy="460851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COST MP-1104 Action Workshop		                           Zurich,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January</a:t>
            </a:r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23 and24, 2013</a:t>
            </a:r>
            <a:endParaRPr lang="it-IT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Polarized V-band Stars for In-flight Calibration of Space-borne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Solar Coronagraphs</a:t>
            </a:r>
            <a:endParaRPr lang="en-US" sz="2400" b="1" dirty="0"/>
          </a:p>
        </p:txBody>
      </p:sp>
      <p:sp>
        <p:nvSpPr>
          <p:cNvPr id="11" name="Rettangolo 10"/>
          <p:cNvSpPr/>
          <p:nvPr/>
        </p:nvSpPr>
        <p:spPr>
          <a:xfrm>
            <a:off x="395536" y="935009"/>
            <a:ext cx="8280920" cy="45719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95536" y="6453336"/>
            <a:ext cx="8280920" cy="72008"/>
          </a:xfrm>
          <a:prstGeom prst="rect">
            <a:avLst/>
          </a:prstGeom>
          <a:solidFill>
            <a:schemeClr val="accent6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0" y="105273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POLARIZED STARS CATALOGUE/STATISTICS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868144" y="1484784"/>
            <a:ext cx="21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HD 167412  </a:t>
            </a:r>
            <a:r>
              <a:rPr lang="it-IT" b="1" i="1" dirty="0" smtClean="0"/>
              <a:t>pB</a:t>
            </a:r>
            <a:r>
              <a:rPr lang="it-IT" b="1" dirty="0" smtClean="0"/>
              <a:t>: 21%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987824" y="2780928"/>
            <a:ext cx="3196837" cy="224676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Total Number of Stars</a:t>
            </a:r>
            <a:r>
              <a:rPr lang="en-US" sz="2000" dirty="0" smtClean="0"/>
              <a:t>: </a:t>
            </a:r>
            <a:r>
              <a:rPr lang="en-US" sz="2000" i="1" dirty="0" smtClean="0"/>
              <a:t> 5064</a:t>
            </a:r>
          </a:p>
          <a:p>
            <a:r>
              <a:rPr lang="en-US" sz="2000" b="1" dirty="0" smtClean="0"/>
              <a:t>Stars with </a:t>
            </a:r>
            <a:r>
              <a:rPr lang="en-US" sz="2000" b="1" i="1" dirty="0" smtClean="0"/>
              <a:t>pB</a:t>
            </a:r>
            <a:r>
              <a:rPr lang="en-US" sz="2000" b="1" dirty="0" smtClean="0"/>
              <a:t> ≤ 1%:   </a:t>
            </a:r>
            <a:r>
              <a:rPr lang="en-US" sz="2000" i="1" dirty="0" smtClean="0"/>
              <a:t>2752</a:t>
            </a:r>
          </a:p>
          <a:p>
            <a:r>
              <a:rPr lang="en-US" sz="2000" b="1" dirty="0" smtClean="0"/>
              <a:t>Stars with </a:t>
            </a:r>
            <a:r>
              <a:rPr lang="en-US" sz="2000" b="1" i="1" dirty="0" smtClean="0"/>
              <a:t>pB</a:t>
            </a:r>
            <a:r>
              <a:rPr lang="en-US" sz="2000" b="1" dirty="0" smtClean="0"/>
              <a:t> ≥ 5%:   </a:t>
            </a:r>
            <a:r>
              <a:rPr lang="en-US" sz="2000" i="1" dirty="0" smtClean="0"/>
              <a:t>709</a:t>
            </a:r>
          </a:p>
          <a:p>
            <a:r>
              <a:rPr lang="en-US" sz="2000" b="1" dirty="0" smtClean="0"/>
              <a:t>Stars with </a:t>
            </a:r>
            <a:r>
              <a:rPr lang="en-US" sz="2000" b="1" i="1" dirty="0" smtClean="0"/>
              <a:t>pB</a:t>
            </a:r>
            <a:r>
              <a:rPr lang="en-US" sz="2000" b="1" dirty="0" smtClean="0"/>
              <a:t> ≥ 10%: </a:t>
            </a:r>
            <a:r>
              <a:rPr lang="en-US" sz="2000" i="1" dirty="0" smtClean="0"/>
              <a:t>162</a:t>
            </a:r>
          </a:p>
          <a:p>
            <a:r>
              <a:rPr lang="en-US" sz="2000" b="1" dirty="0" smtClean="0"/>
              <a:t>Stars with </a:t>
            </a:r>
            <a:r>
              <a:rPr lang="en-US" sz="2000" b="1" i="1" dirty="0" smtClean="0"/>
              <a:t>pB</a:t>
            </a:r>
            <a:r>
              <a:rPr lang="en-US" sz="2000" b="1" dirty="0" smtClean="0"/>
              <a:t> ≥ 13%: </a:t>
            </a:r>
            <a:r>
              <a:rPr lang="en-US" sz="2000" i="1" dirty="0" smtClean="0"/>
              <a:t>35</a:t>
            </a:r>
          </a:p>
          <a:p>
            <a:r>
              <a:rPr lang="en-US" sz="2000" b="1" dirty="0" smtClean="0"/>
              <a:t>Stars with </a:t>
            </a:r>
            <a:r>
              <a:rPr lang="en-US" sz="2000" b="1" i="1" dirty="0" smtClean="0"/>
              <a:t>pB</a:t>
            </a:r>
            <a:r>
              <a:rPr lang="en-US" sz="2000" b="1" dirty="0" smtClean="0"/>
              <a:t> ≥ 15%: </a:t>
            </a:r>
            <a:r>
              <a:rPr lang="en-US" sz="2000" i="1" dirty="0" smtClean="0"/>
              <a:t>13</a:t>
            </a:r>
          </a:p>
          <a:p>
            <a:r>
              <a:rPr lang="en-US" sz="2000" b="1" dirty="0" smtClean="0"/>
              <a:t>Stars with </a:t>
            </a:r>
            <a:r>
              <a:rPr lang="en-US" sz="2000" b="1" i="1" dirty="0" smtClean="0"/>
              <a:t>pB</a:t>
            </a:r>
            <a:r>
              <a:rPr lang="en-US" sz="2000" b="1" dirty="0" smtClean="0"/>
              <a:t> ≥ 17%: </a:t>
            </a:r>
            <a:r>
              <a:rPr lang="en-US" sz="2000" i="1" dirty="0" smtClean="0"/>
              <a:t>2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11560" y="1475492"/>
            <a:ext cx="217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HD 44537  </a:t>
            </a:r>
            <a:r>
              <a:rPr lang="it-IT" b="1" i="1" dirty="0" smtClean="0"/>
              <a:t>pB</a:t>
            </a:r>
            <a:r>
              <a:rPr lang="it-IT" b="1" dirty="0" smtClean="0"/>
              <a:t>: 18.9%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COST MP-1104 Action Workshop		                           Zurich,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January</a:t>
            </a:r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23 and24, 2013</a:t>
            </a:r>
            <a:endParaRPr lang="it-IT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Polarized V-band Stars for In-flight Calibration of Space-borne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Solar Coronagraphs</a:t>
            </a:r>
            <a:endParaRPr lang="en-US" sz="2400" b="1" dirty="0"/>
          </a:p>
        </p:txBody>
      </p:sp>
      <p:sp>
        <p:nvSpPr>
          <p:cNvPr id="11" name="Rettangolo 10"/>
          <p:cNvSpPr/>
          <p:nvPr/>
        </p:nvSpPr>
        <p:spPr>
          <a:xfrm>
            <a:off x="395536" y="935009"/>
            <a:ext cx="8280920" cy="45719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95536" y="6453336"/>
            <a:ext cx="8280920" cy="72008"/>
          </a:xfrm>
          <a:prstGeom prst="rect">
            <a:avLst/>
          </a:prstGeom>
          <a:solidFill>
            <a:schemeClr val="accent6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0" y="105273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VARIATIONS of METIS FIELD of VIEW DURING THE MISSION/EXAMPLE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907704" y="5805264"/>
            <a:ext cx="5405582" cy="307777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Movie created by A. </a:t>
            </a:r>
            <a:r>
              <a:rPr lang="en-US" sz="1400" dirty="0" err="1" smtClean="0"/>
              <a:t>Bemporad</a:t>
            </a:r>
            <a:r>
              <a:rPr lang="en-US" sz="1400" dirty="0" smtClean="0"/>
              <a:t> (INAF-</a:t>
            </a:r>
            <a:r>
              <a:rPr lang="en-US" sz="1400" dirty="0" err="1" smtClean="0"/>
              <a:t>Osservatorio</a:t>
            </a:r>
            <a:r>
              <a:rPr lang="en-US" sz="1400" dirty="0" smtClean="0"/>
              <a:t> </a:t>
            </a:r>
            <a:r>
              <a:rPr lang="en-US" sz="1400" dirty="0" err="1" smtClean="0"/>
              <a:t>Astrofisico</a:t>
            </a:r>
            <a:r>
              <a:rPr lang="en-US" sz="1400" dirty="0" smtClean="0"/>
              <a:t> </a:t>
            </a:r>
            <a:r>
              <a:rPr lang="en-US" sz="1400" dirty="0" err="1" smtClean="0"/>
              <a:t>di</a:t>
            </a:r>
            <a:r>
              <a:rPr lang="en-US" sz="1400" dirty="0" smtClean="0"/>
              <a:t> Torino)</a:t>
            </a:r>
          </a:p>
        </p:txBody>
      </p:sp>
      <p:sp>
        <p:nvSpPr>
          <p:cNvPr id="13" name="Triangolo isoscele 12">
            <a:hlinkClick r:id="rId2" action="ppaction://program"/>
          </p:cNvPr>
          <p:cNvSpPr/>
          <p:nvPr/>
        </p:nvSpPr>
        <p:spPr>
          <a:xfrm rot="5400000">
            <a:off x="4066800" y="2854080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COST MP-1104 Action Workshop		                           Zurich,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January</a:t>
            </a:r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23 and24, 2013</a:t>
            </a:r>
            <a:endParaRPr lang="it-IT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Polarized V-band Stars for In-flight Calibration of Space-borne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Solar Coronagraphs</a:t>
            </a:r>
            <a:endParaRPr lang="en-US" sz="2400" b="1" dirty="0"/>
          </a:p>
        </p:txBody>
      </p:sp>
      <p:sp>
        <p:nvSpPr>
          <p:cNvPr id="11" name="Rettangolo 10"/>
          <p:cNvSpPr/>
          <p:nvPr/>
        </p:nvSpPr>
        <p:spPr>
          <a:xfrm>
            <a:off x="395536" y="935009"/>
            <a:ext cx="8280920" cy="45719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95536" y="6453336"/>
            <a:ext cx="8280920" cy="72008"/>
          </a:xfrm>
          <a:prstGeom prst="rect">
            <a:avLst/>
          </a:prstGeom>
          <a:solidFill>
            <a:schemeClr val="accent6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0" y="105273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POLARIZED STARS in the FIELD of VIEW of METIS DURING the MISSION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860032" y="2564904"/>
            <a:ext cx="3116559" cy="224676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Max number of Stars</a:t>
            </a:r>
            <a:r>
              <a:rPr lang="en-US" sz="2000" dirty="0" smtClean="0"/>
              <a:t>: </a:t>
            </a:r>
            <a:r>
              <a:rPr lang="en-US" sz="2000" i="1" dirty="0" smtClean="0"/>
              <a:t> 2353</a:t>
            </a:r>
          </a:p>
          <a:p>
            <a:r>
              <a:rPr lang="en-US" sz="2000" b="1" dirty="0" smtClean="0"/>
              <a:t>Stars with </a:t>
            </a:r>
            <a:r>
              <a:rPr lang="en-US" sz="2000" b="1" i="1" dirty="0" smtClean="0"/>
              <a:t>pB</a:t>
            </a:r>
            <a:r>
              <a:rPr lang="en-US" sz="2000" b="1" dirty="0" smtClean="0"/>
              <a:t> ≤ 1%:   </a:t>
            </a:r>
            <a:r>
              <a:rPr lang="en-US" sz="2000" i="1" dirty="0" smtClean="0"/>
              <a:t>1469</a:t>
            </a:r>
          </a:p>
          <a:p>
            <a:r>
              <a:rPr lang="en-US" sz="2000" b="1" dirty="0" smtClean="0"/>
              <a:t>Stars with </a:t>
            </a:r>
            <a:r>
              <a:rPr lang="en-US" sz="2000" b="1" i="1" dirty="0" smtClean="0"/>
              <a:t>pB</a:t>
            </a:r>
            <a:r>
              <a:rPr lang="en-US" sz="2000" b="1" dirty="0" smtClean="0"/>
              <a:t> ≥ 5%:   </a:t>
            </a:r>
            <a:r>
              <a:rPr lang="en-US" sz="2000" i="1" dirty="0" smtClean="0"/>
              <a:t>154</a:t>
            </a:r>
          </a:p>
          <a:p>
            <a:r>
              <a:rPr lang="en-US" sz="2000" b="1" dirty="0" smtClean="0"/>
              <a:t>Stars with </a:t>
            </a:r>
            <a:r>
              <a:rPr lang="en-US" sz="2000" b="1" i="1" dirty="0" smtClean="0"/>
              <a:t>pB</a:t>
            </a:r>
            <a:r>
              <a:rPr lang="en-US" sz="2000" b="1" dirty="0" smtClean="0"/>
              <a:t> ≥ 10%: </a:t>
            </a:r>
            <a:r>
              <a:rPr lang="en-US" sz="2000" i="1" dirty="0" smtClean="0"/>
              <a:t>21</a:t>
            </a:r>
          </a:p>
          <a:p>
            <a:r>
              <a:rPr lang="en-US" sz="2000" b="1" dirty="0" smtClean="0"/>
              <a:t>Stars with </a:t>
            </a:r>
            <a:r>
              <a:rPr lang="en-US" sz="2000" b="1" i="1" dirty="0" smtClean="0"/>
              <a:t>pB</a:t>
            </a:r>
            <a:r>
              <a:rPr lang="en-US" sz="2000" b="1" dirty="0" smtClean="0"/>
              <a:t> ≥ 13%: </a:t>
            </a:r>
            <a:r>
              <a:rPr lang="en-US" sz="2000" i="1" dirty="0" smtClean="0"/>
              <a:t>6</a:t>
            </a:r>
          </a:p>
          <a:p>
            <a:r>
              <a:rPr lang="en-US" sz="2000" b="1" dirty="0" smtClean="0"/>
              <a:t>Stars with </a:t>
            </a:r>
            <a:r>
              <a:rPr lang="en-US" sz="2000" b="1" i="1" dirty="0" smtClean="0"/>
              <a:t>pB</a:t>
            </a:r>
            <a:r>
              <a:rPr lang="en-US" sz="2000" b="1" dirty="0" smtClean="0"/>
              <a:t> ≥ 15%: </a:t>
            </a:r>
            <a:r>
              <a:rPr lang="en-US" sz="2000" i="1" dirty="0" smtClean="0"/>
              <a:t>4</a:t>
            </a:r>
          </a:p>
          <a:p>
            <a:r>
              <a:rPr lang="en-US" sz="2000" b="1" dirty="0" smtClean="0"/>
              <a:t>Stars with </a:t>
            </a:r>
            <a:r>
              <a:rPr lang="en-US" sz="2000" b="1" i="1" dirty="0" smtClean="0"/>
              <a:t>pB</a:t>
            </a:r>
            <a:r>
              <a:rPr lang="en-US" sz="2000" b="1" dirty="0" smtClean="0"/>
              <a:t> ≥ 17%: </a:t>
            </a:r>
            <a:r>
              <a:rPr lang="en-US" sz="2000" i="1" dirty="0" smtClean="0"/>
              <a:t>2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83569" y="1628800"/>
            <a:ext cx="7848872" cy="64633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number of stars of the used catalogue matching the minimum and the maximum METIS  </a:t>
            </a:r>
            <a:r>
              <a:rPr lang="en-US" b="1" dirty="0" err="1" smtClean="0"/>
              <a:t>FoV</a:t>
            </a:r>
            <a:r>
              <a:rPr lang="en-US" b="1" dirty="0" smtClean="0"/>
              <a:t>  are:</a:t>
            </a:r>
            <a:endParaRPr lang="en-US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115616" y="2924944"/>
            <a:ext cx="2944204" cy="1631216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Min number of Stars</a:t>
            </a:r>
            <a:r>
              <a:rPr lang="en-US" sz="2000" dirty="0" smtClean="0"/>
              <a:t>: </a:t>
            </a:r>
            <a:r>
              <a:rPr lang="en-US" sz="2000" i="1" dirty="0" smtClean="0"/>
              <a:t> 301</a:t>
            </a:r>
          </a:p>
          <a:p>
            <a:r>
              <a:rPr lang="en-US" sz="2000" b="1" dirty="0" smtClean="0"/>
              <a:t>Stars with </a:t>
            </a:r>
            <a:r>
              <a:rPr lang="en-US" sz="2000" b="1" i="1" dirty="0" smtClean="0"/>
              <a:t>pB</a:t>
            </a:r>
            <a:r>
              <a:rPr lang="en-US" sz="2000" b="1" dirty="0" smtClean="0"/>
              <a:t> ≤ 1%:   </a:t>
            </a:r>
            <a:r>
              <a:rPr lang="en-US" sz="2000" i="1" dirty="0" smtClean="0"/>
              <a:t>171</a:t>
            </a:r>
          </a:p>
          <a:p>
            <a:r>
              <a:rPr lang="en-US" sz="2000" b="1" dirty="0" smtClean="0"/>
              <a:t>Stars with </a:t>
            </a:r>
            <a:r>
              <a:rPr lang="en-US" sz="2000" b="1" i="1" dirty="0" smtClean="0"/>
              <a:t>pB</a:t>
            </a:r>
            <a:r>
              <a:rPr lang="en-US" sz="2000" b="1" dirty="0" smtClean="0"/>
              <a:t> ≥ 5%:   </a:t>
            </a:r>
            <a:r>
              <a:rPr lang="en-US" sz="2000" i="1" dirty="0" smtClean="0"/>
              <a:t>31</a:t>
            </a:r>
          </a:p>
          <a:p>
            <a:r>
              <a:rPr lang="en-US" sz="2000" b="1" dirty="0" smtClean="0"/>
              <a:t>Stars with </a:t>
            </a:r>
            <a:r>
              <a:rPr lang="en-US" sz="2000" b="1" i="1" dirty="0" smtClean="0"/>
              <a:t>pB</a:t>
            </a:r>
            <a:r>
              <a:rPr lang="en-US" sz="2000" b="1" dirty="0" smtClean="0"/>
              <a:t> ≥ 10%: </a:t>
            </a:r>
            <a:r>
              <a:rPr lang="en-US" sz="2000" i="1" dirty="0" smtClean="0"/>
              <a:t>3</a:t>
            </a:r>
          </a:p>
          <a:p>
            <a:r>
              <a:rPr lang="en-US" sz="2000" b="1" dirty="0" smtClean="0"/>
              <a:t>Stars with </a:t>
            </a:r>
            <a:r>
              <a:rPr lang="en-US" sz="2000" b="1" i="1" dirty="0" smtClean="0"/>
              <a:t>pB</a:t>
            </a:r>
            <a:r>
              <a:rPr lang="en-US" sz="2000" b="1" dirty="0" smtClean="0"/>
              <a:t> ≥ 13%: </a:t>
            </a:r>
            <a:r>
              <a:rPr lang="en-US" sz="2000" i="1" dirty="0" smtClean="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COST MP-1104 Action Workshop		                           Zurich,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January</a:t>
            </a:r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23 and24, 2013</a:t>
            </a:r>
            <a:endParaRPr lang="it-IT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Polarized V-band Stars for In-flight Calibration of Space-borne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Solar Coronagraphs</a:t>
            </a:r>
            <a:endParaRPr lang="en-US" sz="2400" b="1" dirty="0"/>
          </a:p>
        </p:txBody>
      </p:sp>
      <p:sp>
        <p:nvSpPr>
          <p:cNvPr id="11" name="Rettangolo 10"/>
          <p:cNvSpPr/>
          <p:nvPr/>
        </p:nvSpPr>
        <p:spPr>
          <a:xfrm>
            <a:off x="395536" y="935009"/>
            <a:ext cx="8280920" cy="45719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95536" y="6453336"/>
            <a:ext cx="8280920" cy="72008"/>
          </a:xfrm>
          <a:prstGeom prst="rect">
            <a:avLst/>
          </a:prstGeom>
          <a:solidFill>
            <a:schemeClr val="accent6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0" y="105273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OUTLINE</a:t>
            </a:r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67544" y="1693257"/>
            <a:ext cx="8280920" cy="1384995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en-US" sz="2800" b="1" dirty="0" smtClean="0"/>
              <a:t> Solar Orbiter Mission and METIS instrument</a:t>
            </a:r>
          </a:p>
          <a:p>
            <a:pPr algn="ctr">
              <a:buFontTx/>
              <a:buChar char="-"/>
            </a:pPr>
            <a:r>
              <a:rPr lang="en-US" sz="2800" b="1" dirty="0" smtClean="0"/>
              <a:t>  Polarimetry with METIS</a:t>
            </a:r>
          </a:p>
          <a:p>
            <a:pPr algn="ctr">
              <a:buFontTx/>
              <a:buChar char="-"/>
            </a:pPr>
            <a:r>
              <a:rPr lang="en-US" sz="2800" b="1" dirty="0" smtClean="0"/>
              <a:t> In-flight Polarimetric Calibrations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COST MP-1104 Action Workshop		                           Zurich,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January</a:t>
            </a:r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23 and24, 2013</a:t>
            </a:r>
            <a:endParaRPr lang="it-IT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Polarized V-band Stars for In-flight Calibration of Space-borne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Solar Coronagraphs</a:t>
            </a:r>
            <a:endParaRPr lang="en-US" sz="2400" b="1" dirty="0"/>
          </a:p>
        </p:txBody>
      </p:sp>
      <p:sp>
        <p:nvSpPr>
          <p:cNvPr id="11" name="Rettangolo 10"/>
          <p:cNvSpPr/>
          <p:nvPr/>
        </p:nvSpPr>
        <p:spPr>
          <a:xfrm>
            <a:off x="395536" y="935009"/>
            <a:ext cx="8280920" cy="45719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95536" y="6453336"/>
            <a:ext cx="8280920" cy="72008"/>
          </a:xfrm>
          <a:prstGeom prst="rect">
            <a:avLst/>
          </a:prstGeom>
          <a:solidFill>
            <a:schemeClr val="accent6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0" y="105273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POLARIZED STARS in the FIELD of VIEW of METIS DURING the MISSION(2)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Immagine 12" descr="Immag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7999581" cy="4999738"/>
          </a:xfrm>
          <a:prstGeom prst="rect">
            <a:avLst/>
          </a:prstGeom>
        </p:spPr>
      </p:pic>
      <p:sp>
        <p:nvSpPr>
          <p:cNvPr id="21" name="Figura a mano libera 20"/>
          <p:cNvSpPr/>
          <p:nvPr/>
        </p:nvSpPr>
        <p:spPr>
          <a:xfrm rot="1728714">
            <a:off x="1141980" y="2323162"/>
            <a:ext cx="4568105" cy="3075772"/>
          </a:xfrm>
          <a:custGeom>
            <a:avLst/>
            <a:gdLst>
              <a:gd name="connsiteX0" fmla="*/ 0 w 6774873"/>
              <a:gd name="connsiteY0" fmla="*/ 0 h 4488873"/>
              <a:gd name="connsiteX1" fmla="*/ 3657600 w 6774873"/>
              <a:gd name="connsiteY1" fmla="*/ 1607127 h 4488873"/>
              <a:gd name="connsiteX2" fmla="*/ 5624945 w 6774873"/>
              <a:gd name="connsiteY2" fmla="*/ 3200400 h 4488873"/>
              <a:gd name="connsiteX3" fmla="*/ 6774873 w 6774873"/>
              <a:gd name="connsiteY3" fmla="*/ 4488873 h 448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74873" h="4488873">
                <a:moveTo>
                  <a:pt x="0" y="0"/>
                </a:moveTo>
                <a:cubicBezTo>
                  <a:pt x="1360054" y="536863"/>
                  <a:pt x="2720109" y="1073727"/>
                  <a:pt x="3657600" y="1607127"/>
                </a:cubicBezTo>
                <a:cubicBezTo>
                  <a:pt x="4595091" y="2140527"/>
                  <a:pt x="5105400" y="2720109"/>
                  <a:pt x="5624945" y="3200400"/>
                </a:cubicBezTo>
                <a:cubicBezTo>
                  <a:pt x="6144490" y="3680691"/>
                  <a:pt x="6774873" y="4488873"/>
                  <a:pt x="6774873" y="4488873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igura a mano libera 21"/>
          <p:cNvSpPr/>
          <p:nvPr/>
        </p:nvSpPr>
        <p:spPr>
          <a:xfrm rot="12433897">
            <a:off x="3074314" y="2351113"/>
            <a:ext cx="4867578" cy="3163883"/>
          </a:xfrm>
          <a:custGeom>
            <a:avLst/>
            <a:gdLst>
              <a:gd name="connsiteX0" fmla="*/ 0 w 6774873"/>
              <a:gd name="connsiteY0" fmla="*/ 0 h 4488873"/>
              <a:gd name="connsiteX1" fmla="*/ 3657600 w 6774873"/>
              <a:gd name="connsiteY1" fmla="*/ 1607127 h 4488873"/>
              <a:gd name="connsiteX2" fmla="*/ 5624945 w 6774873"/>
              <a:gd name="connsiteY2" fmla="*/ 3200400 h 4488873"/>
              <a:gd name="connsiteX3" fmla="*/ 6774873 w 6774873"/>
              <a:gd name="connsiteY3" fmla="*/ 4488873 h 448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74873" h="4488873">
                <a:moveTo>
                  <a:pt x="0" y="0"/>
                </a:moveTo>
                <a:cubicBezTo>
                  <a:pt x="1360054" y="536863"/>
                  <a:pt x="2720109" y="1073727"/>
                  <a:pt x="3657600" y="1607127"/>
                </a:cubicBezTo>
                <a:cubicBezTo>
                  <a:pt x="4595091" y="2140527"/>
                  <a:pt x="5105400" y="2720109"/>
                  <a:pt x="5624945" y="3200400"/>
                </a:cubicBezTo>
                <a:cubicBezTo>
                  <a:pt x="6144490" y="3680691"/>
                  <a:pt x="6774873" y="4488873"/>
                  <a:pt x="6774873" y="4488873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4" name="Connettore 1 23"/>
          <p:cNvCxnSpPr/>
          <p:nvPr/>
        </p:nvCxnSpPr>
        <p:spPr>
          <a:xfrm>
            <a:off x="2843808" y="1412776"/>
            <a:ext cx="3240360" cy="5040560"/>
          </a:xfrm>
          <a:prstGeom prst="line">
            <a:avLst/>
          </a:prstGeom>
          <a:ln w="15875"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COST MP-1104 Action Workshop		                           Zurich,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January</a:t>
            </a:r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23 and24, 2013</a:t>
            </a:r>
            <a:endParaRPr lang="it-IT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Polarized V-band Stars for In-flight Calibration of Space-borne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Solar Coronagraphs</a:t>
            </a:r>
            <a:endParaRPr lang="en-US" sz="2400" b="1" dirty="0"/>
          </a:p>
        </p:txBody>
      </p:sp>
      <p:sp>
        <p:nvSpPr>
          <p:cNvPr id="11" name="Rettangolo 10"/>
          <p:cNvSpPr/>
          <p:nvPr/>
        </p:nvSpPr>
        <p:spPr>
          <a:xfrm>
            <a:off x="395536" y="935009"/>
            <a:ext cx="8280920" cy="45719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95536" y="6453336"/>
            <a:ext cx="8280920" cy="72008"/>
          </a:xfrm>
          <a:prstGeom prst="rect">
            <a:avLst/>
          </a:prstGeom>
          <a:solidFill>
            <a:schemeClr val="accent6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0" y="105273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NOTES on the REFERENCES SYSTEMS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39552" y="1484784"/>
            <a:ext cx="7776864" cy="483209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Standard Heliocentric Coordinate Systems</a:t>
            </a:r>
          </a:p>
          <a:p>
            <a:r>
              <a:rPr lang="en-US" b="1" dirty="0" smtClean="0"/>
              <a:t>HAE: Heliocentric Aries Ecliptic</a:t>
            </a:r>
          </a:p>
          <a:p>
            <a:r>
              <a:rPr lang="en-US" dirty="0" smtClean="0"/>
              <a:t>•X=First point in Aries</a:t>
            </a:r>
          </a:p>
          <a:p>
            <a:r>
              <a:rPr lang="en-US" dirty="0" smtClean="0"/>
              <a:t>•Z=Ecliptic North Pole</a:t>
            </a:r>
          </a:p>
          <a:p>
            <a:r>
              <a:rPr lang="en-US" dirty="0" smtClean="0"/>
              <a:t>(Can use either J2000 ecliptic, or mean ecliptic of date (D))</a:t>
            </a:r>
          </a:p>
          <a:p>
            <a:r>
              <a:rPr lang="en-US" b="1" dirty="0" smtClean="0"/>
              <a:t>HEE: Heliocentric Earth Ecliptic</a:t>
            </a:r>
          </a:p>
          <a:p>
            <a:r>
              <a:rPr lang="en-US" dirty="0" smtClean="0"/>
              <a:t>•X=Sun-Earth line</a:t>
            </a:r>
          </a:p>
          <a:p>
            <a:r>
              <a:rPr lang="en-US" dirty="0" smtClean="0"/>
              <a:t>•Z=Ecliptic North Pole</a:t>
            </a:r>
          </a:p>
          <a:p>
            <a:r>
              <a:rPr lang="en-US" dirty="0" smtClean="0"/>
              <a:t>(Based on mean ecliptic of date (D))</a:t>
            </a:r>
          </a:p>
          <a:p>
            <a:r>
              <a:rPr lang="en-US" b="1" dirty="0" smtClean="0"/>
              <a:t>HEEQ: Heliocentric Earth Equatorial</a:t>
            </a:r>
          </a:p>
          <a:p>
            <a:r>
              <a:rPr lang="en-US" dirty="0" smtClean="0"/>
              <a:t>•Z=Solar rotation axis</a:t>
            </a:r>
          </a:p>
          <a:p>
            <a:r>
              <a:rPr lang="en-US" dirty="0" smtClean="0"/>
              <a:t>•X=intersection of solar equator and central meridian as seen from Earth</a:t>
            </a:r>
          </a:p>
          <a:p>
            <a:r>
              <a:rPr lang="en-US" dirty="0" smtClean="0"/>
              <a:t>(Related to heliographic coordinates, as seen from Earth)</a:t>
            </a:r>
          </a:p>
          <a:p>
            <a:r>
              <a:rPr lang="en-US" dirty="0" smtClean="0"/>
              <a:t>•</a:t>
            </a:r>
            <a:r>
              <a:rPr lang="en-US" b="1" dirty="0" smtClean="0"/>
              <a:t>HCI: Heliocentric Inertial</a:t>
            </a:r>
          </a:p>
          <a:p>
            <a:r>
              <a:rPr lang="en-US" dirty="0" smtClean="0"/>
              <a:t>•Z=Solar rotational axis</a:t>
            </a:r>
          </a:p>
          <a:p>
            <a:r>
              <a:rPr lang="en-US" dirty="0" smtClean="0"/>
              <a:t>•X=Solar ascending node on ecliptic of J2000</a:t>
            </a:r>
          </a:p>
          <a:p>
            <a:r>
              <a:rPr lang="en-US" dirty="0" smtClean="0"/>
              <a:t>(Used by Ulysses mission)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COST MP-1104 Action Workshop		                           Zurich,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January</a:t>
            </a:r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23 and24, 2013</a:t>
            </a:r>
            <a:endParaRPr lang="it-IT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Polarized V-band Stars for In-flight Calibration of Space-borne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Solar Coronagraphs</a:t>
            </a:r>
            <a:endParaRPr lang="en-US" sz="2400" b="1" dirty="0"/>
          </a:p>
        </p:txBody>
      </p:sp>
      <p:sp>
        <p:nvSpPr>
          <p:cNvPr id="11" name="Rettangolo 10"/>
          <p:cNvSpPr/>
          <p:nvPr/>
        </p:nvSpPr>
        <p:spPr>
          <a:xfrm>
            <a:off x="395536" y="935009"/>
            <a:ext cx="8280920" cy="45719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95536" y="6453336"/>
            <a:ext cx="8280920" cy="72008"/>
          </a:xfrm>
          <a:prstGeom prst="rect">
            <a:avLst/>
          </a:prstGeom>
          <a:solidFill>
            <a:schemeClr val="accent6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0" y="105273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WORK in PROGRESS and OPEN POINTS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27584" y="1772816"/>
            <a:ext cx="7776864" cy="1200329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b="1" dirty="0" smtClean="0"/>
              <a:t> Check for time variability of the polarized stars in the </a:t>
            </a:r>
            <a:r>
              <a:rPr lang="en-US" b="1" dirty="0" err="1" smtClean="0"/>
              <a:t>FoV</a:t>
            </a:r>
            <a:r>
              <a:rPr lang="en-US" b="1" dirty="0" smtClean="0"/>
              <a:t>;</a:t>
            </a:r>
          </a:p>
          <a:p>
            <a:pPr>
              <a:buFontTx/>
              <a:buChar char="-"/>
            </a:pPr>
            <a:r>
              <a:rPr lang="en-US" b="1" dirty="0" smtClean="0"/>
              <a:t> Selection for magnitude of stars in the </a:t>
            </a:r>
            <a:r>
              <a:rPr lang="en-US" b="1" dirty="0" err="1" smtClean="0"/>
              <a:t>FoV</a:t>
            </a:r>
            <a:r>
              <a:rPr lang="en-US" b="1" dirty="0" smtClean="0"/>
              <a:t>;</a:t>
            </a:r>
          </a:p>
          <a:p>
            <a:pPr>
              <a:buFontTx/>
              <a:buChar char="-"/>
            </a:pPr>
            <a:r>
              <a:rPr lang="en-US" b="1" dirty="0" smtClean="0"/>
              <a:t> Choose the “best” star for the in-flight calibrations;</a:t>
            </a:r>
          </a:p>
          <a:p>
            <a:pPr>
              <a:buFontTx/>
              <a:buChar char="-"/>
            </a:pPr>
            <a:r>
              <a:rPr lang="en-US" b="1" dirty="0" smtClean="0"/>
              <a:t> Others strongly linearly polarized targets </a:t>
            </a:r>
            <a:r>
              <a:rPr lang="en-US" b="1" dirty="0" smtClean="0"/>
              <a:t>(planets, comets</a:t>
            </a:r>
            <a:r>
              <a:rPr lang="en-US" b="1" dirty="0" smtClean="0"/>
              <a:t>,…)?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COST MP-1104 Action Workshop		                           Zurich,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January</a:t>
            </a:r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23 and24, 2013</a:t>
            </a:r>
            <a:endParaRPr lang="it-IT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Polarized V-band Stars for In-flight Calibration of Space-borne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Solar Coronagraphs</a:t>
            </a:r>
            <a:endParaRPr lang="en-US" sz="2400" b="1" dirty="0"/>
          </a:p>
        </p:txBody>
      </p:sp>
      <p:sp>
        <p:nvSpPr>
          <p:cNvPr id="11" name="Rettangolo 10"/>
          <p:cNvSpPr/>
          <p:nvPr/>
        </p:nvSpPr>
        <p:spPr>
          <a:xfrm>
            <a:off x="395536" y="935009"/>
            <a:ext cx="8280920" cy="45719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95536" y="6453336"/>
            <a:ext cx="8280920" cy="72008"/>
          </a:xfrm>
          <a:prstGeom prst="rect">
            <a:avLst/>
          </a:prstGeom>
          <a:solidFill>
            <a:schemeClr val="accent6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0" y="105273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REFERENCES and BIBLIOGRAPHY</a:t>
            </a:r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1556792"/>
            <a:ext cx="9144000" cy="369331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Solar Orbiter </a:t>
            </a:r>
            <a:r>
              <a:rPr lang="en-US" dirty="0" smtClean="0"/>
              <a:t>web page on ESA website: </a:t>
            </a:r>
            <a:r>
              <a:rPr lang="en-US" sz="1400" dirty="0" smtClean="0">
                <a:hlinkClick r:id="rId2"/>
              </a:rPr>
              <a:t>http://sci.esa.int/science-e/www/area/index.cfm?fareaid=45</a:t>
            </a:r>
            <a:endParaRPr lang="en-US" dirty="0" smtClean="0"/>
          </a:p>
          <a:p>
            <a:r>
              <a:rPr lang="en-US" b="1" dirty="0" smtClean="0"/>
              <a:t>Solar Obiter Science </a:t>
            </a:r>
            <a:r>
              <a:rPr lang="en-US" dirty="0" smtClean="0"/>
              <a:t>web page: </a:t>
            </a:r>
            <a:r>
              <a:rPr lang="en-US" sz="1400" dirty="0" smtClean="0">
                <a:hlinkClick r:id="rId3"/>
              </a:rPr>
              <a:t>http://www.solarorbiter.org</a:t>
            </a:r>
            <a:endParaRPr lang="en-US" sz="1400" dirty="0" smtClean="0"/>
          </a:p>
          <a:p>
            <a:endParaRPr lang="en-US" b="1" dirty="0" smtClean="0"/>
          </a:p>
          <a:p>
            <a:r>
              <a:rPr lang="en-US" b="1" dirty="0" smtClean="0"/>
              <a:t>METIS instrument</a:t>
            </a:r>
          </a:p>
          <a:p>
            <a:r>
              <a:rPr lang="en-US" sz="1600" dirty="0" smtClean="0"/>
              <a:t>Antonucci, E.,  et al.; “Multi element telescope for imaging and spectroscopy (METIS)”, SPIE 8443-08 (2012)</a:t>
            </a:r>
          </a:p>
          <a:p>
            <a:r>
              <a:rPr lang="en-US" sz="1600" dirty="0" smtClean="0"/>
              <a:t>Capobianco, G., et al.; “Electro-optical polarimeters for ground-based and space-based observations of the solar K-corona”,  SPIE 8450-146 (2012)</a:t>
            </a:r>
          </a:p>
          <a:p>
            <a:r>
              <a:rPr lang="en-US" sz="1600" dirty="0" smtClean="0"/>
              <a:t>Crescenzio, G., et al.; “Imaging Polarimetry with the METIS coronagraph of the Solar Orbiter”. SPIE 8443-129 (2012)</a:t>
            </a:r>
          </a:p>
          <a:p>
            <a:r>
              <a:rPr lang="en-US" sz="1600" dirty="0" smtClean="0"/>
              <a:t>Fineschi, S.  et al.; “METIS: a novel coronagraph design for the Solar Orbiter mission” SPIE  </a:t>
            </a:r>
          </a:p>
          <a:p>
            <a:r>
              <a:rPr lang="en-US" sz="1600" dirty="0" smtClean="0"/>
              <a:t>8443-127 (2012)</a:t>
            </a:r>
          </a:p>
          <a:p>
            <a:endParaRPr lang="en-US" b="1" dirty="0" smtClean="0"/>
          </a:p>
          <a:p>
            <a:r>
              <a:rPr lang="en-US" b="1" dirty="0" smtClean="0"/>
              <a:t>Polarized Stars Catalogue</a:t>
            </a:r>
            <a:r>
              <a:rPr lang="en-US" sz="1600" b="1" dirty="0" smtClean="0"/>
              <a:t>: </a:t>
            </a:r>
            <a:r>
              <a:rPr lang="en-US" sz="1400" dirty="0" smtClean="0">
                <a:hlinkClick r:id="rId4"/>
              </a:rPr>
              <a:t>http://vizier.u-strasbg.fr/viz-bin/VizieR-3</a:t>
            </a:r>
            <a:endParaRPr lang="en-US" sz="1600" dirty="0" smtClean="0"/>
          </a:p>
          <a:p>
            <a:r>
              <a:rPr lang="en-US" sz="1600" dirty="0" smtClean="0"/>
              <a:t>D. J. Axon  and R.S. Ellis, Mon. Not. R. </a:t>
            </a:r>
            <a:r>
              <a:rPr lang="en-US" sz="1600" dirty="0" err="1" smtClean="0"/>
              <a:t>Astr</a:t>
            </a:r>
            <a:r>
              <a:rPr lang="en-US" sz="1600" dirty="0" smtClean="0"/>
              <a:t>. Soc. (1976) </a:t>
            </a:r>
            <a:r>
              <a:rPr lang="en-US" sz="1600" b="1" dirty="0" smtClean="0"/>
              <a:t>177</a:t>
            </a:r>
            <a:r>
              <a:rPr lang="en-US" sz="1600" dirty="0" smtClean="0"/>
              <a:t>, 499-511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COST MP-1104 Action Workshop		                           Zurich,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January</a:t>
            </a:r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23 and24, 2013</a:t>
            </a:r>
            <a:endParaRPr lang="it-IT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Polarized V-band Stars for In-flight Calibration of Space-borne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Solar Coronagraphs</a:t>
            </a:r>
            <a:endParaRPr lang="en-US" sz="2400" b="1" dirty="0"/>
          </a:p>
        </p:txBody>
      </p:sp>
      <p:sp>
        <p:nvSpPr>
          <p:cNvPr id="11" name="Rettangolo 10"/>
          <p:cNvSpPr/>
          <p:nvPr/>
        </p:nvSpPr>
        <p:spPr>
          <a:xfrm>
            <a:off x="395536" y="935009"/>
            <a:ext cx="8280920" cy="45719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95536" y="6453336"/>
            <a:ext cx="8280920" cy="72008"/>
          </a:xfrm>
          <a:prstGeom prst="rect">
            <a:avLst/>
          </a:prstGeom>
          <a:solidFill>
            <a:schemeClr val="accent6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0" y="105273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CONTACTS</a:t>
            </a:r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331640" y="1916832"/>
            <a:ext cx="6082819" cy="830997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Gerardo Capobianco: </a:t>
            </a:r>
            <a:r>
              <a:rPr lang="it-IT" sz="2400" b="1" dirty="0" smtClean="0">
                <a:hlinkClick r:id="rId2"/>
              </a:rPr>
              <a:t>capobianco@oato.inaf.it</a:t>
            </a:r>
            <a:endParaRPr lang="it-IT" sz="2400" b="1" dirty="0" smtClean="0"/>
          </a:p>
          <a:p>
            <a:r>
              <a:rPr lang="it-IT" sz="2400" b="1" dirty="0" smtClean="0"/>
              <a:t>Silvano Fineschi: </a:t>
            </a:r>
            <a:r>
              <a:rPr lang="it-IT" sz="2400" b="1" dirty="0" smtClean="0">
                <a:hlinkClick r:id="rId3"/>
              </a:rPr>
              <a:t>fineschi@oato.inaf.it</a:t>
            </a:r>
            <a:endParaRPr lang="it-IT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COST MP-1104 Action Workshop		                           Zurich,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January</a:t>
            </a:r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23 and24, 2013</a:t>
            </a:r>
            <a:endParaRPr lang="it-IT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Polarized V-band Stars for In-flight Calibration of Space-borne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Solar Coronagraphs</a:t>
            </a:r>
            <a:endParaRPr lang="en-US" sz="2400" b="1" dirty="0"/>
          </a:p>
        </p:txBody>
      </p:sp>
      <p:sp>
        <p:nvSpPr>
          <p:cNvPr id="11" name="Rettangolo 10"/>
          <p:cNvSpPr/>
          <p:nvPr/>
        </p:nvSpPr>
        <p:spPr>
          <a:xfrm>
            <a:off x="395536" y="935009"/>
            <a:ext cx="8280920" cy="45719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95536" y="6453336"/>
            <a:ext cx="8280920" cy="72008"/>
          </a:xfrm>
          <a:prstGeom prst="rect">
            <a:avLst/>
          </a:prstGeom>
          <a:solidFill>
            <a:schemeClr val="accent6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2132856"/>
            <a:ext cx="9144000" cy="2308324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7200" dirty="0" smtClean="0"/>
              <a:t>THANKS FOR YOUR ATTENTION</a:t>
            </a:r>
            <a:endParaRPr lang="it-IT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COST MP-1104 Action Workshop		                           Zurich,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January</a:t>
            </a:r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23 and24, 2013</a:t>
            </a:r>
            <a:endParaRPr lang="it-IT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Polarized V-band Stars for In-flight Calibration of Space-borne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Solar Coronagraphs</a:t>
            </a:r>
            <a:endParaRPr lang="en-US" sz="2400" b="1" dirty="0"/>
          </a:p>
        </p:txBody>
      </p:sp>
      <p:sp>
        <p:nvSpPr>
          <p:cNvPr id="11" name="Rettangolo 10"/>
          <p:cNvSpPr/>
          <p:nvPr/>
        </p:nvSpPr>
        <p:spPr>
          <a:xfrm>
            <a:off x="395536" y="935009"/>
            <a:ext cx="8280920" cy="45719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95536" y="6453336"/>
            <a:ext cx="8280920" cy="72008"/>
          </a:xfrm>
          <a:prstGeom prst="rect">
            <a:avLst/>
          </a:prstGeom>
          <a:solidFill>
            <a:schemeClr val="accent6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0" y="105273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ESA SOLAR ORBITER MISSION/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Description</a:t>
            </a:r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Immagine 7" descr="SolarOrbiter_SC_inside_annotat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636912"/>
            <a:ext cx="5579334" cy="376437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0" y="1857018"/>
            <a:ext cx="9144000" cy="707886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Main objective of the mission is to answer to the question: “How does the Sun create and control the heliosphere?”</a:t>
            </a:r>
            <a:endParaRPr lang="en-US" sz="20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0" y="1412776"/>
            <a:ext cx="9144000" cy="400110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ESA Cosmic Vision 2015-2025 mission to be launched on January 2017</a:t>
            </a:r>
            <a:endParaRPr lang="en-US" sz="20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979712" y="6093296"/>
            <a:ext cx="3002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(</a:t>
            </a:r>
            <a:r>
              <a:rPr lang="it-IT" sz="1200" dirty="0" smtClean="0">
                <a:hlinkClick r:id="rId3"/>
              </a:rPr>
              <a:t>http://www.solarorbiter.org/</a:t>
            </a:r>
            <a:r>
              <a:rPr lang="it-IT" sz="1200" dirty="0" err="1" smtClean="0">
                <a:hlinkClick r:id="rId3"/>
              </a:rPr>
              <a:t>spacecraft.php</a:t>
            </a:r>
            <a:r>
              <a:rPr lang="it-IT" sz="12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COST MP-1104 Action Workshop		                           Zurich,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January</a:t>
            </a:r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23 and24, 2013</a:t>
            </a:r>
            <a:endParaRPr lang="it-IT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Polarized V-band Stars for In-flight Calibration of Space-borne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Solar Coronagraphs</a:t>
            </a:r>
            <a:endParaRPr lang="en-US" sz="2400" b="1" dirty="0"/>
          </a:p>
        </p:txBody>
      </p:sp>
      <p:sp>
        <p:nvSpPr>
          <p:cNvPr id="11" name="Rettangolo 10"/>
          <p:cNvSpPr/>
          <p:nvPr/>
        </p:nvSpPr>
        <p:spPr>
          <a:xfrm>
            <a:off x="395536" y="935009"/>
            <a:ext cx="8280920" cy="45719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95536" y="6453336"/>
            <a:ext cx="8280920" cy="72008"/>
          </a:xfrm>
          <a:prstGeom prst="rect">
            <a:avLst/>
          </a:prstGeom>
          <a:solidFill>
            <a:schemeClr val="accent6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0" y="105273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SOLAR ORBITER  MISSION/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Orbits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(1)</a:t>
            </a:r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" name="vlc-record-2013-01-20-15h06m47s-ESA Solar Orbiter animation 2012 (HD) - YouTube.mp4-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2372072"/>
            <a:ext cx="6096000" cy="350520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2555776" y="1547500"/>
            <a:ext cx="3660682" cy="36933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Closest approach to the Sun: 0.29 AU</a:t>
            </a:r>
            <a:endParaRPr lang="en-GB" dirty="0"/>
          </a:p>
        </p:txBody>
      </p:sp>
      <p:sp>
        <p:nvSpPr>
          <p:cNvPr id="18" name="Rettangolo 17"/>
          <p:cNvSpPr/>
          <p:nvPr/>
        </p:nvSpPr>
        <p:spPr>
          <a:xfrm>
            <a:off x="1115616" y="5877272"/>
            <a:ext cx="6408712" cy="288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smtClean="0"/>
              <a:t>Full Solar Orbiter presentation movie available at: </a:t>
            </a:r>
            <a:r>
              <a:rPr lang="en-US" sz="1200" dirty="0" smtClean="0">
                <a:hlinkClick r:id="rId4"/>
              </a:rPr>
              <a:t>http://www.youtube.com/watch?v=LLMfGeIkA7E</a:t>
            </a:r>
            <a:endParaRPr lang="en-US" sz="1200" dirty="0" smtClean="0"/>
          </a:p>
        </p:txBody>
      </p:sp>
      <p:sp>
        <p:nvSpPr>
          <p:cNvPr id="12" name="CasellaDiTesto 11"/>
          <p:cNvSpPr txBox="1"/>
          <p:nvPr/>
        </p:nvSpPr>
        <p:spPr>
          <a:xfrm>
            <a:off x="1043608" y="1979548"/>
            <a:ext cx="6433428" cy="36933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Orbit </a:t>
            </a:r>
            <a:r>
              <a:rPr lang="en-GB" smtClean="0"/>
              <a:t>inclination (≤32</a:t>
            </a:r>
            <a:r>
              <a:rPr lang="en-GB" dirty="0" smtClean="0"/>
              <a:t>°) for the study of the polar regions of the Sun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 fullScrn="1">
              <p:cMediaNode mute="1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COST MP-1104 Action Workshop		                           Zurich,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January</a:t>
            </a:r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23 and24, 2013</a:t>
            </a:r>
            <a:endParaRPr lang="it-IT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Polarized V-band Stars for In-flight Calibration of Space-borne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Solar Coronagraphs</a:t>
            </a:r>
            <a:endParaRPr lang="en-US" sz="2400" b="1" dirty="0"/>
          </a:p>
        </p:txBody>
      </p:sp>
      <p:sp>
        <p:nvSpPr>
          <p:cNvPr id="11" name="Rettangolo 10"/>
          <p:cNvSpPr/>
          <p:nvPr/>
        </p:nvSpPr>
        <p:spPr>
          <a:xfrm>
            <a:off x="395536" y="935009"/>
            <a:ext cx="8280920" cy="45719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95536" y="6453336"/>
            <a:ext cx="8280920" cy="72008"/>
          </a:xfrm>
          <a:prstGeom prst="rect">
            <a:avLst/>
          </a:prstGeom>
          <a:solidFill>
            <a:schemeClr val="accent6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0" y="105273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SOLAR ORBITER  MISSION/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Orbits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(2)</a:t>
            </a:r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907704" y="6248345"/>
            <a:ext cx="5598368" cy="276999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 smtClean="0"/>
              <a:t>Solar </a:t>
            </a:r>
            <a:r>
              <a:rPr lang="en-US" sz="1200" dirty="0" err="1" smtClean="0"/>
              <a:t>ORBitEr</a:t>
            </a:r>
            <a:r>
              <a:rPr lang="en-US" sz="1200" dirty="0" smtClean="0"/>
              <a:t> </a:t>
            </a:r>
            <a:r>
              <a:rPr lang="en-US" sz="1200" dirty="0" err="1" smtClean="0"/>
              <a:t>TEam</a:t>
            </a:r>
            <a:r>
              <a:rPr lang="en-US" sz="1200" dirty="0" smtClean="0"/>
              <a:t> (SORBETE) of the University of </a:t>
            </a:r>
            <a:r>
              <a:rPr lang="en-US" sz="1200" dirty="0" err="1" smtClean="0"/>
              <a:t>Alcalá</a:t>
            </a:r>
            <a:r>
              <a:rPr lang="en-US" sz="1200" dirty="0" smtClean="0"/>
              <a:t> Space Research Group (SRG)</a:t>
            </a:r>
            <a:endParaRPr lang="it-IT" sz="1200" dirty="0"/>
          </a:p>
        </p:txBody>
      </p:sp>
      <p:pic>
        <p:nvPicPr>
          <p:cNvPr id="15" name="2017January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1412776"/>
            <a:ext cx="4873724" cy="4873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COST MP-1104 Action Workshop		                           Zurich,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January</a:t>
            </a:r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23 and24, 2013</a:t>
            </a:r>
            <a:endParaRPr lang="it-IT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Polarized V-band Stars for In-flight Calibration of Space-borne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Solar Coronagraphs</a:t>
            </a:r>
            <a:endParaRPr lang="en-US" sz="2400" b="1" dirty="0"/>
          </a:p>
        </p:txBody>
      </p:sp>
      <p:sp>
        <p:nvSpPr>
          <p:cNvPr id="11" name="Rettangolo 10"/>
          <p:cNvSpPr/>
          <p:nvPr/>
        </p:nvSpPr>
        <p:spPr>
          <a:xfrm>
            <a:off x="395536" y="935009"/>
            <a:ext cx="8280920" cy="45719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95536" y="6453336"/>
            <a:ext cx="8280920" cy="72008"/>
          </a:xfrm>
          <a:prstGeom prst="rect">
            <a:avLst/>
          </a:prstGeom>
          <a:solidFill>
            <a:schemeClr val="accent6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0" y="105273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SOLAR ORBITER  MISSION/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Orbits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(3)</a:t>
            </a:r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Immagine 11" descr="SO_Jan2017_xy_ecliptic_pl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700808"/>
            <a:ext cx="6589232" cy="4760583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1915154" y="1362254"/>
            <a:ext cx="4961102" cy="338554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Solar Orbiter's trajectory viewed from above the ecliptic</a:t>
            </a:r>
            <a:endParaRPr lang="it-IT" sz="1600" b="1" dirty="0"/>
          </a:p>
        </p:txBody>
      </p:sp>
      <p:sp>
        <p:nvSpPr>
          <p:cNvPr id="13" name="Rettangolo 12"/>
          <p:cNvSpPr/>
          <p:nvPr/>
        </p:nvSpPr>
        <p:spPr>
          <a:xfrm>
            <a:off x="5940152" y="6165304"/>
            <a:ext cx="19251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hlinkClick r:id="rId4"/>
              </a:rPr>
              <a:t>http://www.solarorbiter.org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COST MP-1104 Action Workshop		                           Zurich,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January</a:t>
            </a:r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23 and24, 2013</a:t>
            </a:r>
            <a:endParaRPr lang="it-IT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Polarized V-band Stars for In-flight Calibration of Space-borne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Solar Coronagraphs</a:t>
            </a:r>
            <a:endParaRPr lang="en-US" sz="2400" b="1" dirty="0"/>
          </a:p>
        </p:txBody>
      </p:sp>
      <p:sp>
        <p:nvSpPr>
          <p:cNvPr id="11" name="Rettangolo 10"/>
          <p:cNvSpPr/>
          <p:nvPr/>
        </p:nvSpPr>
        <p:spPr>
          <a:xfrm>
            <a:off x="395536" y="935009"/>
            <a:ext cx="8280920" cy="45719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95536" y="6453336"/>
            <a:ext cx="8280920" cy="72008"/>
          </a:xfrm>
          <a:prstGeom prst="rect">
            <a:avLst/>
          </a:prstGeom>
          <a:solidFill>
            <a:schemeClr val="accent6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0" y="105273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SOLAR ORBITER  MISSION/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Orbits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(4)</a:t>
            </a:r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83568" y="1412776"/>
            <a:ext cx="2726644" cy="338554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Heliocentric Distance vs. Time</a:t>
            </a:r>
            <a:endParaRPr lang="it-IT" sz="1600" b="1" dirty="0"/>
          </a:p>
        </p:txBody>
      </p:sp>
      <p:pic>
        <p:nvPicPr>
          <p:cNvPr id="13" name="Immagine 12" descr="SO_Jan2017_Sun_distan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4702709" cy="3384376"/>
          </a:xfrm>
          <a:prstGeom prst="rect">
            <a:avLst/>
          </a:prstGeom>
        </p:spPr>
      </p:pic>
      <p:pic>
        <p:nvPicPr>
          <p:cNvPr id="15" name="Immagine 14" descr="SO_Jan2017_Sun_latitu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254651"/>
            <a:ext cx="4427984" cy="3198685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5373748" y="2946430"/>
            <a:ext cx="2698559" cy="338554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Heliocentric Latitude vs. Time</a:t>
            </a:r>
            <a:endParaRPr lang="it-IT" sz="1600" b="1" dirty="0"/>
          </a:p>
        </p:txBody>
      </p:sp>
      <p:sp>
        <p:nvSpPr>
          <p:cNvPr id="12" name="Rettangolo 11"/>
          <p:cNvSpPr/>
          <p:nvPr/>
        </p:nvSpPr>
        <p:spPr>
          <a:xfrm>
            <a:off x="1259632" y="5157192"/>
            <a:ext cx="1925142" cy="276999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it-IT" sz="1200" dirty="0" smtClean="0">
                <a:hlinkClick r:id="rId4"/>
              </a:rPr>
              <a:t>http://www.solarorbiter.org</a:t>
            </a:r>
            <a:endParaRPr lang="it-IT" sz="12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0" y="5589240"/>
            <a:ext cx="4716016" cy="64633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use these information for the evaluation of the portion of sky visible during the mission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COST MP-1104 Action Workshop		                           Zurich,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January</a:t>
            </a:r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23 and24, 2013</a:t>
            </a:r>
            <a:endParaRPr lang="it-IT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Polarized V-band Stars for In-flight Calibration of Space-borne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Solar Coronagraphs</a:t>
            </a:r>
            <a:endParaRPr lang="en-US" sz="2400" b="1" dirty="0"/>
          </a:p>
        </p:txBody>
      </p:sp>
      <p:sp>
        <p:nvSpPr>
          <p:cNvPr id="11" name="Rettangolo 10"/>
          <p:cNvSpPr/>
          <p:nvPr/>
        </p:nvSpPr>
        <p:spPr>
          <a:xfrm>
            <a:off x="395536" y="935009"/>
            <a:ext cx="8280920" cy="45719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95536" y="6453336"/>
            <a:ext cx="8280920" cy="72008"/>
          </a:xfrm>
          <a:prstGeom prst="rect">
            <a:avLst/>
          </a:prstGeom>
          <a:solidFill>
            <a:schemeClr val="accent6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0" y="105273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METIS CORONAGRAPH (1)</a:t>
            </a:r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647787" y="6073551"/>
            <a:ext cx="4012445" cy="307777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400" dirty="0" smtClean="0"/>
              <a:t>Fineschi </a:t>
            </a:r>
            <a:r>
              <a:rPr lang="it-IT" sz="1400" dirty="0" err="1" smtClean="0"/>
              <a:t>et</a:t>
            </a:r>
            <a:r>
              <a:rPr lang="it-IT" sz="1400" dirty="0" smtClean="0"/>
              <a:t> al., </a:t>
            </a:r>
            <a:r>
              <a:rPr lang="nl-NL" sz="1400" dirty="0" smtClean="0"/>
              <a:t>Proc. of SPIE Vol. 8443 84433H (2012)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12505"/>
            <a:ext cx="9144000" cy="400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1691680" y="1556792"/>
            <a:ext cx="6074740" cy="36933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METIS: Multi Element Telescope for Imaging and Spectroscopy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COST MP-1104 Action Workshop		                           Zurich,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January</a:t>
            </a:r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23 and24, 2013</a:t>
            </a:r>
            <a:endParaRPr lang="it-IT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Polarized V-band Stars for In-flight Calibration of Space-borne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Solar Coronagraphs</a:t>
            </a:r>
            <a:endParaRPr lang="en-US" sz="2400" b="1" dirty="0"/>
          </a:p>
        </p:txBody>
      </p:sp>
      <p:sp>
        <p:nvSpPr>
          <p:cNvPr id="11" name="Rettangolo 10"/>
          <p:cNvSpPr/>
          <p:nvPr/>
        </p:nvSpPr>
        <p:spPr>
          <a:xfrm>
            <a:off x="395536" y="935009"/>
            <a:ext cx="8280920" cy="45719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95536" y="6453336"/>
            <a:ext cx="8280920" cy="72008"/>
          </a:xfrm>
          <a:prstGeom prst="rect">
            <a:avLst/>
          </a:prstGeom>
          <a:solidFill>
            <a:schemeClr val="accent6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0" y="105273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METIS CORONAGRAPH (2)</a:t>
            </a:r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23528" y="5949280"/>
            <a:ext cx="4012445" cy="307777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400" dirty="0" smtClean="0"/>
              <a:t>Fineschi </a:t>
            </a:r>
            <a:r>
              <a:rPr lang="it-IT" sz="1400" dirty="0" err="1" smtClean="0"/>
              <a:t>et</a:t>
            </a:r>
            <a:r>
              <a:rPr lang="it-IT" sz="1400" dirty="0" smtClean="0"/>
              <a:t> al., </a:t>
            </a:r>
            <a:r>
              <a:rPr lang="nl-NL" sz="1400" dirty="0" smtClean="0"/>
              <a:t>Proc. of SPIE Vol. 8443 84433H (2012)</a:t>
            </a:r>
          </a:p>
        </p:txBody>
      </p:sp>
      <p:pic>
        <p:nvPicPr>
          <p:cNvPr id="12" name="Immagine 11" descr="METIS_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5019921" cy="3168352"/>
          </a:xfrm>
          <a:prstGeom prst="rect">
            <a:avLst/>
          </a:prstGeom>
        </p:spPr>
      </p:pic>
      <p:pic>
        <p:nvPicPr>
          <p:cNvPr id="19" name="Immagine 18" descr="MET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205058"/>
            <a:ext cx="4427984" cy="3292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1591</Words>
  <Application>Microsoft Office PowerPoint</Application>
  <PresentationFormat>Presentazione su schermo (4:3)</PresentationFormat>
  <Paragraphs>210</Paragraphs>
  <Slides>25</Slides>
  <Notes>1</Notes>
  <HiddenSlides>0</HiddenSlides>
  <MMClips>2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7" baseType="lpstr">
      <vt:lpstr>Tema di Office</vt:lpstr>
      <vt:lpstr>Equazione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Company>INAF-OATo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gerry</dc:creator>
  <cp:lastModifiedBy>gerry</cp:lastModifiedBy>
  <cp:revision>73</cp:revision>
  <dcterms:created xsi:type="dcterms:W3CDTF">2013-01-19T15:05:46Z</dcterms:created>
  <dcterms:modified xsi:type="dcterms:W3CDTF">2013-01-24T12:57:42Z</dcterms:modified>
</cp:coreProperties>
</file>