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10" r:id="rId2"/>
    <p:sldId id="257" r:id="rId3"/>
    <p:sldId id="311" r:id="rId4"/>
    <p:sldId id="312" r:id="rId5"/>
    <p:sldId id="313" r:id="rId6"/>
    <p:sldId id="259" r:id="rId7"/>
    <p:sldId id="314" r:id="rId8"/>
    <p:sldId id="263" r:id="rId9"/>
    <p:sldId id="319" r:id="rId10"/>
    <p:sldId id="265" r:id="rId11"/>
    <p:sldId id="266" r:id="rId12"/>
    <p:sldId id="267" r:id="rId13"/>
    <p:sldId id="268" r:id="rId14"/>
    <p:sldId id="316" r:id="rId15"/>
    <p:sldId id="273" r:id="rId16"/>
    <p:sldId id="276" r:id="rId17"/>
    <p:sldId id="318" r:id="rId18"/>
    <p:sldId id="317" r:id="rId19"/>
    <p:sldId id="279" r:id="rId20"/>
    <p:sldId id="280" r:id="rId21"/>
    <p:sldId id="283" r:id="rId22"/>
    <p:sldId id="284" r:id="rId23"/>
    <p:sldId id="286" r:id="rId24"/>
    <p:sldId id="287" r:id="rId25"/>
    <p:sldId id="288" r:id="rId26"/>
    <p:sldId id="320" r:id="rId27"/>
    <p:sldId id="322" r:id="rId28"/>
    <p:sldId id="323" r:id="rId29"/>
    <p:sldId id="332" r:id="rId30"/>
    <p:sldId id="333" r:id="rId31"/>
    <p:sldId id="344" r:id="rId32"/>
    <p:sldId id="345" r:id="rId33"/>
    <p:sldId id="346" r:id="rId34"/>
    <p:sldId id="347" r:id="rId35"/>
    <p:sldId id="339" r:id="rId36"/>
    <p:sldId id="340" r:id="rId37"/>
    <p:sldId id="341" r:id="rId38"/>
    <p:sldId id="343" r:id="rId39"/>
    <p:sldId id="324" r:id="rId40"/>
    <p:sldId id="299" r:id="rId41"/>
    <p:sldId id="325" r:id="rId42"/>
    <p:sldId id="327" r:id="rId43"/>
    <p:sldId id="328" r:id="rId44"/>
    <p:sldId id="330" r:id="rId45"/>
    <p:sldId id="331" r:id="rId46"/>
    <p:sldId id="285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BE5FF"/>
    <a:srgbClr val="F2B1A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602BB-005E-479A-8D0C-A6A8F9022845}" type="datetimeFigureOut">
              <a:rPr lang="es-ES" smtClean="0"/>
              <a:t>05/05/2014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69694-84DC-407F-9FC0-B75783CFA2C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6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6A61C-7473-4C04-86CF-951622FA935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4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9367E-C50B-48D9-8AC4-BA73478E0C6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7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0B195-690F-4CDB-B31F-E3E2A976EB8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93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Transporte Radiativo en Líneas Moleculares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3C83311F-DBAC-46EF-9837-DE76D121A04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3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E8130-D167-4B1A-83B9-EE618EF9E86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3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CB204-FCC9-40DA-8BB4-150F67BFDB1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8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51299-2F39-4B96-9DAC-3DE71B116D8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2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CB2F0-EF4D-4506-91B8-ECEB8002073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3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E7A0A-2E6E-429A-B34C-C352ABD1E8B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1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B4C7D-ECD1-4A3B-B0E6-D6252851601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8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CFAC1-F2A2-46B8-BE8D-77452279656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5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1CB88-F04F-48F3-AD78-BEADB38ABED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A8C644-59DB-4D5A-992C-6776F0BBD877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5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4.xml"/><Relationship Id="rId7" Type="http://schemas.openxmlformats.org/officeDocument/2006/relationships/image" Target="../media/image2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7.xml"/><Relationship Id="rId7" Type="http://schemas.openxmlformats.org/officeDocument/2006/relationships/image" Target="../media/image3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8.w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5.jpg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7.jpeg"/><Relationship Id="rId4" Type="http://schemas.openxmlformats.org/officeDocument/2006/relationships/image" Target="../media/image46.jpg"/><Relationship Id="rId9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/>
          <p:nvPr/>
        </p:nvSpPr>
        <p:spPr>
          <a:xfrm>
            <a:off x="180274" y="705344"/>
            <a:ext cx="8757417" cy="12055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0820" rIns="81639" bIns="40820" anchor="t" anchorCtr="0" compatLnSpc="0">
            <a:spAutoFit/>
          </a:bodyPr>
          <a:lstStyle/>
          <a:p>
            <a:pPr algn="ctr">
              <a:defRPr b="0">
                <a:latin typeface="Verdana" pitchFamily="34"/>
              </a:defRPr>
            </a:pPr>
            <a:r>
              <a:rPr lang="es-E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WenQuanYi Zen Hei" pitchFamily="2"/>
                <a:cs typeface="Lohit Hindi" pitchFamily="2"/>
              </a:rPr>
              <a:t>Learning</a:t>
            </a: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WenQuanYi Zen Hei" pitchFamily="2"/>
                <a:cs typeface="Lohit Hindi" pitchFamily="2"/>
              </a:rPr>
              <a:t> </a:t>
            </a:r>
            <a:r>
              <a:rPr lang="es-E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WenQuanYi Zen Hei" pitchFamily="2"/>
                <a:cs typeface="Lohit Hindi" pitchFamily="2"/>
              </a:rPr>
              <a:t>from</a:t>
            </a: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WenQuanYi Zen Hei" pitchFamily="2"/>
                <a:cs typeface="Lohit Hindi" pitchFamily="2"/>
              </a:rPr>
              <a:t> </a:t>
            </a:r>
          </a:p>
          <a:p>
            <a:pPr algn="ctr">
              <a:defRPr b="0">
                <a:latin typeface="Verdana" pitchFamily="34"/>
              </a:defRPr>
            </a:pPr>
            <a:r>
              <a:rPr lang="es-E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WenQuanYi Zen Hei" pitchFamily="2"/>
                <a:cs typeface="Lohit Hindi" pitchFamily="2"/>
              </a:rPr>
              <a:t>spectropolarimetric</a:t>
            </a: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WenQuanYi Zen Hei" pitchFamily="2"/>
                <a:cs typeface="Lohit Hindi" pitchFamily="2"/>
              </a:rPr>
              <a:t> </a:t>
            </a:r>
            <a:r>
              <a:rPr lang="es-E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WenQuanYi Zen Hei" pitchFamily="2"/>
                <a:cs typeface="Lohit Hindi" pitchFamily="2"/>
              </a:rPr>
              <a:t>observations</a:t>
            </a:r>
            <a:endParaRPr lang="es-ES" sz="7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WenQuanYi Zen Hei" pitchFamily="2"/>
              <a:cs typeface="Lohit Hindi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3045" y="2924944"/>
            <a:ext cx="3837910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414399" algn="ctr">
              <a:defRPr b="0">
                <a:latin typeface="Verdana" pitchFamily="34"/>
              </a:defRPr>
            </a:pPr>
            <a:r>
              <a:rPr lang="es-ES" sz="3200" b="1" baseline="30000" dirty="0">
                <a:solidFill>
                  <a:srgbClr val="99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itchFamily="2" charset="0"/>
                <a:ea typeface="Roboto" pitchFamily="2" charset="0"/>
                <a:cs typeface="Lohit Hindi" pitchFamily="2"/>
              </a:rPr>
              <a:t>A. Asensio Ramos</a:t>
            </a:r>
          </a:p>
          <a:p>
            <a:pPr indent="-414399" algn="ctr">
              <a:defRPr b="0">
                <a:latin typeface="Verdana" pitchFamily="34"/>
              </a:defRPr>
            </a:pPr>
            <a:r>
              <a:rPr lang="es-E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Instituto de Astrofísica de </a:t>
            </a:r>
            <a:r>
              <a:rPr lang="es-ES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Canarias</a:t>
            </a:r>
            <a:endParaRPr lang="es-ES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56176" y="6090192"/>
            <a:ext cx="2729433" cy="369395"/>
            <a:chOff x="5868144" y="6090192"/>
            <a:chExt cx="2729433" cy="3693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6093296"/>
              <a:ext cx="366291" cy="3662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232827" y="6090192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accent1">
                      <a:lumMod val="50000"/>
                    </a:schemeClr>
                  </a:solidFill>
                  <a:ea typeface="WenQuanYi Zen Hei" pitchFamily="2"/>
                  <a:cs typeface="Lohit Hindi" pitchFamily="2"/>
                </a:rPr>
                <a:t>github.com/</a:t>
              </a:r>
              <a:r>
                <a:rPr lang="es-ES" dirty="0" err="1" smtClean="0">
                  <a:solidFill>
                    <a:schemeClr val="accent1">
                      <a:lumMod val="50000"/>
                    </a:schemeClr>
                  </a:solidFill>
                  <a:ea typeface="WenQuanYi Zen Hei" pitchFamily="2"/>
                  <a:cs typeface="Lohit Hindi" pitchFamily="2"/>
                </a:rPr>
                <a:t>aasensio</a:t>
              </a:r>
              <a:endParaRPr lang="es-ES" dirty="0" smtClean="0">
                <a:solidFill>
                  <a:schemeClr val="accent1">
                    <a:lumMod val="50000"/>
                  </a:schemeClr>
                </a:solidFill>
                <a:ea typeface="WenQuanYi Zen Hei" pitchFamily="2"/>
                <a:cs typeface="Lohit Hindi" pitchFamily="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41" y="5445224"/>
            <a:ext cx="581559" cy="581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37398" y="5517232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ea typeface="WenQuanYi Zen Hei" pitchFamily="2"/>
                <a:cs typeface="Lohit Hindi" pitchFamily="2"/>
              </a:rPr>
              <a:t>@</a:t>
            </a:r>
            <a:r>
              <a:rPr lang="es-ES" dirty="0" err="1" smtClean="0">
                <a:solidFill>
                  <a:schemeClr val="accent1">
                    <a:lumMod val="50000"/>
                  </a:schemeClr>
                </a:solidFill>
                <a:ea typeface="WenQuanYi Zen Hei" pitchFamily="2"/>
                <a:cs typeface="Lohit Hindi" pitchFamily="2"/>
              </a:rPr>
              <a:t>aasensior</a:t>
            </a:r>
            <a:endParaRPr lang="es-ES" dirty="0" smtClean="0">
              <a:solidFill>
                <a:schemeClr val="accent1">
                  <a:lumMod val="50000"/>
                </a:schemeClr>
              </a:solidFill>
              <a:ea typeface="WenQuanYi Zen Hei" pitchFamily="2"/>
              <a:cs typeface="Lohit Hindi" pitchFamily="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869160"/>
            <a:ext cx="422176" cy="4221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64218" y="4869160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ea typeface="WenQuanYi Zen Hei" pitchFamily="2"/>
                <a:cs typeface="Lohit Hindi" pitchFamily="2"/>
              </a:rPr>
              <a:t>aasensio.github.io/blog</a:t>
            </a:r>
          </a:p>
        </p:txBody>
      </p:sp>
    </p:spTree>
    <p:extLst>
      <p:ext uri="{BB962C8B-B14F-4D97-AF65-F5344CB8AC3E}">
        <p14:creationId xmlns:p14="http://schemas.microsoft.com/office/powerpoint/2010/main" val="24558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011949"/>
              </p:ext>
            </p:extLst>
          </p:nvPr>
        </p:nvGraphicFramePr>
        <p:xfrm>
          <a:off x="1785938" y="1328738"/>
          <a:ext cx="557212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3" imgW="5572025" imgH="4200449" progId="AcroExch.Document.7">
                  <p:embed/>
                </p:oleObj>
              </mc:Choice>
              <mc:Fallback>
                <p:oleObj name="Acrobat Document" r:id="rId3" imgW="5572025" imgH="420044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5938" y="1328738"/>
                        <a:ext cx="5572125" cy="420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0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772816"/>
            <a:ext cx="87190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Errors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are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Gaussian</a:t>
            </a:r>
            <a:endParaRPr lang="es-ES" sz="24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endParaRPr lang="es-ES" sz="24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You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know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errors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 </a:t>
            </a:r>
            <a:r>
              <a:rPr lang="es-ES" sz="24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it</a:t>
            </a:r>
            <a:r>
              <a:rPr lang="es-ES" sz="24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is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difficult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to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estimate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uncertainties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/>
            </a:r>
            <a:b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</a:b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in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errors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because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errors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are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already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a 2</a:t>
            </a:r>
            <a:r>
              <a:rPr lang="es-ES" sz="2400" baseline="30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nd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order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statistics</a:t>
            </a:r>
            <a:endParaRPr lang="es-ES" sz="2400" dirty="0">
              <a:solidFill>
                <a:srgbClr val="FFFFFF"/>
              </a:solidFill>
              <a:latin typeface="Roboto Light" pitchFamily="2" charset="0"/>
              <a:ea typeface="Roboto Light" pitchFamily="2" charset="0"/>
              <a:sym typeface="Wingdings" pitchFamily="2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endParaRPr lang="es-ES" sz="2400" dirty="0">
              <a:solidFill>
                <a:srgbClr val="FFFFFF"/>
              </a:solidFill>
              <a:latin typeface="Roboto Light" pitchFamily="2" charset="0"/>
              <a:ea typeface="Roboto Light" pitchFamily="2" charset="0"/>
              <a:sym typeface="Wingdings" pitchFamily="2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Errors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are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only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on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y axis  x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locations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are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given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b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</a:br>
            <a:r>
              <a:rPr lang="es-ES" sz="24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with</a:t>
            </a:r>
            <a:r>
              <a:rPr lang="es-ES" sz="24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infinite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precision</a:t>
            </a:r>
            <a:endParaRPr lang="es-ES" sz="2400" dirty="0">
              <a:solidFill>
                <a:srgbClr val="FFFFFF"/>
              </a:solidFill>
              <a:latin typeface="Roboto Light" pitchFamily="2" charset="0"/>
              <a:ea typeface="Roboto Light" pitchFamily="2" charset="0"/>
              <a:sym typeface="Wingdings" pitchFamily="2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endParaRPr lang="es-ES" sz="2400" dirty="0">
              <a:solidFill>
                <a:srgbClr val="FFFFFF"/>
              </a:solidFill>
              <a:latin typeface="Roboto Light" pitchFamily="2" charset="0"/>
              <a:ea typeface="Roboto Light" pitchFamily="2" charset="0"/>
              <a:sym typeface="Wingdings" pitchFamily="2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model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includes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truth</a:t>
            </a:r>
            <a:endParaRPr lang="es-ES" sz="24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16632"/>
            <a:ext cx="5575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Be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aware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of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the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assumptions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47" y="685800"/>
            <a:ext cx="6210306" cy="41402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2362200" y="5458361"/>
            <a:ext cx="48173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Errors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are </a:t>
            </a: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not</a:t>
            </a:r>
            <a:r>
              <a:rPr lang="es-ES" sz="20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Gaussian</a:t>
            </a:r>
            <a:endParaRPr lang="es-ES" sz="20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We</a:t>
            </a:r>
            <a:r>
              <a:rPr lang="es-ES" sz="20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don’t</a:t>
            </a:r>
            <a:r>
              <a:rPr lang="es-ES" sz="20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know</a:t>
            </a:r>
            <a:r>
              <a:rPr lang="es-ES" sz="20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errors</a:t>
            </a:r>
            <a:endParaRPr lang="es-ES" sz="2000" dirty="0">
              <a:solidFill>
                <a:srgbClr val="FFFFFF"/>
              </a:solidFill>
              <a:latin typeface="Roboto Light" pitchFamily="2" charset="0"/>
              <a:ea typeface="Roboto Light" pitchFamily="2" charset="0"/>
              <a:sym typeface="Wingdings" pitchFamily="2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Errors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are </a:t>
            </a: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also</a:t>
            </a:r>
            <a:r>
              <a:rPr lang="es-ES" sz="20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on</a:t>
            </a:r>
            <a:r>
              <a:rPr lang="es-ES" sz="20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the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0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x 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axis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The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model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does</a:t>
            </a:r>
            <a:r>
              <a:rPr lang="es-ES" sz="20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not</a:t>
            </a:r>
            <a:r>
              <a:rPr lang="es-ES" sz="20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include</a:t>
            </a:r>
            <a:r>
              <a:rPr lang="es-ES" sz="20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the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truth</a:t>
            </a:r>
            <a:endParaRPr lang="es-ES" sz="20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029200"/>
            <a:ext cx="4769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Any</a:t>
            </a:r>
            <a:r>
              <a:rPr lang="es-ES" sz="20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of </a:t>
            </a: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our</a:t>
            </a:r>
            <a:r>
              <a:rPr lang="es-ES" sz="20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assumptions</a:t>
            </a:r>
            <a:r>
              <a:rPr lang="es-ES" sz="20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might</a:t>
            </a:r>
            <a:r>
              <a:rPr lang="es-ES" sz="20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be </a:t>
            </a:r>
            <a:r>
              <a:rPr lang="es-ES" sz="20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broken</a:t>
            </a:r>
            <a:endParaRPr lang="es-ES" sz="20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955411"/>
            <a:ext cx="2771775" cy="2738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9998" y="116632"/>
            <a:ext cx="6664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What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if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we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break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the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assumptions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?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4206402" cy="3154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4206402" cy="315480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3005706" y="116632"/>
            <a:ext cx="3132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Without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outliers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1078" y="116632"/>
            <a:ext cx="2521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With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outliers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44824"/>
            <a:ext cx="4206402" cy="315480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78" y="1842704"/>
            <a:ext cx="4206402" cy="3154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90478" y="5631631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F2B1AC"/>
                </a:solidFill>
                <a:latin typeface="Roboto" pitchFamily="2" charset="0"/>
                <a:ea typeface="Roboto" pitchFamily="2" charset="0"/>
              </a:rPr>
              <a:t>We</a:t>
            </a:r>
            <a:r>
              <a:rPr lang="es-ES" sz="2400" dirty="0" smtClean="0">
                <a:solidFill>
                  <a:srgbClr val="F2B1AC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2400" dirty="0" err="1" smtClean="0">
                <a:solidFill>
                  <a:srgbClr val="F2B1AC"/>
                </a:solidFill>
                <a:latin typeface="Roboto" pitchFamily="2" charset="0"/>
                <a:ea typeface="Roboto" pitchFamily="2" charset="0"/>
              </a:rPr>
              <a:t>get</a:t>
            </a:r>
            <a:r>
              <a:rPr lang="es-ES" sz="2400" dirty="0" smtClean="0">
                <a:solidFill>
                  <a:srgbClr val="F2B1AC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2400" dirty="0" err="1" smtClean="0">
                <a:solidFill>
                  <a:srgbClr val="F2B1AC"/>
                </a:solidFill>
                <a:latin typeface="Roboto" pitchFamily="2" charset="0"/>
                <a:ea typeface="Roboto" pitchFamily="2" charset="0"/>
              </a:rPr>
              <a:t>biased</a:t>
            </a:r>
            <a:r>
              <a:rPr lang="es-ES" sz="2400" dirty="0" smtClean="0">
                <a:solidFill>
                  <a:srgbClr val="F2B1AC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2400" dirty="0" err="1" smtClean="0">
                <a:solidFill>
                  <a:srgbClr val="F2B1AC"/>
                </a:solidFill>
                <a:latin typeface="Roboto" pitchFamily="2" charset="0"/>
                <a:ea typeface="Roboto" pitchFamily="2" charset="0"/>
              </a:rPr>
              <a:t>results</a:t>
            </a:r>
            <a:endParaRPr lang="es-ES" sz="2400" dirty="0" smtClean="0">
              <a:solidFill>
                <a:srgbClr val="F2B1AC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8887" y="1268760"/>
            <a:ext cx="7274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If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you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model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data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points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and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outliers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,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you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automatically</a:t>
            </a:r>
            <a:endParaRPr lang="es-ES" sz="20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have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a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generative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model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and a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merit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function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to</a:t>
            </a:r>
            <a:r>
              <a:rPr lang="es-ES" sz="2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optimize</a:t>
            </a:r>
            <a:endParaRPr lang="es-ES" sz="20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6" y="2636912"/>
            <a:ext cx="7103269" cy="6786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5481" y="116632"/>
            <a:ext cx="3373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Model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everything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43400"/>
            <a:ext cx="3788569" cy="397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7" y="5205412"/>
            <a:ext cx="3724275" cy="357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37731" y="4343400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err="1" smtClean="0">
                <a:solidFill>
                  <a:srgbClr val="FFFFFF"/>
                </a:solidFill>
              </a:rPr>
              <a:t>points</a:t>
            </a:r>
            <a:r>
              <a:rPr lang="es-ES" sz="2000" dirty="0" smtClean="0">
                <a:solidFill>
                  <a:srgbClr val="FFFFFF"/>
                </a:solidFill>
              </a:rPr>
              <a:t> </a:t>
            </a:r>
            <a:r>
              <a:rPr lang="es-ES" sz="2000" dirty="0" err="1">
                <a:solidFill>
                  <a:srgbClr val="FFFFFF"/>
                </a:solidFill>
              </a:rPr>
              <a:t>from</a:t>
            </a:r>
            <a:r>
              <a:rPr lang="es-ES" sz="2000" dirty="0">
                <a:solidFill>
                  <a:srgbClr val="FFFFFF"/>
                </a:solidFill>
              </a:rPr>
              <a:t> </a:t>
            </a:r>
            <a:r>
              <a:rPr lang="es-ES" sz="2000" dirty="0" err="1">
                <a:solidFill>
                  <a:srgbClr val="FFFFFF"/>
                </a:solidFill>
              </a:rPr>
              <a:t>the</a:t>
            </a:r>
            <a:r>
              <a:rPr lang="es-ES" sz="2000" dirty="0">
                <a:solidFill>
                  <a:srgbClr val="FFFFFF"/>
                </a:solidFill>
              </a:rPr>
              <a:t> 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0962" y="5162490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err="1">
                <a:solidFill>
                  <a:srgbClr val="FFFFFF"/>
                </a:solidFill>
              </a:rPr>
              <a:t>bad</a:t>
            </a:r>
            <a:r>
              <a:rPr lang="es-ES" sz="2000" dirty="0">
                <a:solidFill>
                  <a:srgbClr val="FFFFFF"/>
                </a:solidFill>
              </a:rPr>
              <a:t> </a:t>
            </a:r>
            <a:r>
              <a:rPr lang="es-ES" sz="2000" dirty="0" err="1">
                <a:solidFill>
                  <a:srgbClr val="FFFFFF"/>
                </a:solidFill>
              </a:rPr>
              <a:t>point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4953000" y="4449365"/>
            <a:ext cx="609600" cy="198835"/>
          </a:xfrm>
          <a:prstGeom prst="rightArrow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953000" y="5287565"/>
            <a:ext cx="609600" cy="198835"/>
          </a:xfrm>
          <a:prstGeom prst="rightArrow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0" y="188640"/>
            <a:ext cx="8852080" cy="3319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6" y="3697966"/>
            <a:ext cx="4241068" cy="28273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127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b="5671"/>
          <a:stretch/>
        </p:blipFill>
        <p:spPr>
          <a:xfrm>
            <a:off x="1393543" y="1700808"/>
            <a:ext cx="6356914" cy="39604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1905245" y="116632"/>
            <a:ext cx="5333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Fitting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He I 10830 Å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profiles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/>
          <p:nvPr/>
        </p:nvSpPr>
        <p:spPr>
          <a:xfrm>
            <a:off x="3759171" y="705344"/>
            <a:ext cx="1599624" cy="6444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0820" rIns="81639" bIns="40820" anchor="t" anchorCtr="0" compatLnSpc="0">
            <a:spAutoFit/>
          </a:bodyPr>
          <a:lstStyle/>
          <a:p>
            <a:pPr algn="ctr">
              <a:defRPr b="0">
                <a:latin typeface="Verdana" pitchFamily="34"/>
              </a:defRPr>
            </a:pPr>
            <a:r>
              <a:rPr lang="es-E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WenQuanYi Zen Hei" pitchFamily="2"/>
                <a:cs typeface="Lohit Hindi" pitchFamily="2"/>
              </a:rPr>
              <a:t>Hazel</a:t>
            </a:r>
            <a:endParaRPr lang="es-ES" sz="7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WenQuanYi Zen Hei" pitchFamily="2"/>
              <a:cs typeface="Lohit Hindi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1800"/>
            <a:ext cx="677619" cy="677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2074" y="3428999"/>
            <a:ext cx="4445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ea typeface="WenQuanYi Zen Hei" pitchFamily="2"/>
                <a:cs typeface="Lohit Hindi" pitchFamily="2"/>
              </a:rPr>
              <a:t>github.com/</a:t>
            </a: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  <a:ea typeface="WenQuanYi Zen Hei" pitchFamily="2"/>
                <a:cs typeface="Lohit Hindi" pitchFamily="2"/>
              </a:rPr>
              <a:t>aasensio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  <a:ea typeface="WenQuanYi Zen Hei" pitchFamily="2"/>
                <a:cs typeface="Lohit Hindi" pitchFamily="2"/>
              </a:rPr>
              <a:t>/</a:t>
            </a: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  <a:ea typeface="WenQuanYi Zen Hei" pitchFamily="2"/>
                <a:cs typeface="Lohit Hindi" pitchFamily="2"/>
              </a:rPr>
              <a:t>hazel</a:t>
            </a:r>
            <a:endParaRPr lang="es-ES" sz="2800" dirty="0" smtClean="0">
              <a:solidFill>
                <a:schemeClr val="accent1">
                  <a:lumMod val="50000"/>
                </a:schemeClr>
              </a:solidFill>
              <a:ea typeface="WenQuanYi Zen Hei" pitchFamily="2"/>
              <a:cs typeface="Lohit Hindi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2267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5342" y="3975447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 MIT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license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65088"/>
            <a:ext cx="4695825" cy="671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298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223" y="2924944"/>
            <a:ext cx="834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  <a:latin typeface="Roboto" pitchFamily="2" charset="0"/>
              </a:rPr>
              <a:t>Learning</a:t>
            </a:r>
            <a:r>
              <a:rPr lang="es-ES" sz="2800" dirty="0" smtClean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Roboto" pitchFamily="2" charset="0"/>
              </a:rPr>
              <a:t>from</a:t>
            </a:r>
            <a:r>
              <a:rPr lang="es-ES" sz="2800" dirty="0" smtClean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Roboto" pitchFamily="2" charset="0"/>
              </a:rPr>
              <a:t>observations</a:t>
            </a:r>
            <a:r>
              <a:rPr lang="es-ES" sz="2800" dirty="0" smtClean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Roboto" pitchFamily="2" charset="0"/>
              </a:rPr>
              <a:t>is</a:t>
            </a:r>
            <a:r>
              <a:rPr lang="es-ES" sz="2800" dirty="0" smtClean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Roboto" pitchFamily="2" charset="0"/>
              </a:rPr>
              <a:t>an</a:t>
            </a:r>
            <a:r>
              <a:rPr lang="es-ES" sz="2800" dirty="0" smtClean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Roboto" pitchFamily="2" charset="0"/>
              </a:rPr>
              <a:t>ill-posed</a:t>
            </a:r>
            <a:r>
              <a:rPr lang="es-ES" sz="2800" dirty="0" smtClean="0">
                <a:solidFill>
                  <a:schemeClr val="bg1"/>
                </a:solidFill>
                <a:latin typeface="Roboto" pitchFamily="2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Roboto" pitchFamily="2" charset="0"/>
              </a:rPr>
              <a:t>problem</a:t>
            </a:r>
            <a:endParaRPr lang="es-ES" sz="2800" dirty="0" smtClean="0">
              <a:solidFill>
                <a:schemeClr val="bg1"/>
              </a:solidFill>
              <a:latin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39552" y="908720"/>
            <a:ext cx="8518977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5pPr>
            <a:lvl6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6pPr>
            <a:lvl7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7pPr>
            <a:lvl8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8pPr>
            <a:lvl9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  <a:buClr>
                <a:srgbClr val="9BE5FF"/>
              </a:buClr>
              <a:buFont typeface="Tahoma" pitchFamily="32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Multi-term atom</a:t>
            </a:r>
          </a:p>
          <a:p>
            <a:pPr>
              <a:lnSpc>
                <a:spcPct val="100000"/>
              </a:lnSpc>
              <a:buClr>
                <a:srgbClr val="9BE5FF"/>
              </a:buClr>
              <a:buFont typeface="Tahoma" pitchFamily="32" charset="0"/>
              <a:buChar char="•"/>
            </a:pPr>
            <a:endParaRPr lang="en-GB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>
              <a:lnSpc>
                <a:spcPct val="100000"/>
              </a:lnSpc>
              <a:buClr>
                <a:srgbClr val="9BE5FF"/>
              </a:buClr>
              <a:buFont typeface="Tahoma" pitchFamily="32" charset="0"/>
              <a:buChar char="•"/>
            </a:pPr>
            <a:r>
              <a:rPr lang="en-GB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Simplified but realistic </a:t>
            </a:r>
            <a:r>
              <a:rPr lang="en-GB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radiative</a:t>
            </a:r>
            <a:r>
              <a:rPr lang="en-GB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transfer </a:t>
            </a:r>
            <a:r>
              <a:rPr lang="en-GB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effects</a:t>
            </a:r>
          </a:p>
          <a:p>
            <a:pPr>
              <a:lnSpc>
                <a:spcPct val="100000"/>
              </a:lnSpc>
              <a:buClr>
                <a:srgbClr val="9BE5FF"/>
              </a:buClr>
              <a:buFont typeface="Tahoma" pitchFamily="32" charset="0"/>
              <a:buChar char="•"/>
            </a:pPr>
            <a:endParaRPr lang="en-GB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>
              <a:lnSpc>
                <a:spcPct val="100000"/>
              </a:lnSpc>
              <a:buClr>
                <a:srgbClr val="9BE5FF"/>
              </a:buClr>
              <a:buFont typeface="Tahoma" pitchFamily="32" charset="0"/>
              <a:buChar char="•"/>
            </a:pPr>
            <a:r>
              <a:rPr lang="en-GB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One or two components (along LOS or inside pixel)</a:t>
            </a:r>
          </a:p>
          <a:p>
            <a:pPr>
              <a:lnSpc>
                <a:spcPct val="100000"/>
              </a:lnSpc>
              <a:buClr>
                <a:srgbClr val="9BE5FF"/>
              </a:buClr>
              <a:buFont typeface="Tahoma" pitchFamily="32" charset="0"/>
              <a:buChar char="•"/>
            </a:pPr>
            <a:endParaRPr lang="en-GB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>
              <a:lnSpc>
                <a:spcPct val="100000"/>
              </a:lnSpc>
              <a:buClr>
                <a:srgbClr val="9BE5FF"/>
              </a:buClr>
              <a:buFont typeface="Tahoma" pitchFamily="32" charset="0"/>
              <a:buChar char="•"/>
            </a:pPr>
            <a:r>
              <a:rPr lang="en-GB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Magneto-optical effects</a:t>
            </a:r>
          </a:p>
          <a:p>
            <a:pPr>
              <a:lnSpc>
                <a:spcPct val="100000"/>
              </a:lnSpc>
              <a:buClr>
                <a:srgbClr val="9BE5FF"/>
              </a:buClr>
              <a:buFont typeface="Tahoma" pitchFamily="32" charset="0"/>
              <a:buChar char="•"/>
            </a:pPr>
            <a:endParaRPr lang="en-GB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>
              <a:lnSpc>
                <a:spcPct val="100000"/>
              </a:lnSpc>
              <a:buClr>
                <a:srgbClr val="9BE5FF"/>
              </a:buClr>
              <a:buFont typeface="Tahoma" pitchFamily="32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MIT license</a:t>
            </a:r>
          </a:p>
          <a:p>
            <a:pPr>
              <a:lnSpc>
                <a:spcPct val="100000"/>
              </a:lnSpc>
              <a:buClr>
                <a:srgbClr val="9BE5FF"/>
              </a:buClr>
              <a:buFont typeface="Tahoma" pitchFamily="32" charset="0"/>
              <a:buChar char="•"/>
            </a:pPr>
            <a:endParaRPr lang="en-GB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>
              <a:buClr>
                <a:srgbClr val="9BE5FF"/>
              </a:buClr>
              <a:buFont typeface="Tahoma" pitchFamily="32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MPI </a:t>
            </a:r>
            <a:r>
              <a:rPr lang="es-ES" dirty="0" err="1">
                <a:latin typeface="Roboto Light" pitchFamily="2" charset="0"/>
                <a:ea typeface="Roboto Light" pitchFamily="2" charset="0"/>
              </a:rPr>
              <a:t>using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 master-</a:t>
            </a:r>
            <a:r>
              <a:rPr lang="es-ES" dirty="0" err="1">
                <a:latin typeface="Roboto Light" pitchFamily="2" charset="0"/>
                <a:ea typeface="Roboto Light" pitchFamily="2" charset="0"/>
              </a:rPr>
              <a:t>slave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es-ES" dirty="0" err="1" smtClean="0">
                <a:latin typeface="Roboto Light" pitchFamily="2" charset="0"/>
                <a:ea typeface="Roboto Light" pitchFamily="2" charset="0"/>
              </a:rPr>
              <a:t>scheme</a:t>
            </a:r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>
              <a:buClr>
                <a:srgbClr val="9BE5FF"/>
              </a:buClr>
              <a:buFont typeface="Tahoma" pitchFamily="32" charset="0"/>
              <a:buChar char="•"/>
            </a:pPr>
            <a:endParaRPr lang="es-ES" dirty="0">
              <a:latin typeface="Roboto Light" pitchFamily="2" charset="0"/>
              <a:ea typeface="Roboto Light" pitchFamily="2" charset="0"/>
            </a:endParaRPr>
          </a:p>
          <a:p>
            <a:pPr>
              <a:buClr>
                <a:srgbClr val="9BE5FF"/>
              </a:buClr>
              <a:buFont typeface="Tahoma" pitchFamily="32" charset="0"/>
              <a:buChar char="•"/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es-ES" dirty="0" err="1">
                <a:latin typeface="Roboto Light" pitchFamily="2" charset="0"/>
                <a:ea typeface="Roboto Light" pitchFamily="2" charset="0"/>
              </a:rPr>
              <a:t>Scales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es-ES" dirty="0" err="1">
                <a:latin typeface="Roboto Light" pitchFamily="2" charset="0"/>
                <a:ea typeface="Roboto Light" pitchFamily="2" charset="0"/>
              </a:rPr>
              <a:t>almost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es-ES" dirty="0" err="1">
                <a:latin typeface="Roboto Light" pitchFamily="2" charset="0"/>
                <a:ea typeface="Roboto Light" pitchFamily="2" charset="0"/>
              </a:rPr>
              <a:t>linearly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es-ES" dirty="0" err="1">
                <a:latin typeface="Roboto Light" pitchFamily="2" charset="0"/>
                <a:ea typeface="Roboto Light" pitchFamily="2" charset="0"/>
              </a:rPr>
              <a:t>with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 N-1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(</a:t>
            </a:r>
            <a:r>
              <a:rPr lang="es-ES" dirty="0" err="1" smtClean="0">
                <a:latin typeface="Roboto Light" pitchFamily="2" charset="0"/>
                <a:ea typeface="Roboto Light" pitchFamily="2" charset="0"/>
              </a:rPr>
              <a:t>tested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es-ES" dirty="0" err="1" smtClean="0">
                <a:latin typeface="Roboto Light" pitchFamily="2" charset="0"/>
                <a:ea typeface="Roboto Light" pitchFamily="2" charset="0"/>
              </a:rPr>
              <a:t>with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up </a:t>
            </a:r>
            <a:r>
              <a:rPr lang="es-ES" dirty="0" err="1">
                <a:latin typeface="Roboto Light" pitchFamily="2" charset="0"/>
                <a:ea typeface="Roboto Light" pitchFamily="2" charset="0"/>
              </a:rPr>
              <a:t>to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 500 </a:t>
            </a:r>
            <a:r>
              <a:rPr lang="es-ES" dirty="0" err="1" smtClean="0">
                <a:latin typeface="Roboto Light" pitchFamily="2" charset="0"/>
                <a:ea typeface="Roboto Light" pitchFamily="2" charset="0"/>
              </a:rPr>
              <a:t>CPUs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)</a:t>
            </a:r>
          </a:p>
          <a:p>
            <a:pPr>
              <a:buClr>
                <a:srgbClr val="9BE5FF"/>
              </a:buClr>
              <a:buFont typeface="Tahoma" pitchFamily="32" charset="0"/>
              <a:buChar char="•"/>
            </a:pPr>
            <a:endParaRPr lang="es-ES" dirty="0">
              <a:latin typeface="Roboto Light" pitchFamily="2" charset="0"/>
              <a:ea typeface="Roboto Light" pitchFamily="2" charset="0"/>
            </a:endParaRPr>
          </a:p>
          <a:p>
            <a:pPr>
              <a:buClr>
                <a:srgbClr val="9BE5FF"/>
              </a:buClr>
              <a:buFont typeface="Tahoma" pitchFamily="32" charset="0"/>
              <a:buChar char="•"/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es-ES" dirty="0" err="1" smtClean="0">
                <a:latin typeface="Roboto Light" pitchFamily="2" charset="0"/>
                <a:ea typeface="Roboto Light" pitchFamily="2" charset="0"/>
              </a:rPr>
              <a:t>Python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es-ES" dirty="0" err="1" smtClean="0">
                <a:latin typeface="Roboto Light" pitchFamily="2" charset="0"/>
                <a:ea typeface="Roboto Light" pitchFamily="2" charset="0"/>
              </a:rPr>
              <a:t>wrapper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es-ES" dirty="0" err="1" smtClean="0">
                <a:latin typeface="Roboto Light" pitchFamily="2" charset="0"/>
                <a:ea typeface="Roboto Light" pitchFamily="2" charset="0"/>
              </a:rPr>
              <a:t>for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es-ES" dirty="0" err="1" smtClean="0">
                <a:latin typeface="Roboto Light" pitchFamily="2" charset="0"/>
                <a:ea typeface="Roboto Light" pitchFamily="2" charset="0"/>
              </a:rPr>
              <a:t>synthesis</a:t>
            </a:r>
            <a:endParaRPr lang="es-ES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95200" y="116632"/>
            <a:ext cx="4953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Assumptions</a:t>
            </a:r>
            <a:r>
              <a:rPr lang="es-ES" sz="3200" dirty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+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properties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12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 flipV="1">
            <a:off x="827584" y="5805263"/>
            <a:ext cx="1944216" cy="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3635896" y="3573016"/>
            <a:ext cx="2304256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827584" y="1636189"/>
            <a:ext cx="1944216" cy="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35896" y="1052736"/>
            <a:ext cx="2304256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876256" y="692696"/>
            <a:ext cx="201622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771799" y="3284984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2p</a:t>
            </a:r>
            <a:r>
              <a:rPr lang="es-ES" sz="2400" baseline="300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3</a:t>
            </a:r>
            <a:r>
              <a:rPr lang="es-ES" sz="24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85" y="1405357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3s</a:t>
            </a:r>
            <a:r>
              <a:rPr lang="es-ES" sz="2400" baseline="300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3</a:t>
            </a:r>
            <a:r>
              <a:rPr lang="es-E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S</a:t>
            </a:r>
            <a:endParaRPr lang="es-ES" sz="2400" dirty="0" smtClean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06" y="5574431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2s</a:t>
            </a:r>
            <a:r>
              <a:rPr lang="es-ES" sz="2400" baseline="300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3</a:t>
            </a:r>
            <a:r>
              <a:rPr lang="es-ES" sz="24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1800" y="82190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3p</a:t>
            </a:r>
            <a:r>
              <a:rPr lang="es-ES" sz="2400" baseline="300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3</a:t>
            </a:r>
            <a:r>
              <a:rPr lang="es-ES" sz="24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2160" y="461863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3d</a:t>
            </a:r>
            <a:r>
              <a:rPr lang="es-ES" sz="2400" baseline="300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3</a:t>
            </a:r>
            <a:r>
              <a:rPr lang="es-ES" sz="2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</a:t>
            </a:r>
            <a:endParaRPr lang="es-ES" sz="2400" dirty="0" smtClean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907704" y="1772816"/>
            <a:ext cx="2520280" cy="16561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BE5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331640" y="1196752"/>
            <a:ext cx="2880320" cy="44359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BE5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364088" y="821903"/>
            <a:ext cx="2232248" cy="26070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BE5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1691680" y="3746649"/>
            <a:ext cx="2520280" cy="18860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BE5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005767" y="4710335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10830 Å</a:t>
            </a:r>
          </a:p>
        </p:txBody>
      </p:sp>
    </p:spTree>
    <p:extLst>
      <p:ext uri="{BB962C8B-B14F-4D97-AF65-F5344CB8AC3E}">
        <p14:creationId xmlns:p14="http://schemas.microsoft.com/office/powerpoint/2010/main" val="368499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3233" y="116632"/>
            <a:ext cx="3637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Forward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modelling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9" y="890630"/>
            <a:ext cx="8852022" cy="49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47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7485" y="116632"/>
            <a:ext cx="4649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Problems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with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inversion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2489" y="1922056"/>
            <a:ext cx="50257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32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Robustness</a:t>
            </a:r>
            <a:endParaRPr lang="es-ES" sz="32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endParaRPr lang="es-ES" sz="32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32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Sensitivity</a:t>
            </a:r>
            <a:r>
              <a:rPr lang="es-ES" sz="32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to</a:t>
            </a:r>
            <a:r>
              <a:rPr lang="es-ES" sz="32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parameters</a:t>
            </a:r>
            <a:endParaRPr lang="es-ES" sz="32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endParaRPr lang="es-ES" sz="32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32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Ambiguities</a:t>
            </a:r>
            <a:endParaRPr lang="es-ES" sz="32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60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3573016"/>
            <a:ext cx="74771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52599" y="3137718"/>
            <a:ext cx="7683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5pPr>
            <a:lvl6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6pPr>
            <a:lvl7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7pPr>
            <a:lvl8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8pPr>
            <a:lvl9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  <a:buFont typeface="Tahoma" pitchFamily="32" charset="0"/>
              <a:buNone/>
            </a:pPr>
            <a:r>
              <a:rPr lang="en-GB" sz="1600">
                <a:latin typeface="Roboto" pitchFamily="2" charset="0"/>
                <a:ea typeface="Roboto" pitchFamily="2" charset="0"/>
              </a:rPr>
              <a:t>Step 1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346574" y="3137718"/>
            <a:ext cx="7683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5pPr>
            <a:lvl6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6pPr>
            <a:lvl7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7pPr>
            <a:lvl8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8pPr>
            <a:lvl9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  <a:buFont typeface="Tahoma" pitchFamily="32" charset="0"/>
              <a:buNone/>
            </a:pPr>
            <a:r>
              <a:rPr lang="en-GB" sz="1600">
                <a:latin typeface="Roboto" pitchFamily="2" charset="0"/>
                <a:ea typeface="Roboto" pitchFamily="2" charset="0"/>
              </a:rPr>
              <a:t>Step 2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861174" y="3137718"/>
            <a:ext cx="7683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5pPr>
            <a:lvl6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6pPr>
            <a:lvl7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7pPr>
            <a:lvl8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8pPr>
            <a:lvl9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  <a:buFont typeface="Tahoma" pitchFamily="32" charset="0"/>
              <a:buNone/>
            </a:pPr>
            <a:r>
              <a:rPr lang="en-GB" sz="1600">
                <a:latin typeface="Roboto" pitchFamily="2" charset="0"/>
                <a:ea typeface="Roboto" pitchFamily="2" charset="0"/>
              </a:rPr>
              <a:t>Step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8645" y="116632"/>
            <a:ext cx="5546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Robustness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: 2-step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inversion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8009" y="5877272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DIRECT </a:t>
            </a:r>
            <a:r>
              <a:rPr lang="es-ES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algorithm</a:t>
            </a:r>
            <a:r>
              <a:rPr lang="es-ES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(Jones et al 93)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0517" y="1116905"/>
            <a:ext cx="5682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solidFill>
                  <a:srgbClr val="F2B1AC"/>
                </a:solidFill>
                <a:latin typeface="Roboto" pitchFamily="2" charset="0"/>
                <a:ea typeface="Roboto" pitchFamily="2" charset="0"/>
              </a:rPr>
              <a:t>Global </a:t>
            </a:r>
            <a:r>
              <a:rPr lang="es-ES" sz="2400" dirty="0" err="1" smtClean="0">
                <a:solidFill>
                  <a:srgbClr val="F2B1AC"/>
                </a:solidFill>
                <a:latin typeface="Roboto" pitchFamily="2" charset="0"/>
                <a:ea typeface="Roboto" pitchFamily="2" charset="0"/>
              </a:rPr>
              <a:t>convergence</a:t>
            </a:r>
            <a:r>
              <a:rPr lang="es-ES" sz="2400" dirty="0" smtClean="0">
                <a:solidFill>
                  <a:srgbClr val="F2B1AC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sym typeface="Wingdings" pitchFamily="2" charset="2"/>
              </a:rPr>
              <a:t> </a:t>
            </a:r>
            <a:r>
              <a:rPr lang="es-ES" sz="2400" dirty="0" smtClean="0">
                <a:solidFill>
                  <a:srgbClr val="99FF99"/>
                </a:solidFill>
                <a:latin typeface="Roboto" pitchFamily="2" charset="0"/>
                <a:ea typeface="Roboto" pitchFamily="2" charset="0"/>
                <a:sym typeface="Wingdings" pitchFamily="2" charset="2"/>
              </a:rPr>
              <a:t>DIRECT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rgbClr val="99FF99"/>
              </a:solidFill>
              <a:latin typeface="Roboto" pitchFamily="2" charset="0"/>
              <a:ea typeface="Roboto" pitchFamily="2" charset="0"/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 err="1" smtClean="0">
                <a:solidFill>
                  <a:srgbClr val="F2B1AC"/>
                </a:solidFill>
                <a:latin typeface="Roboto" pitchFamily="2" charset="0"/>
                <a:ea typeface="Roboto" pitchFamily="2" charset="0"/>
              </a:rPr>
              <a:t>Refinement</a:t>
            </a:r>
            <a:r>
              <a:rPr lang="es-ES" sz="2400" dirty="0" smtClean="0">
                <a:solidFill>
                  <a:srgbClr val="F2B1AC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sym typeface="Wingdings" pitchFamily="2" charset="2"/>
              </a:rPr>
              <a:t> </a:t>
            </a:r>
            <a:r>
              <a:rPr lang="es-ES" sz="2400" dirty="0" err="1" smtClean="0">
                <a:solidFill>
                  <a:srgbClr val="99FF99"/>
                </a:solidFill>
                <a:latin typeface="Roboto" pitchFamily="2" charset="0"/>
                <a:ea typeface="Roboto" pitchFamily="2" charset="0"/>
              </a:rPr>
              <a:t>Levenberg-Marquardt</a:t>
            </a:r>
            <a:endParaRPr lang="es-ES" sz="2400" dirty="0" smtClean="0">
              <a:solidFill>
                <a:srgbClr val="99FF99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55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0831" y="116632"/>
            <a:ext cx="6202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Sensitivity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to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parameters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: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cycles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622105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Stokes 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560" y="4623519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Stokes Q, U, 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6221" y="908720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Modify</a:t>
            </a:r>
            <a:r>
              <a:rPr lang="es-ES" sz="2400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weights</a:t>
            </a:r>
            <a:r>
              <a:rPr lang="es-ES" sz="2400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 and do </a:t>
            </a:r>
            <a:r>
              <a:rPr lang="es-ES" sz="2400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cycles</a:t>
            </a:r>
            <a:endParaRPr lang="es-ES" sz="2400" dirty="0" smtClean="0">
              <a:solidFill>
                <a:srgbClr val="99FF99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437438"/>
            <a:ext cx="4854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Invert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thermodynamical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properties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Symbol" pitchFamily="18" charset="2"/>
                <a:ea typeface="Roboto Light" pitchFamily="2" charset="0"/>
              </a:rPr>
              <a:t>t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, </a:t>
            </a:r>
            <a:r>
              <a:rPr lang="es-ES" sz="2400" dirty="0" err="1" smtClean="0">
                <a:solidFill>
                  <a:schemeClr val="bg1"/>
                </a:solidFill>
                <a:latin typeface="Symbol" pitchFamily="18" charset="2"/>
                <a:ea typeface="Roboto Light" pitchFamily="2" charset="0"/>
              </a:rPr>
              <a:t>D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v</a:t>
            </a:r>
            <a:r>
              <a:rPr lang="es-ES" sz="2400" baseline="-250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,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v</a:t>
            </a:r>
            <a:r>
              <a:rPr lang="es-ES" sz="2400" baseline="-250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Dopp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, 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5856" y="4623518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Invert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magnetic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field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vector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25277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Cycle</a:t>
            </a:r>
            <a:r>
              <a:rPr lang="es-ES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1560" y="4254187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Cycle</a:t>
            </a:r>
            <a:r>
              <a:rPr lang="es-ES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51623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4784"/>
            <a:ext cx="6096000" cy="43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72794" y="116632"/>
            <a:ext cx="239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Ambiguities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93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9528" y="116632"/>
            <a:ext cx="5884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Ambiguities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: off-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limb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approach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32" y="4715832"/>
            <a:ext cx="4695840" cy="518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65" y="5373216"/>
            <a:ext cx="4656960" cy="518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64" y="6170160"/>
            <a:ext cx="1423440" cy="244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881" y="3903439"/>
            <a:ext cx="7430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In </a:t>
            </a:r>
            <a:r>
              <a:rPr lang="es-ES" sz="2400" dirty="0" err="1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saturation</a:t>
            </a:r>
            <a:r>
              <a:rPr lang="es-ES" sz="24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regime</a:t>
            </a:r>
            <a:r>
              <a:rPr lang="es-ES" sz="2400" dirty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(</a:t>
            </a:r>
            <a:r>
              <a:rPr lang="es-ES" sz="2400" dirty="0" err="1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above</a:t>
            </a:r>
            <a:r>
              <a:rPr lang="es-ES" sz="24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~40 </a:t>
            </a:r>
            <a:r>
              <a:rPr lang="es-ES" sz="24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G </a:t>
            </a:r>
            <a:r>
              <a:rPr lang="es-ES" sz="2400" dirty="0" err="1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for</a:t>
            </a:r>
            <a:r>
              <a:rPr lang="es-ES" sz="24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 He I 10830)</a:t>
            </a:r>
            <a:endParaRPr lang="es-ES" sz="2400" dirty="0">
              <a:solidFill>
                <a:srgbClr val="F2B1AC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180235"/>
            <a:ext cx="7882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o a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first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inversion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with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Hazel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285750" indent="-285750">
              <a:buClr>
                <a:srgbClr val="9BE5FF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285750" indent="-28575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Saturation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regime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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find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ambiguous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solutions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(&lt;8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)</a:t>
            </a: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70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9528" y="116632"/>
            <a:ext cx="5884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Ambiguities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: off-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limb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approach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46176" y="5032953"/>
            <a:ext cx="3851648" cy="1381312"/>
            <a:chOff x="2103564" y="4715832"/>
            <a:chExt cx="4735908" cy="1698433"/>
          </a:xfrm>
        </p:grpSpPr>
        <p:pic>
          <p:nvPicPr>
            <p:cNvPr id="4" name="Picture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632" y="4715832"/>
              <a:ext cx="4695840" cy="51845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565" y="5373216"/>
              <a:ext cx="4656960" cy="5184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564" y="6170160"/>
              <a:ext cx="1423440" cy="24410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67544" y="1174100"/>
            <a:ext cx="78822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o a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first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inversion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with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Hazel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285750" indent="-285750">
              <a:buClr>
                <a:srgbClr val="9BE5FF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285750" indent="-28575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Saturation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regime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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find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ambiguous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solutions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(&lt;8)</a:t>
            </a:r>
          </a:p>
          <a:p>
            <a:pPr marL="285750" indent="-285750">
              <a:buClr>
                <a:srgbClr val="9BE5FF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285750" indent="-28575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For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each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solution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, 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use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Hazel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to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refine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inversion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285750" indent="-285750">
              <a:buClr>
                <a:srgbClr val="9BE5FF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285750" indent="-28575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Now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almost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automatically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with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Hazel</a:t>
            </a: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>
              <a:buClr>
                <a:srgbClr val="9BE5FF"/>
              </a:buClr>
            </a:pP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91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7636" y="116632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Where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to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go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from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here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?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9071" y="1706032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Do full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Bayesian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inversion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>
              <a:buClr>
                <a:srgbClr val="9BE5FF"/>
              </a:buClr>
            </a:pP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Model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comparison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Inversions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with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constraints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0793" y="4797152"/>
            <a:ext cx="6242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Model</a:t>
            </a:r>
            <a:r>
              <a:rPr lang="es-ES" sz="24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everything</a:t>
            </a:r>
            <a:r>
              <a:rPr lang="es-ES" sz="24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, </a:t>
            </a:r>
            <a:r>
              <a:rPr lang="es-ES" sz="2400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including</a:t>
            </a:r>
            <a:r>
              <a:rPr lang="es-ES" sz="24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systematics</a:t>
            </a:r>
            <a:r>
              <a:rPr lang="es-ES" sz="2400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, and</a:t>
            </a:r>
          </a:p>
          <a:p>
            <a:pPr algn="ctr"/>
            <a:r>
              <a:rPr lang="es-ES" sz="2400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integrate</a:t>
            </a:r>
            <a:r>
              <a:rPr lang="es-ES" sz="2400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out</a:t>
            </a:r>
            <a:r>
              <a:rPr lang="es-ES" sz="2400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nuisance</a:t>
            </a:r>
            <a:r>
              <a:rPr lang="es-ES" sz="2400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parameters</a:t>
            </a:r>
            <a:endParaRPr lang="es-ES" sz="2400" dirty="0">
              <a:solidFill>
                <a:srgbClr val="99FF99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897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010" y="76200"/>
            <a:ext cx="4515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Follow</a:t>
            </a:r>
            <a:r>
              <a:rPr lang="es-ES" sz="3200" dirty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these</a:t>
            </a:r>
            <a:r>
              <a:rPr lang="es-ES" sz="3200" dirty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four</a:t>
            </a:r>
            <a:r>
              <a:rPr lang="es-ES" sz="3200" dirty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steps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833" y="1484784"/>
            <a:ext cx="758733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6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Understand</a:t>
            </a:r>
            <a:r>
              <a:rPr lang="es-ES" sz="26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6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your</a:t>
            </a:r>
            <a:r>
              <a:rPr lang="es-ES" sz="26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6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problem</a:t>
            </a:r>
            <a:endParaRPr lang="es-ES" sz="26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endParaRPr lang="es-ES" sz="26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6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Understand</a:t>
            </a:r>
            <a:r>
              <a:rPr lang="es-ES" sz="26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6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6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6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model</a:t>
            </a:r>
            <a:r>
              <a:rPr lang="es-ES" sz="26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6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that</a:t>
            </a:r>
            <a:r>
              <a:rPr lang="es-ES" sz="26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‘</a:t>
            </a:r>
            <a:r>
              <a:rPr lang="es-ES" sz="26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generates</a:t>
            </a:r>
            <a:r>
              <a:rPr lang="es-ES" sz="26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’ </a:t>
            </a:r>
            <a:r>
              <a:rPr lang="es-ES" sz="26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your</a:t>
            </a:r>
            <a:r>
              <a:rPr lang="es-ES" sz="26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data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endParaRPr lang="es-ES" sz="26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6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Define a </a:t>
            </a:r>
            <a:r>
              <a:rPr lang="es-ES" sz="26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merit</a:t>
            </a:r>
            <a:r>
              <a:rPr lang="es-ES" sz="26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6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function</a:t>
            </a:r>
            <a:endParaRPr lang="es-ES" sz="26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endParaRPr lang="es-ES" sz="26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6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Compute </a:t>
            </a:r>
            <a:r>
              <a:rPr lang="es-ES" sz="26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6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6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‘</a:t>
            </a:r>
            <a:r>
              <a:rPr lang="es-ES" sz="26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best</a:t>
            </a:r>
            <a:r>
              <a:rPr lang="es-ES" sz="26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’ </a:t>
            </a:r>
            <a:r>
              <a:rPr lang="es-ES" sz="26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fit</a:t>
            </a:r>
            <a:r>
              <a:rPr lang="es-ES" sz="26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6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by</a:t>
            </a:r>
            <a:r>
              <a:rPr lang="es-ES" sz="26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6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optimizing</a:t>
            </a:r>
            <a:r>
              <a:rPr lang="es-ES" sz="26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6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or</a:t>
            </a:r>
            <a:r>
              <a:rPr lang="es-ES" sz="26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6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sample</a:t>
            </a:r>
            <a:r>
              <a:rPr lang="es-ES" sz="26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/>
            </a:r>
            <a:br>
              <a:rPr lang="es-ES" sz="26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</a:br>
            <a:r>
              <a:rPr lang="es-ES" sz="26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this</a:t>
            </a:r>
            <a:r>
              <a:rPr lang="es-ES" sz="26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6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merit</a:t>
            </a:r>
            <a:r>
              <a:rPr lang="es-ES" sz="26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6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function</a:t>
            </a:r>
            <a:endParaRPr lang="es-ES" sz="26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0818" y="5445224"/>
            <a:ext cx="5362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err="1">
                <a:solidFill>
                  <a:srgbClr val="FFFFFF"/>
                </a:solidFill>
              </a:rPr>
              <a:t>The</a:t>
            </a:r>
            <a:r>
              <a:rPr lang="es-ES" sz="2800" dirty="0">
                <a:solidFill>
                  <a:srgbClr val="FFFFFF"/>
                </a:solidFill>
              </a:rPr>
              <a:t> </a:t>
            </a:r>
            <a:r>
              <a:rPr lang="es-ES" sz="2800" dirty="0" err="1">
                <a:solidFill>
                  <a:srgbClr val="FFFFFF"/>
                </a:solidFill>
              </a:rPr>
              <a:t>solution</a:t>
            </a:r>
            <a:r>
              <a:rPr lang="es-ES" sz="2800" dirty="0">
                <a:solidFill>
                  <a:srgbClr val="FFFFFF"/>
                </a:solidFill>
              </a:rPr>
              <a:t> </a:t>
            </a:r>
            <a:r>
              <a:rPr lang="es-ES" sz="2800" dirty="0" err="1">
                <a:solidFill>
                  <a:srgbClr val="FFFFFF"/>
                </a:solidFill>
              </a:rPr>
              <a:t>to</a:t>
            </a:r>
            <a:r>
              <a:rPr lang="es-ES" sz="2800" dirty="0">
                <a:solidFill>
                  <a:srgbClr val="FFFFFF"/>
                </a:solidFill>
              </a:rPr>
              <a:t> </a:t>
            </a:r>
            <a:r>
              <a:rPr lang="es-ES" sz="2800" dirty="0" err="1">
                <a:solidFill>
                  <a:srgbClr val="FFFFFF"/>
                </a:solidFill>
              </a:rPr>
              <a:t>any</a:t>
            </a:r>
            <a:r>
              <a:rPr lang="es-ES" sz="2800" dirty="0">
                <a:solidFill>
                  <a:srgbClr val="FFFFFF"/>
                </a:solidFill>
              </a:rPr>
              <a:t> </a:t>
            </a:r>
            <a:r>
              <a:rPr lang="es-ES" sz="2800" dirty="0" err="1">
                <a:solidFill>
                  <a:srgbClr val="FFFFFF"/>
                </a:solidFill>
              </a:rPr>
              <a:t>model</a:t>
            </a:r>
            <a:r>
              <a:rPr lang="es-ES" sz="2800" dirty="0">
                <a:solidFill>
                  <a:srgbClr val="FFFFFF"/>
                </a:solidFill>
              </a:rPr>
              <a:t> </a:t>
            </a:r>
            <a:r>
              <a:rPr lang="es-ES" sz="2800" dirty="0" err="1">
                <a:solidFill>
                  <a:srgbClr val="FFFFFF"/>
                </a:solidFill>
              </a:rPr>
              <a:t>fitting</a:t>
            </a:r>
            <a:r>
              <a:rPr lang="es-ES" sz="2800" dirty="0">
                <a:solidFill>
                  <a:srgbClr val="FFFFFF"/>
                </a:solidFill>
              </a:rPr>
              <a:t> </a:t>
            </a:r>
            <a:endParaRPr lang="es-ES" sz="2800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</a:rPr>
              <a:t>has </a:t>
            </a:r>
            <a:r>
              <a:rPr lang="es-ES" sz="2800" dirty="0" err="1">
                <a:solidFill>
                  <a:srgbClr val="FFFFFF"/>
                </a:solidFill>
              </a:rPr>
              <a:t>to</a:t>
            </a:r>
            <a:r>
              <a:rPr lang="es-ES" sz="2800" dirty="0">
                <a:solidFill>
                  <a:srgbClr val="FFFFFF"/>
                </a:solidFill>
              </a:rPr>
              <a:t> be </a:t>
            </a:r>
            <a:r>
              <a:rPr lang="es-ES" sz="2800" dirty="0" err="1">
                <a:solidFill>
                  <a:srgbClr val="FFFFFF"/>
                </a:solidFill>
              </a:rPr>
              <a:t>probabilistic</a:t>
            </a:r>
            <a:endParaRPr lang="es-E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21974" y="116632"/>
            <a:ext cx="3700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Bayesian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inference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6311" r="8029"/>
          <a:stretch/>
        </p:blipFill>
        <p:spPr>
          <a:xfrm>
            <a:off x="875763" y="1416676"/>
            <a:ext cx="7534142" cy="4315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5733256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PyHazel+PyMultinest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31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786454"/>
            <a:ext cx="8778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H</a:t>
            </a:r>
            <a:r>
              <a:rPr lang="es-ES" sz="2400" baseline="-25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0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: simple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Gaussian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H</a:t>
            </a:r>
            <a:r>
              <a:rPr lang="es-ES" sz="2400" baseline="-25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1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: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two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Gaussians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of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equal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width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but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unknown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amplitude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ratio</a:t>
            </a: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7763" y="-605705"/>
            <a:ext cx="4248474" cy="7565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4034" y="116632"/>
            <a:ext cx="3635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Model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comparison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126" y="895633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H</a:t>
            </a:r>
            <a:r>
              <a:rPr lang="es-ES" sz="2400" baseline="-25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0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: simple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Gaussian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50306" y="1643050"/>
            <a:ext cx="4243388" cy="934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18" y="4253219"/>
            <a:ext cx="8778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H</a:t>
            </a:r>
            <a:r>
              <a:rPr lang="es-ES" sz="2400" baseline="-25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1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: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two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Gaussians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of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equal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width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but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unknown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amplitude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ratio</a:t>
            </a: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7158" y="4924128"/>
            <a:ext cx="8546778" cy="8623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4034" y="116632"/>
            <a:ext cx="3635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Model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comparison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5756" y="-445897"/>
            <a:ext cx="4392489" cy="7821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4034" y="116632"/>
            <a:ext cx="3635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Model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comparison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714348" y="5429264"/>
            <a:ext cx="2362205" cy="1000132"/>
            <a:chOff x="3209927" y="5572140"/>
            <a:chExt cx="1795451" cy="642942"/>
          </a:xfrm>
        </p:grpSpPr>
        <p:pic>
          <p:nvPicPr>
            <p:cNvPr id="5" name="Picture 4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214678" y="5572140"/>
              <a:ext cx="1790700" cy="255270"/>
            </a:xfrm>
            <a:prstGeom prst="rect">
              <a:avLst/>
            </a:prstGeom>
          </p:spPr>
        </p:pic>
        <p:pic>
          <p:nvPicPr>
            <p:cNvPr id="7" name="Picture 6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3209927" y="5959812"/>
              <a:ext cx="1786890" cy="25527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571868" y="5500702"/>
            <a:ext cx="5426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ln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R=2.22 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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weak-moderate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evidence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  <a:sym typeface="Wingdings" pitchFamily="2" charset="2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in favor of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model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sym typeface="Wingdings" pitchFamily="2" charset="2"/>
              </a:rPr>
              <a:t> 1</a:t>
            </a: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5756" y="-1165978"/>
            <a:ext cx="4392489" cy="78218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4034" y="116632"/>
            <a:ext cx="3635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Model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comparison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1487016"/>
            <a:ext cx="51943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5655" y="116632"/>
            <a:ext cx="233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Constraints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_lambda4340.eps"/>
          <p:cNvPicPr>
            <a:picLocks noChangeAspect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9" y="764704"/>
            <a:ext cx="7774503" cy="53717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1357018" y="116632"/>
            <a:ext cx="6429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Central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stars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of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planetary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nebulae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bulosas_0b5e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8572" r="22222" b="12644"/>
          <a:stretch/>
        </p:blipFill>
        <p:spPr>
          <a:xfrm rot="3262645">
            <a:off x="7379700" y="961845"/>
            <a:ext cx="915982" cy="1711481"/>
          </a:xfrm>
          <a:prstGeom prst="ellipse">
            <a:avLst/>
          </a:prstGeom>
        </p:spPr>
      </p:pic>
      <p:pic>
        <p:nvPicPr>
          <p:cNvPr id="9" name="Picture 8" descr="hs-2003-11-a-web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13857" r="7071" b="17213"/>
          <a:stretch/>
        </p:blipFill>
        <p:spPr>
          <a:xfrm rot="14496693">
            <a:off x="7210135" y="4014195"/>
            <a:ext cx="1213860" cy="875704"/>
          </a:xfrm>
          <a:prstGeom prst="ellipse">
            <a:avLst/>
          </a:prstGeom>
        </p:spPr>
      </p:pic>
      <p:pic>
        <p:nvPicPr>
          <p:cNvPr id="10" name="Picture 9" descr="catseye-ngc654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7" t="15508" r="12037" b="12963"/>
          <a:stretch/>
        </p:blipFill>
        <p:spPr>
          <a:xfrm>
            <a:off x="7228033" y="2570894"/>
            <a:ext cx="1064874" cy="1210657"/>
          </a:xfrm>
          <a:prstGeom prst="ellipse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918231" y="177957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</a:t>
            </a:r>
            <a:r>
              <a:rPr lang="en-US" sz="2400" baseline="-25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,μ</a:t>
            </a:r>
            <a:r>
              <a:rPr lang="en-US" sz="2400" baseline="-25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1</a:t>
            </a:r>
            <a:endParaRPr lang="en-U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8231" y="2970187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</a:t>
            </a:r>
            <a:r>
              <a:rPr lang="en-US" sz="2400" baseline="-25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,</a:t>
            </a:r>
            <a:r>
              <a:rPr lang="en-U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μ</a:t>
            </a:r>
            <a:r>
              <a:rPr lang="en-US" sz="2400" baseline="-25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2</a:t>
            </a:r>
            <a:endParaRPr lang="en-U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18231" y="419451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</a:t>
            </a:r>
            <a:r>
              <a:rPr lang="en-US" sz="2400" baseline="-25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,</a:t>
            </a:r>
            <a:r>
              <a:rPr lang="en-U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μ</a:t>
            </a:r>
            <a:r>
              <a:rPr lang="en-US" sz="2400" baseline="-25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3</a:t>
            </a:r>
            <a:endParaRPr lang="en-U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7239" y="2936163"/>
            <a:ext cx="476412" cy="461665"/>
          </a:xfrm>
          <a:prstGeom prst="rect">
            <a:avLst/>
          </a:prstGeom>
          <a:noFill/>
          <a:ln w="28575" cmpd="sng">
            <a:solidFill>
              <a:srgbClr val="99FF9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</a:t>
            </a:r>
            <a:r>
              <a:rPr lang="en-US" sz="2400" baseline="-25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0</a:t>
            </a:r>
            <a:endParaRPr lang="en-U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184309"/>
              </p:ext>
            </p:extLst>
          </p:nvPr>
        </p:nvGraphicFramePr>
        <p:xfrm>
          <a:off x="1189219" y="5662969"/>
          <a:ext cx="3798696" cy="981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6" imgW="1866900" imgH="482600" progId="Equation.3">
                  <p:embed/>
                </p:oleObj>
              </mc:Choice>
              <mc:Fallback>
                <p:oleObj name="Equation" r:id="rId6" imgW="1866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189219" y="5662969"/>
                        <a:ext cx="3798696" cy="981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 flipV="1">
            <a:off x="1602346" y="2096031"/>
            <a:ext cx="1315885" cy="1070965"/>
          </a:xfrm>
          <a:prstGeom prst="straightConnector1">
            <a:avLst/>
          </a:prstGeom>
          <a:ln w="28575" cmpd="sng">
            <a:solidFill>
              <a:srgbClr val="99FF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02346" y="3166996"/>
            <a:ext cx="1315885" cy="137696"/>
          </a:xfrm>
          <a:prstGeom prst="straightConnector1">
            <a:avLst/>
          </a:prstGeom>
          <a:ln w="28575" cmpd="sng">
            <a:solidFill>
              <a:srgbClr val="99FF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02346" y="3166996"/>
            <a:ext cx="1315885" cy="1300457"/>
          </a:xfrm>
          <a:prstGeom prst="straightConnector1">
            <a:avLst/>
          </a:prstGeom>
          <a:ln w="28575" cmpd="sng">
            <a:solidFill>
              <a:srgbClr val="99FF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840440" y="4467453"/>
            <a:ext cx="1315849" cy="0"/>
          </a:xfrm>
          <a:prstGeom prst="straightConnector1">
            <a:avLst/>
          </a:prstGeom>
          <a:ln w="28575" cmpd="sng">
            <a:solidFill>
              <a:srgbClr val="99FF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487439" y="2011750"/>
            <a:ext cx="580828" cy="7781"/>
          </a:xfrm>
          <a:prstGeom prst="straightConnector1">
            <a:avLst/>
          </a:prstGeom>
          <a:ln w="28575" cmpd="sng">
            <a:solidFill>
              <a:srgbClr val="99FF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486829" y="3296313"/>
            <a:ext cx="580828" cy="7781"/>
          </a:xfrm>
          <a:prstGeom prst="straightConnector1">
            <a:avLst/>
          </a:prstGeom>
          <a:ln w="28575" cmpd="sng">
            <a:solidFill>
              <a:srgbClr val="99FF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487439" y="4428475"/>
            <a:ext cx="580828" cy="7781"/>
          </a:xfrm>
          <a:prstGeom prst="straightConnector1">
            <a:avLst/>
          </a:prstGeom>
          <a:ln w="28575" cmpd="sng">
            <a:solidFill>
              <a:srgbClr val="99FF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129794" y="4910543"/>
            <a:ext cx="0" cy="581978"/>
          </a:xfrm>
          <a:prstGeom prst="straightConnector1">
            <a:avLst/>
          </a:prstGeom>
          <a:ln w="28575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840440" y="3296313"/>
            <a:ext cx="1315849" cy="0"/>
          </a:xfrm>
          <a:prstGeom prst="straightConnector1">
            <a:avLst/>
          </a:prstGeom>
          <a:ln w="28575" cmpd="sng">
            <a:solidFill>
              <a:srgbClr val="99FF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840440" y="2019531"/>
            <a:ext cx="1315849" cy="0"/>
          </a:xfrm>
          <a:prstGeom prst="straightConnector1">
            <a:avLst/>
          </a:prstGeom>
          <a:ln w="28575" cmpd="sng">
            <a:solidFill>
              <a:srgbClr val="99FF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720088"/>
              </p:ext>
            </p:extLst>
          </p:nvPr>
        </p:nvGraphicFramePr>
        <p:xfrm>
          <a:off x="5826474" y="5943192"/>
          <a:ext cx="1155964" cy="436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8" imgW="571500" imgH="215900" progId="Equation.3">
                  <p:embed/>
                </p:oleObj>
              </mc:Choice>
              <mc:Fallback>
                <p:oleObj name="Equation" r:id="rId8" imgW="571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826474" y="5943192"/>
                        <a:ext cx="1155964" cy="436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Straight Arrow Connector 68"/>
          <p:cNvCxnSpPr/>
          <p:nvPr/>
        </p:nvCxnSpPr>
        <p:spPr>
          <a:xfrm>
            <a:off x="3511702" y="4910543"/>
            <a:ext cx="2608524" cy="903266"/>
          </a:xfrm>
          <a:prstGeom prst="straightConnector1">
            <a:avLst/>
          </a:prstGeom>
          <a:ln w="28575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218950" y="4054015"/>
            <a:ext cx="1131821" cy="646331"/>
          </a:xfrm>
          <a:prstGeom prst="rect">
            <a:avLst/>
          </a:prstGeom>
          <a:solidFill>
            <a:srgbClr val="9BE5FF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Model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V</a:t>
            </a:r>
            <a:endParaRPr lang="en-US" dirty="0">
              <a:solidFill>
                <a:schemeClr val="tx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20072" y="2924944"/>
            <a:ext cx="1131821" cy="646331"/>
          </a:xfrm>
          <a:prstGeom prst="rect">
            <a:avLst/>
          </a:prstGeom>
          <a:solidFill>
            <a:srgbClr val="9BE5FF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Model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V</a:t>
            </a:r>
            <a:endParaRPr lang="en-US" dirty="0">
              <a:solidFill>
                <a:schemeClr val="tx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20072" y="1628800"/>
            <a:ext cx="1131821" cy="646331"/>
          </a:xfrm>
          <a:prstGeom prst="rect">
            <a:avLst/>
          </a:prstGeom>
          <a:solidFill>
            <a:srgbClr val="9BE5FF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Model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V</a:t>
            </a:r>
            <a:endParaRPr lang="en-US" dirty="0">
              <a:solidFill>
                <a:schemeClr val="tx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3986" y="116632"/>
            <a:ext cx="5396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Bayesian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hierarchical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model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B0_final.eps"/>
          <p:cNvPicPr>
            <a:picLocks noChangeAspect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7" y="1189782"/>
            <a:ext cx="7188200" cy="5029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1873986" y="116632"/>
            <a:ext cx="5396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Bayesian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hierarchical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model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6962" y="116632"/>
            <a:ext cx="777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Are solar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tornadoes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and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barbs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the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same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?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67500" r="2605" b="12216"/>
          <a:stretch/>
        </p:blipFill>
        <p:spPr>
          <a:xfrm>
            <a:off x="321386" y="1628800"/>
            <a:ext cx="8660087" cy="1523141"/>
          </a:xfrm>
          <a:prstGeom prst="rect">
            <a:avLst/>
          </a:prstGeom>
        </p:spPr>
      </p:pic>
      <p:sp>
        <p:nvSpPr>
          <p:cNvPr id="11" name="TextBox 7"/>
          <p:cNvSpPr/>
          <p:nvPr/>
        </p:nvSpPr>
        <p:spPr>
          <a:xfrm>
            <a:off x="323528" y="3717032"/>
            <a:ext cx="8323901" cy="25517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0820" rIns="81639" bIns="40820" anchor="t" anchorCtr="0" compatLnSpc="0">
            <a:spAutoFit/>
          </a:bodyPr>
          <a:lstStyle/>
          <a:p>
            <a:pPr marL="342900" indent="-342900">
              <a:buClr>
                <a:srgbClr val="9BE5FF"/>
              </a:buClr>
              <a:buSzPct val="100000"/>
              <a:buFont typeface="Arial" pitchFamily="34" charset="0"/>
              <a:buChar char="•"/>
              <a:defRPr b="0">
                <a:latin typeface="Verdana" pitchFamily="34"/>
              </a:defRPr>
            </a:pPr>
            <a:r>
              <a:rPr lang="es-ES" sz="2200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</a:t>
            </a: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Full </a:t>
            </a:r>
            <a:r>
              <a:rPr lang="es-ES" sz="2200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Stokes He </a:t>
            </a: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I line at 1083.0 </a:t>
            </a:r>
            <a:r>
              <a:rPr lang="es-ES" sz="2200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nm</a:t>
            </a:r>
            <a:r>
              <a:rPr lang="es-ES" sz="2200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(VTT+TIP II)</a:t>
            </a:r>
          </a:p>
          <a:p>
            <a:pPr marL="342900" indent="-342900">
              <a:buClr>
                <a:srgbClr val="9BE5FF"/>
              </a:buClr>
              <a:buSzPct val="100000"/>
              <a:buFont typeface="Arial" pitchFamily="34" charset="0"/>
              <a:buChar char="•"/>
              <a:defRPr b="0">
                <a:latin typeface="Verdana" pitchFamily="34"/>
              </a:defRPr>
            </a:pPr>
            <a:endParaRPr lang="es-ES" sz="2200" dirty="0">
              <a:solidFill>
                <a:srgbClr val="99FF99"/>
              </a:solidFill>
              <a:latin typeface="Roboto Light" pitchFamily="2" charset="0"/>
              <a:ea typeface="Roboto Light" pitchFamily="2" charset="0"/>
              <a:cs typeface="Lohit Hindi" pitchFamily="2"/>
            </a:endParaRPr>
          </a:p>
          <a:p>
            <a:pPr marL="342900" lvl="0" indent="-342900">
              <a:buClr>
                <a:srgbClr val="9BE5FF"/>
              </a:buClr>
              <a:buSzPct val="100000"/>
              <a:buFont typeface="Arial" pitchFamily="34" charset="0"/>
              <a:buChar char="•"/>
              <a:defRPr b="0">
                <a:latin typeface="Verdana" pitchFamily="34"/>
              </a:defRPr>
            </a:pP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</a:t>
            </a:r>
            <a:r>
              <a:rPr lang="es-ES" sz="2200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Imaging</a:t>
            </a: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at </a:t>
            </a:r>
            <a:r>
              <a:rPr lang="es-ES" sz="2200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the</a:t>
            </a: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</a:t>
            </a:r>
            <a:r>
              <a:rPr lang="es-ES" sz="2200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core</a:t>
            </a: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of </a:t>
            </a:r>
            <a:r>
              <a:rPr lang="es-ES" sz="2200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the</a:t>
            </a: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Hα line </a:t>
            </a:r>
            <a:r>
              <a:rPr lang="es-ES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(VTT - </a:t>
            </a:r>
            <a:r>
              <a:rPr lang="es-ES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diffraction</a:t>
            </a:r>
            <a:r>
              <a:rPr lang="es-ES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</a:t>
            </a:r>
            <a:r>
              <a:rPr lang="es-ES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limited</a:t>
            </a:r>
            <a:r>
              <a:rPr lang="es-ES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MOMFBD)</a:t>
            </a:r>
          </a:p>
          <a:p>
            <a:pPr marL="342900" lvl="0" indent="-342900">
              <a:buClr>
                <a:srgbClr val="9BE5FF"/>
              </a:buClr>
              <a:buSzPct val="100000"/>
              <a:buFont typeface="Arial" pitchFamily="34" charset="0"/>
              <a:buChar char="•"/>
              <a:defRPr b="0">
                <a:latin typeface="Verdana" pitchFamily="34"/>
              </a:defRPr>
            </a:pPr>
            <a:endParaRPr lang="es-ES" dirty="0">
              <a:solidFill>
                <a:srgbClr val="99FF99"/>
              </a:solidFill>
              <a:latin typeface="Roboto Light" pitchFamily="2" charset="0"/>
              <a:ea typeface="Roboto Light" pitchFamily="2" charset="0"/>
              <a:cs typeface="Lohit Hindi" pitchFamily="2"/>
            </a:endParaRPr>
          </a:p>
          <a:p>
            <a:pPr marL="342900" indent="-342900">
              <a:buClr>
                <a:srgbClr val="9BE5FF"/>
              </a:buClr>
              <a:buSzPct val="100000"/>
              <a:buFont typeface="Arial" pitchFamily="34" charset="0"/>
              <a:buChar char="•"/>
              <a:defRPr b="0">
                <a:latin typeface="Verdana" pitchFamily="34"/>
              </a:defRPr>
            </a:pP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</a:t>
            </a:r>
            <a:r>
              <a:rPr lang="es-ES" sz="2200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Imaging</a:t>
            </a: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at </a:t>
            </a:r>
            <a:r>
              <a:rPr lang="es-ES" sz="2200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the</a:t>
            </a: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</a:t>
            </a:r>
            <a:r>
              <a:rPr lang="es-ES" sz="2200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core</a:t>
            </a: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of </a:t>
            </a:r>
            <a:r>
              <a:rPr lang="es-ES" sz="2200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the</a:t>
            </a: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Ca II K </a:t>
            </a:r>
            <a:r>
              <a:rPr lang="es-ES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(VTT - </a:t>
            </a:r>
            <a:r>
              <a:rPr lang="es-ES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diffraction</a:t>
            </a:r>
            <a:r>
              <a:rPr lang="es-ES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</a:t>
            </a:r>
            <a:r>
              <a:rPr lang="es-ES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limited</a:t>
            </a:r>
            <a:r>
              <a:rPr lang="es-ES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MOMFBD)</a:t>
            </a:r>
            <a:endParaRPr lang="es-ES" dirty="0" smtClean="0">
              <a:solidFill>
                <a:srgbClr val="99FF99"/>
              </a:solidFill>
              <a:latin typeface="Roboto Light" pitchFamily="2" charset="0"/>
              <a:ea typeface="Roboto Light" pitchFamily="2" charset="0"/>
              <a:cs typeface="Lohit Hindi" pitchFamily="2"/>
            </a:endParaRPr>
          </a:p>
          <a:p>
            <a:pPr marL="342900" indent="-342900">
              <a:buClr>
                <a:srgbClr val="9BE5FF"/>
              </a:buClr>
              <a:buSzPct val="100000"/>
              <a:buFont typeface="Arial" pitchFamily="34" charset="0"/>
              <a:buChar char="•"/>
              <a:defRPr b="0">
                <a:latin typeface="Verdana" pitchFamily="34"/>
              </a:defRPr>
            </a:pPr>
            <a:endParaRPr lang="es-ES" dirty="0">
              <a:solidFill>
                <a:srgbClr val="99FF99"/>
              </a:solidFill>
              <a:latin typeface="Roboto Light" pitchFamily="2" charset="0"/>
              <a:ea typeface="Roboto Light" pitchFamily="2" charset="0"/>
              <a:cs typeface="Lohit Hindi" pitchFamily="2"/>
            </a:endParaRPr>
          </a:p>
          <a:p>
            <a:pPr marL="342900" indent="-342900">
              <a:buClr>
                <a:srgbClr val="9BE5FF"/>
              </a:buClr>
              <a:buSzPct val="100000"/>
              <a:buFont typeface="Arial" pitchFamily="34" charset="0"/>
              <a:buChar char="•"/>
              <a:defRPr b="0">
                <a:latin typeface="Verdana" pitchFamily="34"/>
              </a:defRPr>
            </a:pP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</a:t>
            </a:r>
            <a:r>
              <a:rPr lang="es-ES" sz="2200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Imaging</a:t>
            </a: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</a:t>
            </a:r>
            <a:r>
              <a:rPr lang="es-ES" sz="2200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from</a:t>
            </a:r>
            <a:r>
              <a:rPr lang="es-ES" sz="2200" dirty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SDO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1281" y="1052736"/>
            <a:ext cx="5721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>
                <a:solidFill>
                  <a:srgbClr val="F2B1AC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C</a:t>
            </a:r>
            <a:r>
              <a:rPr lang="es-ES" sz="2400" dirty="0" err="1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ore</a:t>
            </a:r>
            <a:r>
              <a:rPr lang="es-ES" sz="24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</a:t>
            </a:r>
            <a:r>
              <a:rPr lang="es-ES" sz="2400" dirty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of </a:t>
            </a:r>
            <a:r>
              <a:rPr lang="es-ES" sz="2400" dirty="0" err="1">
                <a:solidFill>
                  <a:srgbClr val="F2B1AC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the</a:t>
            </a:r>
            <a:r>
              <a:rPr lang="es-ES" sz="2400" dirty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He I line at 1083.0 </a:t>
            </a:r>
            <a:r>
              <a:rPr lang="es-ES" sz="2400" dirty="0" err="1">
                <a:solidFill>
                  <a:srgbClr val="F2B1AC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nm</a:t>
            </a:r>
            <a:r>
              <a:rPr lang="es-ES" sz="2400" dirty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 (~0.8</a:t>
            </a:r>
            <a:r>
              <a:rPr lang="es-ES" sz="24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  <a:cs typeface="Lohit Hindi" pitchFamily="2"/>
              </a:rPr>
              <a:t>’’)</a:t>
            </a:r>
            <a:endParaRPr lang="es-ES" sz="2400" dirty="0">
              <a:solidFill>
                <a:srgbClr val="F2B1AC"/>
              </a:solidFill>
              <a:latin typeface="Roboto Light" pitchFamily="2" charset="0"/>
              <a:ea typeface="Roboto Light" pitchFamily="2" charset="0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77884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466" y="76200"/>
            <a:ext cx="4883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Understand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your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problem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628800"/>
            <a:ext cx="768992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Your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data has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been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obtained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with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an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instrument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Your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synthetic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model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might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not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explain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what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you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see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You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are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surely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not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understanding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you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r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errors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Systematics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…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16" y="3363676"/>
            <a:ext cx="8059205" cy="33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257122" y="1881986"/>
            <a:ext cx="1594079" cy="803604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s-E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39710" r="2673" b="11447"/>
          <a:stretch/>
        </p:blipFill>
        <p:spPr>
          <a:xfrm>
            <a:off x="553616" y="3348024"/>
            <a:ext cx="8019040" cy="336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42" y="946674"/>
            <a:ext cx="3855819" cy="275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t="40361" r="18591" b="9988"/>
          <a:stretch/>
        </p:blipFill>
        <p:spPr>
          <a:xfrm>
            <a:off x="4441365" y="1088146"/>
            <a:ext cx="3979349" cy="2025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57122" y="1970127"/>
            <a:ext cx="1594079" cy="760017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310530" y="116632"/>
            <a:ext cx="6522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Coincidence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with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tornadoes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in AIA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11560" y="1669212"/>
            <a:ext cx="7776864" cy="19038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948" y="1849154"/>
            <a:ext cx="7164372" cy="17238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4437112"/>
            <a:ext cx="5290717" cy="1482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10" y="5708647"/>
            <a:ext cx="5290717" cy="1248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2244" y="116632"/>
            <a:ext cx="3839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``Vertical’’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solutions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022" y="1196752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Field </a:t>
            </a:r>
            <a:r>
              <a:rPr lang="es-ES_tradnl" sz="2400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inclination</a:t>
            </a:r>
            <a:endParaRPr lang="es-ES" sz="2400" dirty="0" err="1" smtClean="0">
              <a:solidFill>
                <a:srgbClr val="99FF99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3" name="Picture 12" descr="cartoon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76" y="5054798"/>
            <a:ext cx="1436985" cy="12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611560" y="1726514"/>
            <a:ext cx="7416824" cy="21345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" t="-3980" r="3647" b="-3040"/>
          <a:stretch/>
        </p:blipFill>
        <p:spPr>
          <a:xfrm>
            <a:off x="611560" y="1628801"/>
            <a:ext cx="7290160" cy="2232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13" y="4476136"/>
            <a:ext cx="5161407" cy="2415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8168" y="116632"/>
            <a:ext cx="4347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``Horizontal’’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solutions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022" y="1196752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Field </a:t>
            </a:r>
            <a:r>
              <a:rPr lang="es-ES_tradnl" sz="2400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inclination</a:t>
            </a:r>
            <a:endParaRPr lang="es-ES" sz="2400" dirty="0" err="1" smtClean="0">
              <a:solidFill>
                <a:srgbClr val="99FF99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360558" y="1340768"/>
            <a:ext cx="6667826" cy="381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60558" y="1207971"/>
            <a:ext cx="6422883" cy="3854137"/>
            <a:chOff x="1703946" y="1907629"/>
            <a:chExt cx="7080782" cy="42484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03946" y="1907629"/>
              <a:ext cx="7080782" cy="21602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76016" y="4211885"/>
              <a:ext cx="6027064" cy="194421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83568" y="5454055"/>
            <a:ext cx="8142450" cy="1191752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marL="311045" indent="-311045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Fields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are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statistically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below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20 G</a:t>
            </a:r>
          </a:p>
          <a:p>
            <a:pPr marL="311045" indent="-311045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Some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regions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reach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50-60 G</a:t>
            </a:r>
          </a:p>
          <a:p>
            <a:pPr marL="311045" indent="-311045"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Filamentary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vertical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structures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in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magnetic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field</a:t>
            </a:r>
            <a:r>
              <a:rPr lang="es-E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strength</a:t>
            </a:r>
            <a:endParaRPr lang="es-ES" sz="24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7980" y="116632"/>
            <a:ext cx="4548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Magnetic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field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is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robust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3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36726" y="116632"/>
            <a:ext cx="2470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Conclusions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101" y="1484784"/>
            <a:ext cx="738856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Be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aware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of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your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assumptions</a:t>
            </a:r>
            <a:endParaRPr lang="es-ES_tradnl" sz="28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endParaRPr lang="es-ES_tradnl" sz="28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Model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everything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if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possible</a:t>
            </a:r>
            <a:endParaRPr lang="es-ES_tradnl" sz="28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endParaRPr lang="es-ES_tradnl" sz="28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Hazel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is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freely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available</a:t>
            </a:r>
            <a:endParaRPr lang="es-ES_tradnl" sz="28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endParaRPr lang="es-ES_tradnl" sz="28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Ambiguities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can be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problematic</a:t>
            </a:r>
            <a:endParaRPr lang="es-ES_tradnl" sz="28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endParaRPr lang="es-ES_tradnl" sz="28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Clr>
                <a:srgbClr val="9BE5FF"/>
              </a:buClr>
              <a:buFont typeface="Arial" pitchFamily="34" charset="0"/>
              <a:buChar char="•"/>
            </a:pP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More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work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to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put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chromospheric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inversions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/>
            </a:r>
            <a:b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</a:b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at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level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of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photospheric</a:t>
            </a:r>
            <a:r>
              <a:rPr lang="es-ES_tradnl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inversions</a:t>
            </a:r>
            <a:endParaRPr lang="es-ES" sz="2800" dirty="0" err="1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68223" y="116632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Announcement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518" y="4509120"/>
            <a:ext cx="71769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IAC Winter </a:t>
            </a:r>
            <a:r>
              <a:rPr lang="es-ES_tradnl" sz="2800" dirty="0" err="1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School</a:t>
            </a:r>
            <a:r>
              <a:rPr lang="es-ES_tradnl" sz="28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on</a:t>
            </a:r>
            <a:r>
              <a:rPr lang="es-ES_tradnl" sz="28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Bayesian</a:t>
            </a:r>
            <a:r>
              <a:rPr lang="es-ES_tradnl" sz="2800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_tradnl" sz="2800" dirty="0" err="1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Astrophysics</a:t>
            </a:r>
            <a:endParaRPr lang="es-ES_tradnl" sz="2800" dirty="0" smtClean="0">
              <a:solidFill>
                <a:srgbClr val="F2B1AC"/>
              </a:solidFill>
              <a:latin typeface="Roboto Light" pitchFamily="2" charset="0"/>
              <a:ea typeface="Roboto Light" pitchFamily="2" charset="0"/>
            </a:endParaRPr>
          </a:p>
          <a:p>
            <a:pPr algn="ctr"/>
            <a:r>
              <a:rPr lang="es-ES_tradnl" sz="2800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La Laguna, </a:t>
            </a:r>
            <a:r>
              <a:rPr lang="es-ES_tradnl" sz="2800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November</a:t>
            </a:r>
            <a:r>
              <a:rPr lang="es-ES_tradnl" sz="2800" dirty="0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 3-14, 2014</a:t>
            </a:r>
            <a:endParaRPr lang="es-ES" sz="2800" dirty="0" err="1" smtClean="0">
              <a:solidFill>
                <a:srgbClr val="99FF99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4" y="1114434"/>
            <a:ext cx="8870633" cy="310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4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762001" y="762001"/>
            <a:ext cx="2209800" cy="609601"/>
            <a:chOff x="480" y="480"/>
            <a:chExt cx="1392" cy="384"/>
          </a:xfrm>
          <a:solidFill>
            <a:srgbClr val="9BE5FF"/>
          </a:solidFill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480" y="480"/>
              <a:ext cx="1392" cy="384"/>
            </a:xfrm>
            <a:prstGeom prst="flowChartAlternateProcess">
              <a:avLst/>
            </a:prstGeom>
            <a:grp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546" y="528"/>
              <a:ext cx="1237" cy="2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5pPr>
              <a:lvl6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6pPr>
              <a:lvl7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7pPr>
              <a:lvl8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8pPr>
              <a:lvl9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Tahoma" pitchFamily="32" charset="0"/>
                <a:buNone/>
              </a:pPr>
              <a:r>
                <a:rPr lang="en-GB" sz="1200" dirty="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Radiation field</a:t>
              </a:r>
            </a:p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Tahoma" pitchFamily="32" charset="0"/>
                <a:buNone/>
              </a:pPr>
              <a:r>
                <a:rPr lang="en-GB" sz="1200" dirty="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Radiation field anisotropy</a:t>
              </a:r>
            </a:p>
          </p:txBody>
        </p:sp>
      </p:grp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3352798" y="1981201"/>
            <a:ext cx="1066800" cy="762001"/>
            <a:chOff x="2112" y="1248"/>
            <a:chExt cx="672" cy="480"/>
          </a:xfrm>
          <a:solidFill>
            <a:srgbClr val="9BE5FF"/>
          </a:solidFill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2112" y="1248"/>
              <a:ext cx="672" cy="480"/>
            </a:xfrm>
            <a:prstGeom prst="flowChartAlternateProcess">
              <a:avLst/>
            </a:prstGeom>
            <a:grp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2150" y="1329"/>
              <a:ext cx="624" cy="3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5pPr>
              <a:lvl6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6pPr>
              <a:lvl7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7pPr>
              <a:lvl8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8pPr>
              <a:lvl9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Tahoma" pitchFamily="32" charset="0"/>
                <a:buNone/>
              </a:pPr>
              <a:r>
                <a:rPr lang="en-GB" sz="140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Solve SEE</a:t>
              </a:r>
            </a:p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Tahoma" pitchFamily="32" charset="0"/>
                <a:buNone/>
              </a:pPr>
              <a:r>
                <a:rPr lang="en-GB" sz="140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equations</a:t>
              </a:r>
            </a:p>
          </p:txBody>
        </p:sp>
      </p:grp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990600" y="2133602"/>
            <a:ext cx="1676401" cy="457201"/>
            <a:chOff x="624" y="1344"/>
            <a:chExt cx="1056" cy="288"/>
          </a:xfrm>
          <a:solidFill>
            <a:srgbClr val="9BE5FF"/>
          </a:solidFill>
        </p:grpSpPr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>
              <a:off x="624" y="1344"/>
              <a:ext cx="1056" cy="288"/>
            </a:xfrm>
            <a:prstGeom prst="flowChartAlternateProcess">
              <a:avLst/>
            </a:prstGeom>
            <a:grp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672" y="1375"/>
              <a:ext cx="906" cy="21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5pPr>
              <a:lvl6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6pPr>
              <a:lvl7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7pPr>
              <a:lvl8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8pPr>
              <a:lvl9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000000"/>
                </a:buClr>
                <a:buFont typeface="Tahoma" pitchFamily="32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B, , v</a:t>
              </a:r>
              <a:r>
                <a:rPr lang="en-GB" sz="1600" baseline="-2500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th</a:t>
              </a:r>
              <a:r>
                <a:rPr lang="en-GB" sz="160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, v</a:t>
              </a:r>
              <a:r>
                <a:rPr lang="en-GB" sz="1600" baseline="-2500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mac</a:t>
              </a:r>
              <a:r>
                <a:rPr lang="en-GB" sz="160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, a</a:t>
              </a:r>
            </a:p>
          </p:txBody>
        </p:sp>
      </p:grp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4876800" y="2133600"/>
            <a:ext cx="1647825" cy="455613"/>
            <a:chOff x="3072" y="1344"/>
            <a:chExt cx="1038" cy="287"/>
          </a:xfrm>
          <a:solidFill>
            <a:srgbClr val="9BE5FF"/>
          </a:solidFill>
        </p:grpSpPr>
        <p:sp>
          <p:nvSpPr>
            <p:cNvPr id="16396" name="AutoShape 12"/>
            <p:cNvSpPr>
              <a:spLocks noChangeArrowheads="1"/>
            </p:cNvSpPr>
            <p:nvPr/>
          </p:nvSpPr>
          <p:spPr bwMode="auto">
            <a:xfrm>
              <a:off x="3072" y="1344"/>
              <a:ext cx="1008" cy="288"/>
            </a:xfrm>
            <a:prstGeom prst="flowChartAlternateProcess">
              <a:avLst/>
            </a:prstGeom>
            <a:grp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3072" y="1392"/>
              <a:ext cx="1039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5pPr>
              <a:lvl6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6pPr>
              <a:lvl7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7pPr>
              <a:lvl8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8pPr>
              <a:lvl9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000000"/>
                </a:buClr>
                <a:buFont typeface="Tahoma" pitchFamily="32" charset="0"/>
                <a:buNone/>
              </a:pPr>
              <a:r>
                <a:rPr lang="en-GB" sz="140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Solve RT equation</a:t>
              </a:r>
            </a:p>
          </p:txBody>
        </p:sp>
      </p:grpSp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3962400" y="3124199"/>
            <a:ext cx="2209984" cy="762177"/>
            <a:chOff x="2640" y="2016"/>
            <a:chExt cx="1248" cy="432"/>
          </a:xfrm>
          <a:solidFill>
            <a:srgbClr val="9BE5FF"/>
          </a:solidFill>
        </p:grpSpPr>
        <p:sp>
          <p:nvSpPr>
            <p:cNvPr id="16399" name="AutoShape 15"/>
            <p:cNvSpPr>
              <a:spLocks noChangeArrowheads="1"/>
            </p:cNvSpPr>
            <p:nvPr/>
          </p:nvSpPr>
          <p:spPr bwMode="auto">
            <a:xfrm>
              <a:off x="2640" y="2016"/>
              <a:ext cx="1248" cy="432"/>
            </a:xfrm>
            <a:prstGeom prst="flowChartInputOutput">
              <a:avLst/>
            </a:prstGeom>
            <a:grp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2856" y="2064"/>
              <a:ext cx="786" cy="29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5pPr>
              <a:lvl6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6pPr>
              <a:lvl7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7pPr>
              <a:lvl8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8pPr>
              <a:lvl9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Tahoma" pitchFamily="32" charset="0"/>
                <a:buNone/>
              </a:pPr>
              <a:r>
                <a:rPr lang="en-GB" sz="140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Observed</a:t>
              </a:r>
            </a:p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Tahoma" pitchFamily="32" charset="0"/>
                <a:buNone/>
              </a:pPr>
              <a:r>
                <a:rPr lang="en-GB" sz="140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Stokes profiles</a:t>
              </a:r>
            </a:p>
          </p:txBody>
        </p:sp>
      </p:grp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7010402" y="2133602"/>
            <a:ext cx="1612901" cy="457201"/>
            <a:chOff x="4416" y="1344"/>
            <a:chExt cx="1016" cy="288"/>
          </a:xfrm>
          <a:solidFill>
            <a:srgbClr val="9BE5FF"/>
          </a:solidFill>
        </p:grpSpPr>
        <p:sp>
          <p:nvSpPr>
            <p:cNvPr id="16402" name="AutoShape 18"/>
            <p:cNvSpPr>
              <a:spLocks noChangeArrowheads="1"/>
            </p:cNvSpPr>
            <p:nvPr/>
          </p:nvSpPr>
          <p:spPr bwMode="auto">
            <a:xfrm>
              <a:off x="4416" y="1344"/>
              <a:ext cx="1008" cy="288"/>
            </a:xfrm>
            <a:prstGeom prst="flowChartAlternateProcess">
              <a:avLst/>
            </a:prstGeom>
            <a:grp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4416" y="1392"/>
              <a:ext cx="1016" cy="19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5pPr>
              <a:lvl6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6pPr>
              <a:lvl7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7pPr>
              <a:lvl8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8pPr>
              <a:lvl9pPr defTabSz="449263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FFFFFF"/>
                  </a:solidFill>
                  <a:latin typeface="Times New Roman" pitchFamily="16" charset="0"/>
                  <a:ea typeface="Luxi Sans" charset="0"/>
                  <a:cs typeface="Luxi Sans" charset="0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000000"/>
                </a:buClr>
                <a:buFont typeface="Tahoma" pitchFamily="32" charset="0"/>
                <a:buNone/>
              </a:pPr>
              <a:r>
                <a:rPr lang="en-GB" sz="140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Emergent profiles</a:t>
              </a:r>
            </a:p>
          </p:txBody>
        </p:sp>
      </p:grp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3733800" y="4648200"/>
            <a:ext cx="2209800" cy="914400"/>
          </a:xfrm>
          <a:prstGeom prst="flowChartDecision">
            <a:avLst/>
          </a:prstGeom>
          <a:solidFill>
            <a:srgbClr val="9BE5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0000"/>
              </a:buClr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Luxi Sans" charset="0"/>
              </a:rPr>
              <a:t></a:t>
            </a:r>
            <a:r>
              <a:rPr lang="en-GB" sz="1400" baseline="3000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Luxi Sans" charset="0"/>
              </a:rPr>
              <a:t>2</a:t>
            </a:r>
            <a:r>
              <a:rPr lang="en-GB" sz="140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Luxi Sans" charset="0"/>
              </a:rPr>
              <a:t> smaller than</a:t>
            </a: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Luxi Sans" charset="0"/>
              </a:rPr>
              <a:t>previous?</a:t>
            </a:r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6705600" y="3276600"/>
            <a:ext cx="2133600" cy="457200"/>
          </a:xfrm>
          <a:prstGeom prst="flowChartProcess">
            <a:avLst/>
          </a:prstGeom>
          <a:solidFill>
            <a:srgbClr val="9BE5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latin typeface="Roboto" pitchFamily="2" charset="0"/>
              <a:ea typeface="Roboto" pitchFamily="2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735763" y="3354388"/>
            <a:ext cx="2105361" cy="309958"/>
          </a:xfrm>
          <a:prstGeom prst="rect">
            <a:avLst/>
          </a:prstGeom>
          <a:solidFill>
            <a:srgbClr val="9BE5FF"/>
          </a:solidFill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5pPr>
            <a:lvl6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6pPr>
            <a:lvl7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7pPr>
            <a:lvl8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8pPr>
            <a:lvl9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</a:pPr>
            <a:r>
              <a:rPr lang="en-GB" sz="140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Statistical estimator (</a:t>
            </a:r>
            <a:r>
              <a:rPr lang="en-GB" sz="1400" baseline="3000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2</a:t>
            </a:r>
            <a:r>
              <a:rPr lang="en-GB" sz="140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)</a:t>
            </a: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3962400" y="6248400"/>
            <a:ext cx="1676400" cy="381000"/>
          </a:xfrm>
          <a:prstGeom prst="flowChartProcess">
            <a:avLst/>
          </a:prstGeom>
          <a:solidFill>
            <a:srgbClr val="9BE5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Luxi Sans" charset="0"/>
              </a:rPr>
              <a:t>Save parameters</a:t>
            </a:r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609600" y="4876800"/>
            <a:ext cx="2133600" cy="457200"/>
          </a:xfrm>
          <a:prstGeom prst="flowChartAlternateProcess">
            <a:avLst/>
          </a:prstGeom>
          <a:solidFill>
            <a:srgbClr val="9BE5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Luxi Sans" charset="0"/>
              </a:rPr>
              <a:t>Propose another</a:t>
            </a: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Luxi Sans" charset="0"/>
              </a:rPr>
              <a:t>set of parameters</a:t>
            </a:r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1676400" y="1600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2B1A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latin typeface="Roboto" pitchFamily="2" charset="0"/>
              <a:ea typeface="Roboto" pitchFamily="2" charset="0"/>
            </a:endParaRPr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2819400" y="2286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2B1A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latin typeface="Roboto" pitchFamily="2" charset="0"/>
              <a:ea typeface="Roboto" pitchFamily="2" charset="0"/>
            </a:endParaRPr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>
            <a:off x="4495800" y="2286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2B1A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latin typeface="Roboto" pitchFamily="2" charset="0"/>
              <a:ea typeface="Roboto" pitchFamily="2" charset="0"/>
            </a:endParaRPr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>
            <a:off x="6553200" y="2286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2B1A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latin typeface="Roboto" pitchFamily="2" charset="0"/>
              <a:ea typeface="Roboto" pitchFamily="2" charset="0"/>
            </a:endParaRPr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7620000" y="2743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2B1A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latin typeface="Roboto" pitchFamily="2" charset="0"/>
              <a:ea typeface="Roboto" pitchFamily="2" charset="0"/>
            </a:endParaRPr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6172200" y="3429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2B1A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latin typeface="Roboto" pitchFamily="2" charset="0"/>
              <a:ea typeface="Roboto" pitchFamily="2" charset="0"/>
            </a:endParaRP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2971800" y="50292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2B1A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latin typeface="Roboto" pitchFamily="2" charset="0"/>
              <a:ea typeface="Roboto" pitchFamily="2" charset="0"/>
            </a:endParaRPr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>
            <a:off x="4648200" y="57150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2B1A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latin typeface="Roboto" pitchFamily="2" charset="0"/>
              <a:ea typeface="Roboto" pitchFamily="2" charset="0"/>
            </a:endParaRPr>
          </a:p>
        </p:txBody>
      </p:sp>
      <p:sp>
        <p:nvSpPr>
          <p:cNvPr id="16417" name="AutoShape 33"/>
          <p:cNvSpPr>
            <a:spLocks noChangeArrowheads="1"/>
          </p:cNvSpPr>
          <p:nvPr/>
        </p:nvSpPr>
        <p:spPr bwMode="auto">
          <a:xfrm>
            <a:off x="7620000" y="4038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2B1A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latin typeface="Roboto" pitchFamily="2" charset="0"/>
              <a:ea typeface="Roboto" pitchFamily="2" charset="0"/>
            </a:endParaRPr>
          </a:p>
        </p:txBody>
      </p:sp>
      <p:sp>
        <p:nvSpPr>
          <p:cNvPr id="16418" name="AutoShape 34"/>
          <p:cNvSpPr>
            <a:spLocks noChangeArrowheads="1"/>
          </p:cNvSpPr>
          <p:nvPr/>
        </p:nvSpPr>
        <p:spPr bwMode="auto">
          <a:xfrm flipH="1">
            <a:off x="1295400" y="5638800"/>
            <a:ext cx="2438400" cy="838200"/>
          </a:xfrm>
          <a:custGeom>
            <a:avLst/>
            <a:gdLst>
              <a:gd name="G0" fmla="+- 13777 0 0"/>
              <a:gd name="G1" fmla="+- 18500 0 0"/>
              <a:gd name="G2" fmla="+- 7200 0 0"/>
              <a:gd name="G3" fmla="*/ 13777 1 2"/>
              <a:gd name="G4" fmla="+- G3 10800 0"/>
              <a:gd name="G5" fmla="+- 21600 13777 18500"/>
              <a:gd name="G6" fmla="+- 18500 7200 0"/>
              <a:gd name="G7" fmla="*/ G6 1 2"/>
              <a:gd name="G8" fmla="*/ 18500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00 1 2"/>
              <a:gd name="G15" fmla="+- G5 0 G4"/>
              <a:gd name="G16" fmla="+- G0 0 G4"/>
              <a:gd name="G17" fmla="*/ G2 G15 G16"/>
              <a:gd name="T0" fmla="*/ 17689 w 21600"/>
              <a:gd name="T1" fmla="*/ 0 h 21600"/>
              <a:gd name="T2" fmla="*/ 13777 w 21600"/>
              <a:gd name="T3" fmla="*/ 7200 h 21600"/>
              <a:gd name="T4" fmla="*/ 0 w 21600"/>
              <a:gd name="T5" fmla="*/ 20653 h 21600"/>
              <a:gd name="T6" fmla="*/ 9250 w 21600"/>
              <a:gd name="T7" fmla="*/ 21600 h 21600"/>
              <a:gd name="T8" fmla="*/ 18500 w 21600"/>
              <a:gd name="T9" fmla="*/ 15003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89" y="0"/>
                </a:moveTo>
                <a:lnTo>
                  <a:pt x="13777" y="7200"/>
                </a:lnTo>
                <a:lnTo>
                  <a:pt x="16877" y="7200"/>
                </a:lnTo>
                <a:lnTo>
                  <a:pt x="16877" y="19705"/>
                </a:lnTo>
                <a:lnTo>
                  <a:pt x="0" y="1970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2B1A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latin typeface="Roboto" pitchFamily="2" charset="0"/>
              <a:ea typeface="Roboto" pitchFamily="2" charset="0"/>
            </a:endParaRP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5029200" y="5645150"/>
            <a:ext cx="649835" cy="402291"/>
          </a:xfrm>
          <a:prstGeom prst="rect">
            <a:avLst/>
          </a:prstGeom>
          <a:solidFill>
            <a:srgbClr val="9BE5FF"/>
          </a:solidFill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5pPr>
            <a:lvl6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6pPr>
            <a:lvl7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7pPr>
            <a:lvl8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8pPr>
            <a:lvl9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  <a:buFont typeface="Tahoma" pitchFamily="32" charset="0"/>
              <a:buNone/>
            </a:pPr>
            <a:r>
              <a:rPr lang="en-GB" sz="20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YES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3048000" y="4632325"/>
            <a:ext cx="539228" cy="402291"/>
          </a:xfrm>
          <a:prstGeom prst="rect">
            <a:avLst/>
          </a:prstGeom>
          <a:solidFill>
            <a:srgbClr val="9BE5FF"/>
          </a:solidFill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5pPr>
            <a:lvl6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6pPr>
            <a:lvl7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7pPr>
            <a:lvl8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8pPr>
            <a:lvl9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  <a:buFont typeface="Tahoma" pitchFamily="32" charset="0"/>
              <a:buNone/>
            </a:pPr>
            <a:r>
              <a:rPr lang="en-GB" sz="20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NO</a:t>
            </a:r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6858000" y="4648200"/>
            <a:ext cx="1905000" cy="914400"/>
          </a:xfrm>
          <a:prstGeom prst="flowChartDecision">
            <a:avLst/>
          </a:prstGeom>
          <a:solidFill>
            <a:srgbClr val="9BE5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Luxi Sans" charset="0"/>
              </a:rPr>
              <a:t>Convergence?</a:t>
            </a:r>
          </a:p>
        </p:txBody>
      </p:sp>
      <p:sp>
        <p:nvSpPr>
          <p:cNvPr id="16422" name="AutoShape 38"/>
          <p:cNvSpPr>
            <a:spLocks noChangeArrowheads="1"/>
          </p:cNvSpPr>
          <p:nvPr/>
        </p:nvSpPr>
        <p:spPr bwMode="auto">
          <a:xfrm>
            <a:off x="7239000" y="6248400"/>
            <a:ext cx="1143000" cy="457200"/>
          </a:xfrm>
          <a:prstGeom prst="flowChartProcess">
            <a:avLst/>
          </a:prstGeom>
          <a:solidFill>
            <a:srgbClr val="9BE5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Luxi Sans" charset="0"/>
              </a:rPr>
              <a:t>EXIT</a:t>
            </a:r>
          </a:p>
        </p:txBody>
      </p:sp>
      <p:sp>
        <p:nvSpPr>
          <p:cNvPr id="16423" name="AutoShape 39"/>
          <p:cNvSpPr>
            <a:spLocks noChangeArrowheads="1"/>
          </p:cNvSpPr>
          <p:nvPr/>
        </p:nvSpPr>
        <p:spPr bwMode="auto">
          <a:xfrm>
            <a:off x="7620000" y="57150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2B1A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latin typeface="Roboto" pitchFamily="2" charset="0"/>
              <a:ea typeface="Roboto" pitchFamily="2" charset="0"/>
            </a:endParaRPr>
          </a:p>
        </p:txBody>
      </p:sp>
      <p:sp>
        <p:nvSpPr>
          <p:cNvPr id="16424" name="AutoShape 40"/>
          <p:cNvSpPr>
            <a:spLocks noChangeArrowheads="1"/>
          </p:cNvSpPr>
          <p:nvPr/>
        </p:nvSpPr>
        <p:spPr bwMode="auto">
          <a:xfrm>
            <a:off x="6248400" y="50292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2B1A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latin typeface="Roboto" pitchFamily="2" charset="0"/>
              <a:ea typeface="Roboto" pitchFamily="2" charset="0"/>
            </a:endParaRPr>
          </a:p>
        </p:txBody>
      </p:sp>
      <p:sp>
        <p:nvSpPr>
          <p:cNvPr id="16425" name="AutoShape 41"/>
          <p:cNvSpPr>
            <a:spLocks noChangeArrowheads="1"/>
          </p:cNvSpPr>
          <p:nvPr/>
        </p:nvSpPr>
        <p:spPr bwMode="auto">
          <a:xfrm>
            <a:off x="1600200" y="2895600"/>
            <a:ext cx="304800" cy="1752600"/>
          </a:xfrm>
          <a:prstGeom prst="upArrow">
            <a:avLst>
              <a:gd name="adj1" fmla="val 50000"/>
              <a:gd name="adj2" fmla="val 143750"/>
            </a:avLst>
          </a:prstGeom>
          <a:solidFill>
            <a:srgbClr val="F2B1A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latin typeface="Roboto" pitchFamily="2" charset="0"/>
              <a:ea typeface="Roboto" pitchFamily="2" charset="0"/>
            </a:endParaRP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6248400" y="4648200"/>
            <a:ext cx="539228" cy="402291"/>
          </a:xfrm>
          <a:prstGeom prst="rect">
            <a:avLst/>
          </a:prstGeom>
          <a:solidFill>
            <a:srgbClr val="9BE5FF"/>
          </a:solidFill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5pPr>
            <a:lvl6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6pPr>
            <a:lvl7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7pPr>
            <a:lvl8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8pPr>
            <a:lvl9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  <a:buFont typeface="Tahoma" pitchFamily="32" charset="0"/>
              <a:buNone/>
            </a:pPr>
            <a:r>
              <a:rPr lang="en-GB" sz="20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NO</a:t>
            </a: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7920038" y="5638800"/>
            <a:ext cx="649835" cy="402291"/>
          </a:xfrm>
          <a:prstGeom prst="rect">
            <a:avLst/>
          </a:prstGeom>
          <a:solidFill>
            <a:srgbClr val="9BE5FF"/>
          </a:solidFill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5pPr>
            <a:lvl6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6pPr>
            <a:lvl7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7pPr>
            <a:lvl8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8pPr>
            <a:lvl9pPr defTabSz="449263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  <a:buFont typeface="Tahoma" pitchFamily="32" charset="0"/>
              <a:buNone/>
            </a:pPr>
            <a:r>
              <a:rPr lang="en-GB" sz="20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YES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43427" y="116632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Inversion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procedure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18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7706" y="76200"/>
            <a:ext cx="6548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Understand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your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generative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model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824" y="990600"/>
            <a:ext cx="832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This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is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most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important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and </a:t>
            </a:r>
            <a:r>
              <a:rPr lang="es-ES" sz="24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complex</a:t>
            </a:r>
            <a:r>
              <a:rPr lang="es-ES" sz="24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part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of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inference</a:t>
            </a:r>
            <a:endParaRPr lang="es-ES" sz="24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47272"/>
            <a:ext cx="2376488" cy="285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76" y="3491313"/>
            <a:ext cx="1797844" cy="397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031" y="4964975"/>
            <a:ext cx="8763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We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assume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that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x</a:t>
            </a:r>
            <a:r>
              <a:rPr lang="es-ES" sz="2400" baseline="-250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i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are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fixed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and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given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with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zero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uncertainty</a:t>
            </a:r>
            <a:endParaRPr lang="es-ES" sz="24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BE5FF"/>
              </a:buClr>
              <a:buFont typeface="Arial" pitchFamily="34" charset="0"/>
              <a:buChar char="•"/>
            </a:pP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Uncertainty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in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measurement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is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Gaussian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with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zero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mean</a:t>
            </a:r>
            <a:b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</a:b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and diagonal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covariance</a:t>
            </a:r>
            <a:endParaRPr lang="es-ES" sz="24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6174" y="1887215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Example</a:t>
            </a:r>
            <a:endParaRPr lang="es-ES" sz="2400" b="1" dirty="0" smtClean="0">
              <a:solidFill>
                <a:srgbClr val="99FF99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4246" y="2814344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Generative</a:t>
            </a:r>
            <a:r>
              <a:rPr lang="es-ES" sz="2400" b="1" dirty="0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b="1" dirty="0" err="1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model</a:t>
            </a:r>
            <a:endParaRPr lang="es-ES" sz="2400" b="1" dirty="0" smtClean="0">
              <a:solidFill>
                <a:srgbClr val="F2B1AC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986" y="4452917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rgbClr val="F2B1AC"/>
                </a:solidFill>
                <a:latin typeface="Roboto Light" pitchFamily="2" charset="0"/>
                <a:ea typeface="Roboto Light" pitchFamily="2" charset="0"/>
              </a:rPr>
              <a:t>Assumptions</a:t>
            </a:r>
            <a:endParaRPr lang="es-ES" sz="2400" b="1" dirty="0" smtClean="0">
              <a:solidFill>
                <a:srgbClr val="F2B1AC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446256"/>
              </p:ext>
            </p:extLst>
          </p:nvPr>
        </p:nvGraphicFramePr>
        <p:xfrm>
          <a:off x="1785938" y="1328738"/>
          <a:ext cx="557212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5572025" imgH="4200449" progId="AcroExch.Document.7">
                  <p:embed/>
                </p:oleObj>
              </mc:Choice>
              <mc:Fallback>
                <p:oleObj name="Acrobat Document" r:id="rId3" imgW="5572025" imgH="420044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5938" y="1328738"/>
                        <a:ext cx="5572125" cy="420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3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82" y="76200"/>
            <a:ext cx="903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From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the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generative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model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to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the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merit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function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5381625" cy="9239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2682795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err="1">
                <a:solidFill>
                  <a:srgbClr val="99FF99"/>
                </a:solidFill>
                <a:latin typeface="Roboto Light" pitchFamily="2" charset="0"/>
                <a:ea typeface="Roboto Light" pitchFamily="2" charset="0"/>
              </a:rPr>
              <a:t>Likelihood</a:t>
            </a:r>
            <a:endParaRPr lang="es-ES" sz="2000" dirty="0">
              <a:solidFill>
                <a:srgbClr val="99FF99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8007" y="4699337"/>
            <a:ext cx="622798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Probability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that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measured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data has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been</a:t>
            </a:r>
            <a:endParaRPr lang="es-ES" sz="24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generated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from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model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endParaRPr lang="es-ES" sz="2400" dirty="0">
              <a:solidFill>
                <a:srgbClr val="FFFFFF"/>
              </a:solidFill>
              <a:latin typeface="Roboto Light" pitchFamily="2" charset="0"/>
              <a:ea typeface="Roboto Light" pitchFamily="2" charset="0"/>
              <a:sym typeface="Wingdings" pitchFamily="2" charset="2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56" y="1484784"/>
            <a:ext cx="2376488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8" y="1219200"/>
            <a:ext cx="5381625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6" y="3068960"/>
            <a:ext cx="7146131" cy="923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6035" y="5257800"/>
            <a:ext cx="7051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standard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least-squares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fitting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comes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from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endParaRPr lang="es-ES" sz="2400" dirty="0" smtClean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maximization</a:t>
            </a:r>
            <a:r>
              <a:rPr lang="es-ES" sz="24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of </a:t>
            </a:r>
            <a:r>
              <a:rPr lang="es-ES" sz="24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a </a:t>
            </a:r>
            <a:r>
              <a:rPr lang="es-ES" sz="2400" dirty="0" err="1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Gaussian</a:t>
            </a:r>
            <a:r>
              <a:rPr lang="es-ES" sz="2400" dirty="0" smtClean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Roboto Light" pitchFamily="2" charset="0"/>
                <a:ea typeface="Roboto Light" pitchFamily="2" charset="0"/>
              </a:rPr>
              <a:t>likelihood</a:t>
            </a:r>
            <a:endParaRPr lang="es-ES" sz="2400" dirty="0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2840" y="76200"/>
            <a:ext cx="5338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Why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do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we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do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the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>
                <a:solidFill>
                  <a:srgbClr val="9BE5FF"/>
                </a:solidFill>
                <a:latin typeface="Symbol" pitchFamily="18" charset="2"/>
                <a:ea typeface="Roboto" pitchFamily="2" charset="0"/>
              </a:rPr>
              <a:t>c</a:t>
            </a:r>
            <a:r>
              <a:rPr lang="es-ES" sz="3200" baseline="300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2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fitting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?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6" y="1052736"/>
            <a:ext cx="7146131" cy="923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3264" y="76200"/>
            <a:ext cx="317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Some</a:t>
            </a:r>
            <a:r>
              <a:rPr lang="es-ES" sz="3200" dirty="0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ES" sz="3200" dirty="0" err="1" smtClean="0">
                <a:solidFill>
                  <a:srgbClr val="9BE5FF"/>
                </a:solidFill>
                <a:latin typeface="Roboto" pitchFamily="2" charset="0"/>
                <a:ea typeface="Roboto" pitchFamily="2" charset="0"/>
              </a:rPr>
              <a:t>subtleties</a:t>
            </a:r>
            <a:endParaRPr lang="es-ES" sz="3200" dirty="0">
              <a:solidFill>
                <a:srgbClr val="9BE5FF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8936" y="2852936"/>
            <a:ext cx="69365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Weights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Do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not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change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position of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maximum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Modify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curvature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at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maximum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If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noise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statistics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change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,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modify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the</a:t>
            </a:r>
            <a:r>
              <a:rPr lang="es-E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likelihood</a:t>
            </a:r>
            <a:endParaRPr lang="es-ES" sz="2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ES" sz="2400" dirty="0" err="1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y_i = mx_i + b + e_i\]&#10;&#10;&#10;\end{document}"/>
  <p:tag name="IGUANATEXSIZ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p_\mathrm{fg}(y_i) = N(y_i|mx_i+n, \sigma_y^2)\]&#10;&#10;&#10;\end{document}"/>
  <p:tag name="IGUANATEXSIZE" val="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p_\mathrm{bad}(y_i) = N(y_i|Y_\mathrm{bad}, V_\mathrm{bad}^2)\]&#10;&#10;&#10;\end{document}"/>
  <p:tag name="IGUANATEXSIZE" val="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black} Q \sim \frac{q}{2} \left(3 \cos^2 \theta_B -1 &#10;\right) \sin^2 \Theta_B \cos 2\Phi_B \]&#10;&#10;&#10;\end{document}"/>
  <p:tag name="IGUANATEXSIZE" val="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black} U \sim \frac{q}{2} \left(3 \cos^2 \theta_B -1 &#10;\right) \sin^2 \Theta_B \sin 2\Phi_B \]&#10;&#10;&#10;\end{document}"/>
  <p:tag name="IGUANATEXSIZE" val="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black} V \propto \cos \Theta_B \]&#10;&#10;&#10;\end{document}"/>
  <p:tag name="IGUANATEXSIZE" val="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black} Q \sim \frac{q}{2} \left(3 \cos^2 \theta_B -1 &#10;\right) \sin^2 \Theta_B \cos 2\Phi_B \]&#10;&#10;&#10;\end{document}"/>
  <p:tag name="IGUANATEXSIZE" val="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black} U \sim \frac{q}{2} \left(3 \cos^2 \theta_B -1 &#10;\right) \sin^2 \Theta_B \sin 2\Phi_B \]&#10;&#10;&#10;\end{document}"/>
  <p:tag name="IGUANATEXSIZE" val="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black} V \propto \cos \Theta_B \]&#10;&#10;&#10;\end{document}"/>
  <p:tag name="IGUANATEXSIZE" val="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y = \alpha_1 \exp &#10;\left( -\frac{(x-\alpha_2)^2}{2\alpha_3^2}\right) \]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y = \beta_1 \exp &#10;\left( -\frac{(x-\beta_2)^2}{2\beta_3^2}\right) +&#10;\beta_4 \exp &#10;\left( -\frac{(x-\beta_2-3\beta_3)^2}{2\beta_3^2}\right)\]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e_i \sim N(0,\sigma_y^2)\]&#10;&#10;&#10;\end{document}"/>
  <p:tag name="IGUANATEXSIZE" val="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\mathcal{L}(H_1)=-67.44 \]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\mathcal{L}(H_0)=-69.66 \]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\mathcal{L} = &#10;p(D|m,n) = \prod_{i=1}^N N \left(y_i | mx_i+b, \sigma_y^2 \right)\]&#10;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y_i = mx_i + b + e_i\]&#10;&#10;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\mathcal{L} = &#10;p(D|m,n) = \prod_{i=1}^N N \left(y_i | mx_i+b, \sigma_y^2 \right)\]&#10;&#10;&#10;\end{document}"/>
  <p:tag name="IGUANATEXSIZ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\log \mathcal{L} = &#10;-\frac{N}{2} \log 2\pi - N \log \sigma_y - \sum_{i=1}^N \frac{\left(y_i - mx_i-b \right)^2}&#10;{\sigma_y^2} \]&#10;&#10;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\log \mathcal{L} = &#10;-\frac{N}{2} \log 2\pi - N \log \sigma_y - \sum_{i=1}^N \frac{\left(y_i - mx_i-b \right)^2}&#10;{\sigma_y^2} \]&#10;&#10;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y_i=1.2x_i+0.5+e_i\]&#10;&#10;&#10;\end{document}"/>
  <p:tag name="IGUANATEXSIZE" val="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color{white} p(D|\mathrm{model})&#10;= \prod_i \left[ P_\mathrm{bad} p_\mathrm{bad}(y_i)&#10;+(1-P_\mathrm{bad}) p_{fg}(y_i)\right]\]&#10;&#10;&#10;\end{document}"/>
  <p:tag name="IGUANATEXSIZE" val="2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bg1"/>
            </a:solidFill>
            <a:latin typeface="Roboto" pitchFamily="2" charset="0"/>
            <a:ea typeface="Roboto" pitchFamily="2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804</Words>
  <Application>Microsoft Office PowerPoint</Application>
  <PresentationFormat>On-screen Show (4:3)</PresentationFormat>
  <Paragraphs>221</Paragraphs>
  <Slides>46</Slides>
  <Notes>23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Default Design</vt:lpstr>
      <vt:lpstr>Acrobat 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</dc:creator>
  <cp:lastModifiedBy>Art</cp:lastModifiedBy>
  <cp:revision>29</cp:revision>
  <dcterms:created xsi:type="dcterms:W3CDTF">2014-04-29T10:33:19Z</dcterms:created>
  <dcterms:modified xsi:type="dcterms:W3CDTF">2014-05-06T22:12:16Z</dcterms:modified>
</cp:coreProperties>
</file>